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52" r:id="rId3"/>
    <p:sldMasterId id="2147483656" r:id="rId4"/>
  </p:sldMasterIdLst>
  <p:sldIdLst>
    <p:sldId id="256" r:id="rId5"/>
    <p:sldId id="259" r:id="rId6"/>
    <p:sldId id="263" r:id="rId7"/>
    <p:sldId id="262" r:id="rId8"/>
    <p:sldId id="264" r:id="rId9"/>
    <p:sldId id="265" r:id="rId10"/>
    <p:sldId id="266" r:id="rId11"/>
    <p:sldId id="267" r:id="rId12"/>
    <p:sldId id="268" r:id="rId13"/>
    <p:sldId id="269" r:id="rId14"/>
    <p:sldId id="270" r:id="rId15"/>
    <p:sldId id="26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3B83"/>
    <a:srgbClr val="C3C4D9"/>
    <a:srgbClr val="B8B8D1"/>
    <a:srgbClr val="F9D4B6"/>
    <a:srgbClr val="EDAD80"/>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B92C5B-2724-49A5-AC76-C62CA3716E59}" v="17" dt="2024-02-15T12:03:30.1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75"/>
    <p:restoredTop sz="94655"/>
  </p:normalViewPr>
  <p:slideViewPr>
    <p:cSldViewPr snapToGrid="0" snapToObjects="1">
      <p:cViewPr>
        <p:scale>
          <a:sx n="78" d="100"/>
          <a:sy n="78" d="100"/>
        </p:scale>
        <p:origin x="854" y="8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5"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ustomXml" Target="../customXml/item2.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ustomXml" Target="../customXml/item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 White" userId="57e9160509e0eb1c" providerId="LiveId" clId="{1CB92C5B-2724-49A5-AC76-C62CA3716E59}"/>
    <pc:docChg chg="custSel addSld modSld sldOrd">
      <pc:chgData name="Alex White" userId="57e9160509e0eb1c" providerId="LiveId" clId="{1CB92C5B-2724-49A5-AC76-C62CA3716E59}" dt="2024-02-15T12:03:30.156" v="278" actId="1076"/>
      <pc:docMkLst>
        <pc:docMk/>
      </pc:docMkLst>
      <pc:sldChg chg="modSp mod">
        <pc:chgData name="Alex White" userId="57e9160509e0eb1c" providerId="LiveId" clId="{1CB92C5B-2724-49A5-AC76-C62CA3716E59}" dt="2024-02-15T10:20:22.941" v="1" actId="20577"/>
        <pc:sldMkLst>
          <pc:docMk/>
          <pc:sldMk cId="1740713487" sldId="259"/>
        </pc:sldMkLst>
        <pc:spChg chg="mod">
          <ac:chgData name="Alex White" userId="57e9160509e0eb1c" providerId="LiveId" clId="{1CB92C5B-2724-49A5-AC76-C62CA3716E59}" dt="2024-02-15T10:20:22.941" v="1" actId="20577"/>
          <ac:spMkLst>
            <pc:docMk/>
            <pc:sldMk cId="1740713487" sldId="259"/>
            <ac:spMk id="3" creationId="{00000000-0000-0000-0000-000000000000}"/>
          </ac:spMkLst>
        </pc:spChg>
      </pc:sldChg>
      <pc:sldChg chg="modSp mod">
        <pc:chgData name="Alex White" userId="57e9160509e0eb1c" providerId="LiveId" clId="{1CB92C5B-2724-49A5-AC76-C62CA3716E59}" dt="2024-02-15T10:20:57.032" v="2" actId="33524"/>
        <pc:sldMkLst>
          <pc:docMk/>
          <pc:sldMk cId="2067817546" sldId="265"/>
        </pc:sldMkLst>
        <pc:spChg chg="mod">
          <ac:chgData name="Alex White" userId="57e9160509e0eb1c" providerId="LiveId" clId="{1CB92C5B-2724-49A5-AC76-C62CA3716E59}" dt="2024-02-15T10:20:57.032" v="2" actId="33524"/>
          <ac:spMkLst>
            <pc:docMk/>
            <pc:sldMk cId="2067817546" sldId="265"/>
            <ac:spMk id="3" creationId="{00000000-0000-0000-0000-000000000000}"/>
          </ac:spMkLst>
        </pc:spChg>
      </pc:sldChg>
      <pc:sldChg chg="modSp mod">
        <pc:chgData name="Alex White" userId="57e9160509e0eb1c" providerId="LiveId" clId="{1CB92C5B-2724-49A5-AC76-C62CA3716E59}" dt="2024-02-15T11:53:26.002" v="17" actId="20577"/>
        <pc:sldMkLst>
          <pc:docMk/>
          <pc:sldMk cId="4149848281" sldId="266"/>
        </pc:sldMkLst>
        <pc:spChg chg="mod">
          <ac:chgData name="Alex White" userId="57e9160509e0eb1c" providerId="LiveId" clId="{1CB92C5B-2724-49A5-AC76-C62CA3716E59}" dt="2024-02-15T11:53:26.002" v="17" actId="20577"/>
          <ac:spMkLst>
            <pc:docMk/>
            <pc:sldMk cId="4149848281" sldId="266"/>
            <ac:spMk id="3" creationId="{00000000-0000-0000-0000-000000000000}"/>
          </ac:spMkLst>
        </pc:spChg>
        <pc:picChg chg="mod">
          <ac:chgData name="Alex White" userId="57e9160509e0eb1c" providerId="LiveId" clId="{1CB92C5B-2724-49A5-AC76-C62CA3716E59}" dt="2024-02-15T10:21:21.995" v="7" actId="1076"/>
          <ac:picMkLst>
            <pc:docMk/>
            <pc:sldMk cId="4149848281" sldId="266"/>
            <ac:picMk id="4" creationId="{00000000-0000-0000-0000-000000000000}"/>
          </ac:picMkLst>
        </pc:picChg>
        <pc:picChg chg="mod">
          <ac:chgData name="Alex White" userId="57e9160509e0eb1c" providerId="LiveId" clId="{1CB92C5B-2724-49A5-AC76-C62CA3716E59}" dt="2024-02-15T10:21:16.504" v="5" actId="14100"/>
          <ac:picMkLst>
            <pc:docMk/>
            <pc:sldMk cId="4149848281" sldId="266"/>
            <ac:picMk id="5" creationId="{00000000-0000-0000-0000-000000000000}"/>
          </ac:picMkLst>
        </pc:picChg>
      </pc:sldChg>
      <pc:sldChg chg="ord">
        <pc:chgData name="Alex White" userId="57e9160509e0eb1c" providerId="LiveId" clId="{1CB92C5B-2724-49A5-AC76-C62CA3716E59}" dt="2024-02-15T11:58:13.566" v="153"/>
        <pc:sldMkLst>
          <pc:docMk/>
          <pc:sldMk cId="2703623087" sldId="268"/>
        </pc:sldMkLst>
      </pc:sldChg>
      <pc:sldChg chg="addSp delSp modSp add mod">
        <pc:chgData name="Alex White" userId="57e9160509e0eb1c" providerId="LiveId" clId="{1CB92C5B-2724-49A5-AC76-C62CA3716E59}" dt="2024-02-15T11:57:59.520" v="151" actId="1076"/>
        <pc:sldMkLst>
          <pc:docMk/>
          <pc:sldMk cId="569643359" sldId="269"/>
        </pc:sldMkLst>
        <pc:spChg chg="mod">
          <ac:chgData name="Alex White" userId="57e9160509e0eb1c" providerId="LiveId" clId="{1CB92C5B-2724-49A5-AC76-C62CA3716E59}" dt="2024-02-15T11:54:21.040" v="32" actId="20577"/>
          <ac:spMkLst>
            <pc:docMk/>
            <pc:sldMk cId="569643359" sldId="269"/>
            <ac:spMk id="2" creationId="{319043C5-8381-AEFB-278C-4DA5A5AF11BA}"/>
          </ac:spMkLst>
        </pc:spChg>
        <pc:spChg chg="mod">
          <ac:chgData name="Alex White" userId="57e9160509e0eb1c" providerId="LiveId" clId="{1CB92C5B-2724-49A5-AC76-C62CA3716E59}" dt="2024-02-15T11:57:12.924" v="148" actId="33524"/>
          <ac:spMkLst>
            <pc:docMk/>
            <pc:sldMk cId="569643359" sldId="269"/>
            <ac:spMk id="3" creationId="{32F5BD5B-F315-C15A-4DB3-273D2E92A5A4}"/>
          </ac:spMkLst>
        </pc:spChg>
        <pc:picChg chg="del">
          <ac:chgData name="Alex White" userId="57e9160509e0eb1c" providerId="LiveId" clId="{1CB92C5B-2724-49A5-AC76-C62CA3716E59}" dt="2024-02-15T11:55:23.389" v="42" actId="478"/>
          <ac:picMkLst>
            <pc:docMk/>
            <pc:sldMk cId="569643359" sldId="269"/>
            <ac:picMk id="4" creationId="{279EA403-2B4C-555F-B7C0-6A976D085021}"/>
          </ac:picMkLst>
        </pc:picChg>
        <pc:picChg chg="add mod">
          <ac:chgData name="Alex White" userId="57e9160509e0eb1c" providerId="LiveId" clId="{1CB92C5B-2724-49A5-AC76-C62CA3716E59}" dt="2024-02-15T11:57:59.520" v="151" actId="1076"/>
          <ac:picMkLst>
            <pc:docMk/>
            <pc:sldMk cId="569643359" sldId="269"/>
            <ac:picMk id="1026" creationId="{E6B1DD65-6244-2132-98A2-BEC13951BCB2}"/>
          </ac:picMkLst>
        </pc:picChg>
      </pc:sldChg>
      <pc:sldChg chg="addSp delSp modSp add mod">
        <pc:chgData name="Alex White" userId="57e9160509e0eb1c" providerId="LiveId" clId="{1CB92C5B-2724-49A5-AC76-C62CA3716E59}" dt="2024-02-15T12:03:30.156" v="278" actId="1076"/>
        <pc:sldMkLst>
          <pc:docMk/>
          <pc:sldMk cId="860422978" sldId="270"/>
        </pc:sldMkLst>
        <pc:spChg chg="mod">
          <ac:chgData name="Alex White" userId="57e9160509e0eb1c" providerId="LiveId" clId="{1CB92C5B-2724-49A5-AC76-C62CA3716E59}" dt="2024-02-15T12:00:45.689" v="187" actId="20577"/>
          <ac:spMkLst>
            <pc:docMk/>
            <pc:sldMk cId="860422978" sldId="270"/>
            <ac:spMk id="2" creationId="{A0B9A53E-AA61-45D7-30B1-C6367A4FE82E}"/>
          </ac:spMkLst>
        </pc:spChg>
        <pc:spChg chg="mod">
          <ac:chgData name="Alex White" userId="57e9160509e0eb1c" providerId="LiveId" clId="{1CB92C5B-2724-49A5-AC76-C62CA3716E59}" dt="2024-02-15T12:03:25.636" v="276" actId="14100"/>
          <ac:spMkLst>
            <pc:docMk/>
            <pc:sldMk cId="860422978" sldId="270"/>
            <ac:spMk id="3" creationId="{1CB62E82-65DA-5301-67FD-AC408919CCC3}"/>
          </ac:spMkLst>
        </pc:spChg>
        <pc:spChg chg="mod">
          <ac:chgData name="Alex White" userId="57e9160509e0eb1c" providerId="LiveId" clId="{1CB92C5B-2724-49A5-AC76-C62CA3716E59}" dt="2024-02-15T12:02:32.802" v="269" actId="1076"/>
          <ac:spMkLst>
            <pc:docMk/>
            <pc:sldMk cId="860422978" sldId="270"/>
            <ac:spMk id="5" creationId="{729575FE-8DB4-A0F8-4069-A4F51328BA84}"/>
          </ac:spMkLst>
        </pc:spChg>
        <pc:picChg chg="add mod">
          <ac:chgData name="Alex White" userId="57e9160509e0eb1c" providerId="LiveId" clId="{1CB92C5B-2724-49A5-AC76-C62CA3716E59}" dt="2024-02-15T12:03:30.156" v="278" actId="1076"/>
          <ac:picMkLst>
            <pc:docMk/>
            <pc:sldMk cId="860422978" sldId="270"/>
            <ac:picMk id="4" creationId="{C7465900-F554-546F-550F-C436A4928906}"/>
          </ac:picMkLst>
        </pc:picChg>
        <pc:picChg chg="del">
          <ac:chgData name="Alex White" userId="57e9160509e0eb1c" providerId="LiveId" clId="{1CB92C5B-2724-49A5-AC76-C62CA3716E59}" dt="2024-02-15T12:02:44.549" v="270" actId="478"/>
          <ac:picMkLst>
            <pc:docMk/>
            <pc:sldMk cId="860422978" sldId="270"/>
            <ac:picMk id="1026" creationId="{033C7ADD-F352-0EB2-8CB8-E60F0E682E64}"/>
          </ac:picMkLst>
        </pc:picChg>
      </pc:sldChg>
    </pc:docChg>
  </pc:docChgLst>
  <pc:docChgLst>
    <pc:chgData name="Alexander White" userId="3da70261-e0e7-408d-aace-eb577feade9e" providerId="ADAL" clId="{C8A5AA34-F18C-42F9-9277-95C355FB5F57}"/>
    <pc:docChg chg="modSld modMainMaster">
      <pc:chgData name="Alexander White" userId="3da70261-e0e7-408d-aace-eb577feade9e" providerId="ADAL" clId="{C8A5AA34-F18C-42F9-9277-95C355FB5F57}" dt="2024-02-05T09:44:55.384" v="5" actId="1076"/>
      <pc:docMkLst>
        <pc:docMk/>
      </pc:docMkLst>
      <pc:sldChg chg="addSp modSp mod">
        <pc:chgData name="Alexander White" userId="3da70261-e0e7-408d-aace-eb577feade9e" providerId="ADAL" clId="{C8A5AA34-F18C-42F9-9277-95C355FB5F57}" dt="2024-02-05T09:44:55.384" v="5" actId="1076"/>
        <pc:sldMkLst>
          <pc:docMk/>
          <pc:sldMk cId="1219004254" sldId="261"/>
        </pc:sldMkLst>
        <pc:spChg chg="add mod">
          <ac:chgData name="Alexander White" userId="3da70261-e0e7-408d-aace-eb577feade9e" providerId="ADAL" clId="{C8A5AA34-F18C-42F9-9277-95C355FB5F57}" dt="2024-02-05T09:44:55.384" v="5" actId="1076"/>
          <ac:spMkLst>
            <pc:docMk/>
            <pc:sldMk cId="1219004254" sldId="261"/>
            <ac:spMk id="4" creationId="{D4F1BF00-6399-DB53-B55B-06CC8B4FD319}"/>
          </ac:spMkLst>
        </pc:spChg>
      </pc:sldChg>
      <pc:sldMasterChg chg="modSp mod">
        <pc:chgData name="Alexander White" userId="3da70261-e0e7-408d-aace-eb577feade9e" providerId="ADAL" clId="{C8A5AA34-F18C-42F9-9277-95C355FB5F57}" dt="2024-02-05T09:29:02.589" v="0"/>
        <pc:sldMasterMkLst>
          <pc:docMk/>
          <pc:sldMasterMk cId="1328885048" sldId="2147483648"/>
        </pc:sldMasterMkLst>
        <pc:spChg chg="mod">
          <ac:chgData name="Alexander White" userId="3da70261-e0e7-408d-aace-eb577feade9e" providerId="ADAL" clId="{C8A5AA34-F18C-42F9-9277-95C355FB5F57}" dt="2024-02-05T09:29:02.589" v="0"/>
          <ac:spMkLst>
            <pc:docMk/>
            <pc:sldMasterMk cId="1328885048" sldId="2147483648"/>
            <ac:spMk id="9" creationId="{00000000-0000-0000-0000-000000000000}"/>
          </ac:spMkLst>
        </pc:spChg>
      </pc:sldMasterChg>
      <pc:sldMasterChg chg="modSp mod">
        <pc:chgData name="Alexander White" userId="3da70261-e0e7-408d-aace-eb577feade9e" providerId="ADAL" clId="{C8A5AA34-F18C-42F9-9277-95C355FB5F57}" dt="2024-02-05T09:29:07.177" v="1"/>
        <pc:sldMasterMkLst>
          <pc:docMk/>
          <pc:sldMasterMk cId="1498317190" sldId="2147483650"/>
        </pc:sldMasterMkLst>
        <pc:spChg chg="mod">
          <ac:chgData name="Alexander White" userId="3da70261-e0e7-408d-aace-eb577feade9e" providerId="ADAL" clId="{C8A5AA34-F18C-42F9-9277-95C355FB5F57}" dt="2024-02-05T09:29:07.177" v="1"/>
          <ac:spMkLst>
            <pc:docMk/>
            <pc:sldMasterMk cId="1498317190" sldId="2147483650"/>
            <ac:spMk id="9" creationId="{00000000-0000-0000-0000-000000000000}"/>
          </ac:spMkLst>
        </pc:spChg>
      </pc:sldMasterChg>
      <pc:sldMasterChg chg="modSp mod">
        <pc:chgData name="Alexander White" userId="3da70261-e0e7-408d-aace-eb577feade9e" providerId="ADAL" clId="{C8A5AA34-F18C-42F9-9277-95C355FB5F57}" dt="2024-02-05T09:29:11.875" v="2"/>
        <pc:sldMasterMkLst>
          <pc:docMk/>
          <pc:sldMasterMk cId="1822393236" sldId="2147483652"/>
        </pc:sldMasterMkLst>
        <pc:spChg chg="mod">
          <ac:chgData name="Alexander White" userId="3da70261-e0e7-408d-aace-eb577feade9e" providerId="ADAL" clId="{C8A5AA34-F18C-42F9-9277-95C355FB5F57}" dt="2024-02-05T09:29:11.875" v="2"/>
          <ac:spMkLst>
            <pc:docMk/>
            <pc:sldMasterMk cId="1822393236" sldId="2147483652"/>
            <ac:spMk id="9" creationId="{00000000-0000-0000-0000-000000000000}"/>
          </ac:spMkLst>
        </pc:spChg>
      </pc:sldMasterChg>
      <pc:sldMasterChg chg="modSp mod">
        <pc:chgData name="Alexander White" userId="3da70261-e0e7-408d-aace-eb577feade9e" providerId="ADAL" clId="{C8A5AA34-F18C-42F9-9277-95C355FB5F57}" dt="2024-02-05T09:29:16.296" v="3"/>
        <pc:sldMasterMkLst>
          <pc:docMk/>
          <pc:sldMasterMk cId="1788143608" sldId="2147483656"/>
        </pc:sldMasterMkLst>
        <pc:spChg chg="mod">
          <ac:chgData name="Alexander White" userId="3da70261-e0e7-408d-aace-eb577feade9e" providerId="ADAL" clId="{C8A5AA34-F18C-42F9-9277-95C355FB5F57}" dt="2024-02-05T09:29:16.296" v="3"/>
          <ac:spMkLst>
            <pc:docMk/>
            <pc:sldMasterMk cId="1788143608" sldId="2147483656"/>
            <ac:spMk id="8" creationId="{00000000-0000-0000-0000-000000000000}"/>
          </ac:spMkLst>
        </pc:sp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dirty="0"/>
              <a:t>Title</a:t>
            </a:r>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263B83"/>
                </a:solidFill>
                <a:latin typeface="Arial" charset="0"/>
                <a:ea typeface="Arial" charset="0"/>
                <a:cs typeface="Arial" charset="0"/>
              </a:defRPr>
            </a:lvl1pPr>
          </a:lstStyle>
          <a:p>
            <a:r>
              <a:rPr lang="en-US" dirty="0"/>
              <a:t>Section Title</a:t>
            </a:r>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a:t>
            </a:r>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263B83"/>
                </a:solidFill>
                <a:latin typeface="Arial" charset="0"/>
                <a:ea typeface="Arial" charset="0"/>
                <a:cs typeface="Arial" charset="0"/>
              </a:defRPr>
            </a:lvl1pPr>
          </a:lstStyle>
          <a:p>
            <a:r>
              <a:rPr lang="en-US" dirty="0"/>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18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 here</a:t>
            </a:r>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C3C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263B83"/>
                </a:solidFill>
                <a:latin typeface="Arial" charset="0"/>
                <a:ea typeface="Arial" charset="0"/>
                <a:cs typeface="Arial" charset="0"/>
              </a:defRPr>
            </a:lvl1pPr>
          </a:lstStyle>
          <a:p>
            <a:r>
              <a:rPr lang="en-US" dirty="0"/>
              <a:t>Heading</a:t>
            </a:r>
          </a:p>
        </p:txBody>
      </p:sp>
    </p:spTree>
    <p:extLst>
      <p:ext uri="{BB962C8B-B14F-4D97-AF65-F5344CB8AC3E}">
        <p14:creationId xmlns:p14="http://schemas.microsoft.com/office/powerpoint/2010/main" val="280007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www.foodafactoflife.org.uk/"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hyperlink" Target="http://www.foodafactoflife.org.uk/"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hyperlink" Target="http://www.foodafactoflife.org.uk/"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hyperlink" Target="http://www.foodafactoflife.org.uk/"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5"/>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a:t>
            </a:r>
            <a:r>
              <a:rPr lang="en-US" sz="900" b="0" i="0" baseline="0" dirty="0">
                <a:solidFill>
                  <a:schemeClr val="tx1"/>
                </a:solidFill>
                <a:latin typeface="Arial" charset="0"/>
                <a:ea typeface="Arial" charset="0"/>
                <a:cs typeface="Arial" charset="0"/>
              </a:rPr>
              <a:t> Food – </a:t>
            </a:r>
            <a:r>
              <a:rPr lang="en-US" sz="900" b="0" i="0" dirty="0">
                <a:solidFill>
                  <a:schemeClr val="tx1"/>
                </a:solidFill>
                <a:latin typeface="Arial" charset="0"/>
                <a:ea typeface="Arial" charset="0"/>
                <a:cs typeface="Arial" charset="0"/>
              </a:rPr>
              <a:t>a fact of life 2024</a:t>
            </a: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2024</a:t>
            </a: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2024</a:t>
            </a: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2024</a:t>
            </a: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www.ons.gov.uk/peoplepopulationandcommunity/personalandhouseholdfinances/expenditure/methodologies/livingcostsandfoodsurveytechnicalreportfinancialyearendingmarch2022"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www.lshtm.ac.uk/newsevents/news/2021/plant-based-alternative-food-consumption-may-have-doubled-uk-over-ten-years"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https://www.foodafactoflife.org.uk/whole-school/whole-school-approach/guidelines-for-school-education-resources-about-food/"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597666/FF75Timeline-09mar17.pdf" TargetMode="External"/><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597666/FF75Timeline-09mar17.pdf" TargetMode="External"/><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assets.publishing.service.gov.uk/government/uploads/system/uploads/attachment_data/file/597666/FF75Timeline-09mar17.pdf" TargetMode="External"/><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ons.gov.uk/peoplepopulationandcommunity/leisureandtourism/articles/traveltrends/2016" TargetMode="External"/><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2724" y="3164929"/>
            <a:ext cx="9766340" cy="733096"/>
          </a:xfrm>
        </p:spPr>
        <p:txBody>
          <a:bodyPr/>
          <a:lstStyle/>
          <a:p>
            <a:r>
              <a:rPr lang="en-US" dirty="0"/>
              <a:t>Technological, social and economic changes and the impact on the food we eat</a:t>
            </a:r>
          </a:p>
        </p:txBody>
      </p:sp>
    </p:spTree>
    <p:extLst>
      <p:ext uri="{BB962C8B-B14F-4D97-AF65-F5344CB8AC3E}">
        <p14:creationId xmlns:p14="http://schemas.microsoft.com/office/powerpoint/2010/main" val="195516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29025B-B373-AE56-C974-1BAB0B2C3A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9043C5-8381-AEFB-278C-4DA5A5AF11BA}"/>
              </a:ext>
            </a:extLst>
          </p:cNvPr>
          <p:cNvSpPr>
            <a:spLocks noGrp="1"/>
          </p:cNvSpPr>
          <p:nvPr>
            <p:ph type="ctrTitle"/>
          </p:nvPr>
        </p:nvSpPr>
        <p:spPr/>
        <p:txBody>
          <a:bodyPr/>
          <a:lstStyle/>
          <a:p>
            <a:r>
              <a:rPr lang="en-GB" dirty="0"/>
              <a:t>Cost of living</a:t>
            </a:r>
          </a:p>
        </p:txBody>
      </p:sp>
      <p:sp>
        <p:nvSpPr>
          <p:cNvPr id="3" name="Subtitle 2">
            <a:extLst>
              <a:ext uri="{FF2B5EF4-FFF2-40B4-BE49-F238E27FC236}">
                <a16:creationId xmlns:a16="http://schemas.microsoft.com/office/drawing/2014/main" id="{32F5BD5B-F315-C15A-4DB3-273D2E92A5A4}"/>
              </a:ext>
            </a:extLst>
          </p:cNvPr>
          <p:cNvSpPr>
            <a:spLocks noGrp="1"/>
          </p:cNvSpPr>
          <p:nvPr>
            <p:ph type="subTitle" idx="1"/>
          </p:nvPr>
        </p:nvSpPr>
        <p:spPr>
          <a:xfrm>
            <a:off x="1169275" y="2571092"/>
            <a:ext cx="7118691" cy="3600000"/>
          </a:xfrm>
        </p:spPr>
        <p:txBody>
          <a:bodyPr/>
          <a:lstStyle/>
          <a:p>
            <a:pPr marL="0" indent="0">
              <a:buNone/>
            </a:pPr>
            <a:r>
              <a:rPr lang="en-GB" sz="2000" dirty="0">
                <a:latin typeface="Arial" panose="020B0604020202020204" pitchFamily="34" charset="0"/>
                <a:cs typeface="Arial" panose="020B0604020202020204" pitchFamily="34" charset="0"/>
              </a:rPr>
              <a:t>In the UK, the cost of living rose in 2021/2022, due to several reasons. This rising cost of living influences food choices, particularly among lower-income households. As prices for essential goods and services increase, individuals and families may find themselves with less disposable income to allocate towards groceries. </a:t>
            </a:r>
          </a:p>
          <a:p>
            <a:pPr marL="0" indent="0">
              <a:buNone/>
            </a:pPr>
            <a:endParaRPr lang="en-GB" sz="2000" dirty="0">
              <a:latin typeface="Arial" panose="020B0604020202020204" pitchFamily="34" charset="0"/>
              <a:cs typeface="Arial" panose="020B0604020202020204" pitchFamily="34" charset="0"/>
            </a:endParaRPr>
          </a:p>
          <a:p>
            <a:pPr marL="0" indent="0">
              <a:buNone/>
            </a:pPr>
            <a:r>
              <a:rPr lang="en-GB" sz="2000" dirty="0">
                <a:latin typeface="Arial" panose="020B0604020202020204" pitchFamily="34" charset="0"/>
                <a:cs typeface="Arial" panose="020B0604020202020204" pitchFamily="34" charset="0"/>
              </a:rPr>
              <a:t>This often leads to a shift towards more budget-friendly food options, which may be less nutritious and have lower quality ingredients. In turn, this can have detrimental effects on overall health and wellbeing, as individuals may opt for cheaper, processed foods that are high in sugar, salt, and energy.</a:t>
            </a:r>
          </a:p>
          <a:p>
            <a:pPr marL="0" indent="0">
              <a:buNone/>
            </a:pPr>
            <a:endParaRPr lang="en-GB" sz="2000" dirty="0">
              <a:latin typeface="Arial" panose="020B0604020202020204" pitchFamily="34" charset="0"/>
              <a:cs typeface="Arial" panose="020B0604020202020204" pitchFamily="34" charset="0"/>
            </a:endParaRPr>
          </a:p>
          <a:p>
            <a:pPr marL="0" indent="0">
              <a:buNone/>
            </a:pPr>
            <a:endParaRPr lang="en-GB" dirty="0"/>
          </a:p>
        </p:txBody>
      </p:sp>
      <p:sp>
        <p:nvSpPr>
          <p:cNvPr id="5" name="TextBox 4">
            <a:extLst>
              <a:ext uri="{FF2B5EF4-FFF2-40B4-BE49-F238E27FC236}">
                <a16:creationId xmlns:a16="http://schemas.microsoft.com/office/drawing/2014/main" id="{A0BB23DF-3EF8-6FE8-74F8-1364207B38BD}"/>
              </a:ext>
            </a:extLst>
          </p:cNvPr>
          <p:cNvSpPr txBox="1"/>
          <p:nvPr/>
        </p:nvSpPr>
        <p:spPr>
          <a:xfrm>
            <a:off x="8487295" y="6088933"/>
            <a:ext cx="3868434"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Source: </a:t>
            </a:r>
            <a:r>
              <a:rPr lang="en-US" sz="1600" dirty="0">
                <a:latin typeface="Arial" panose="020B0604020202020204" pitchFamily="34" charset="0"/>
                <a:cs typeface="Arial" panose="020B0604020202020204" pitchFamily="34" charset="0"/>
                <a:hlinkClick r:id="rId2"/>
              </a:rPr>
              <a:t>Office for National Statistics</a:t>
            </a:r>
            <a:endParaRPr lang="en-GB" sz="1600" dirty="0">
              <a:latin typeface="Arial" panose="020B0604020202020204" pitchFamily="34" charset="0"/>
              <a:cs typeface="Arial" panose="020B0604020202020204" pitchFamily="34" charset="0"/>
            </a:endParaRPr>
          </a:p>
        </p:txBody>
      </p:sp>
      <p:pic>
        <p:nvPicPr>
          <p:cNvPr id="1026" name="Picture 2" descr="Free Coins Money photo and picture">
            <a:extLst>
              <a:ext uri="{FF2B5EF4-FFF2-40B4-BE49-F238E27FC236}">
                <a16:creationId xmlns:a16="http://schemas.microsoft.com/office/drawing/2014/main" id="{E6B1DD65-6244-2132-98A2-BEC13951BC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1925" y="2784466"/>
            <a:ext cx="3779128" cy="2509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643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8545AC-A5B7-2ECE-56C4-8C3E5629B9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B9A53E-AA61-45D7-30B1-C6367A4FE82E}"/>
              </a:ext>
            </a:extLst>
          </p:cNvPr>
          <p:cNvSpPr>
            <a:spLocks noGrp="1"/>
          </p:cNvSpPr>
          <p:nvPr>
            <p:ph type="ctrTitle"/>
          </p:nvPr>
        </p:nvSpPr>
        <p:spPr/>
        <p:txBody>
          <a:bodyPr/>
          <a:lstStyle/>
          <a:p>
            <a:r>
              <a:rPr lang="en-GB" dirty="0"/>
              <a:t>Shift to plant-based food</a:t>
            </a:r>
          </a:p>
        </p:txBody>
      </p:sp>
      <p:sp>
        <p:nvSpPr>
          <p:cNvPr id="3" name="Subtitle 2">
            <a:extLst>
              <a:ext uri="{FF2B5EF4-FFF2-40B4-BE49-F238E27FC236}">
                <a16:creationId xmlns:a16="http://schemas.microsoft.com/office/drawing/2014/main" id="{1CB62E82-65DA-5301-67FD-AC408919CCC3}"/>
              </a:ext>
            </a:extLst>
          </p:cNvPr>
          <p:cNvSpPr>
            <a:spLocks noGrp="1"/>
          </p:cNvSpPr>
          <p:nvPr>
            <p:ph type="subTitle" idx="1"/>
          </p:nvPr>
        </p:nvSpPr>
        <p:spPr>
          <a:xfrm>
            <a:off x="1169276" y="2571092"/>
            <a:ext cx="5791964" cy="3600000"/>
          </a:xfrm>
        </p:spPr>
        <p:txBody>
          <a:bodyPr/>
          <a:lstStyle/>
          <a:p>
            <a:pPr marL="0" indent="0">
              <a:buNone/>
            </a:pPr>
            <a:r>
              <a:rPr lang="en-GB" sz="2000" dirty="0">
                <a:latin typeface="Arial" panose="020B0604020202020204" pitchFamily="34" charset="0"/>
                <a:cs typeface="Arial" panose="020B0604020202020204" pitchFamily="34" charset="0"/>
              </a:rPr>
              <a:t>In the UK, there's been a shift towards awareness of the environmental impact of food choices, prompting an increase in demand for plant-based options. Concerns over climate change and sustainability have led consumers to seek out alternatives to traditional meat and dairy products. </a:t>
            </a:r>
          </a:p>
          <a:p>
            <a:pPr marL="0" indent="0">
              <a:buNone/>
            </a:pPr>
            <a:endParaRPr lang="en-GB" sz="2000" dirty="0">
              <a:latin typeface="Arial" panose="020B0604020202020204" pitchFamily="34" charset="0"/>
              <a:cs typeface="Arial" panose="020B0604020202020204" pitchFamily="34" charset="0"/>
            </a:endParaRPr>
          </a:p>
          <a:p>
            <a:pPr marL="0" indent="0">
              <a:buNone/>
            </a:pPr>
            <a:r>
              <a:rPr lang="en-GB" sz="2000" dirty="0">
                <a:latin typeface="Arial" panose="020B0604020202020204" pitchFamily="34" charset="0"/>
                <a:cs typeface="Arial" panose="020B0604020202020204" pitchFamily="34" charset="0"/>
              </a:rPr>
              <a:t>As a result, supermarkets and restaurants have responded by expanding their plant-based offerings, with a plethora of innovative and delicious plant-based options now readily available.</a:t>
            </a:r>
          </a:p>
          <a:p>
            <a:pPr marL="0" indent="0">
              <a:buNone/>
            </a:pPr>
            <a:endParaRPr lang="en-GB" sz="2000" dirty="0">
              <a:latin typeface="Arial" panose="020B0604020202020204" pitchFamily="34" charset="0"/>
              <a:cs typeface="Arial" panose="020B0604020202020204" pitchFamily="34" charset="0"/>
            </a:endParaRPr>
          </a:p>
          <a:p>
            <a:pPr marL="0" indent="0">
              <a:buNone/>
            </a:pPr>
            <a:endParaRPr lang="en-GB" sz="2000" dirty="0">
              <a:latin typeface="Arial" panose="020B0604020202020204" pitchFamily="34" charset="0"/>
              <a:cs typeface="Arial" panose="020B0604020202020204" pitchFamily="34" charset="0"/>
            </a:endParaRPr>
          </a:p>
          <a:p>
            <a:pPr marL="0" indent="0">
              <a:buNone/>
            </a:pPr>
            <a:endParaRPr lang="en-GB" sz="2000" dirty="0">
              <a:latin typeface="Arial" panose="020B0604020202020204" pitchFamily="34" charset="0"/>
              <a:cs typeface="Arial" panose="020B0604020202020204" pitchFamily="34" charset="0"/>
            </a:endParaRPr>
          </a:p>
          <a:p>
            <a:pPr marL="0" indent="0">
              <a:buNone/>
            </a:pPr>
            <a:endParaRPr lang="en-GB" sz="2000" dirty="0">
              <a:latin typeface="Arial" panose="020B0604020202020204" pitchFamily="34" charset="0"/>
              <a:cs typeface="Arial" panose="020B0604020202020204" pitchFamily="34" charset="0"/>
            </a:endParaRPr>
          </a:p>
          <a:p>
            <a:pPr marL="0" indent="0">
              <a:buNone/>
            </a:pPr>
            <a:endParaRPr lang="en-GB" dirty="0"/>
          </a:p>
        </p:txBody>
      </p:sp>
      <p:sp>
        <p:nvSpPr>
          <p:cNvPr id="5" name="TextBox 4">
            <a:extLst>
              <a:ext uri="{FF2B5EF4-FFF2-40B4-BE49-F238E27FC236}">
                <a16:creationId xmlns:a16="http://schemas.microsoft.com/office/drawing/2014/main" id="{729575FE-8DB4-A0F8-4069-A4F51328BA84}"/>
              </a:ext>
            </a:extLst>
          </p:cNvPr>
          <p:cNvSpPr txBox="1"/>
          <p:nvPr/>
        </p:nvSpPr>
        <p:spPr>
          <a:xfrm>
            <a:off x="8323566" y="5797635"/>
            <a:ext cx="3868434" cy="58477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Source: </a:t>
            </a:r>
            <a:r>
              <a:rPr lang="en-US" sz="1600" dirty="0">
                <a:latin typeface="Arial" panose="020B0604020202020204" pitchFamily="34" charset="0"/>
                <a:cs typeface="Arial" panose="020B0604020202020204" pitchFamily="34" charset="0"/>
                <a:hlinkClick r:id="rId2"/>
              </a:rPr>
              <a:t>London School of Hygiene and tropical medicine</a:t>
            </a:r>
            <a:endParaRPr lang="en-GB" sz="1600" dirty="0">
              <a:latin typeface="Arial" panose="020B0604020202020204" pitchFamily="34" charset="0"/>
              <a:cs typeface="Arial" panose="020B0604020202020204" pitchFamily="34" charset="0"/>
            </a:endParaRPr>
          </a:p>
        </p:txBody>
      </p:sp>
      <p:pic>
        <p:nvPicPr>
          <p:cNvPr id="4" name="Picture 2" descr="Free Pizza Plate photo and picture">
            <a:extLst>
              <a:ext uri="{FF2B5EF4-FFF2-40B4-BE49-F238E27FC236}">
                <a16:creationId xmlns:a16="http://schemas.microsoft.com/office/drawing/2014/main" id="{C7465900-F554-546F-550F-C436A49289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5872" y="2477546"/>
            <a:ext cx="4680104" cy="3126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0422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Social and technological changes and the impact on the food we eat</a:t>
            </a:r>
            <a:endParaRPr lang="en-GB" dirty="0"/>
          </a:p>
        </p:txBody>
      </p:sp>
      <p:sp>
        <p:nvSpPr>
          <p:cNvPr id="3" name="Subtitle 2"/>
          <p:cNvSpPr>
            <a:spLocks noGrp="1"/>
          </p:cNvSpPr>
          <p:nvPr>
            <p:ph type="subTitle" idx="1"/>
          </p:nvPr>
        </p:nvSpPr>
        <p:spPr/>
        <p:txBody>
          <a:bodyPr/>
          <a:lstStyle/>
          <a:p>
            <a:pPr marL="0" indent="0" algn="ctr">
              <a:buNone/>
            </a:pPr>
            <a:r>
              <a:rPr lang="en-GB" sz="3600" dirty="0"/>
              <a:t>For further information, go to:</a:t>
            </a:r>
          </a:p>
          <a:p>
            <a:pPr marL="0" indent="0" algn="ctr">
              <a:buNone/>
            </a:pPr>
            <a:r>
              <a:rPr lang="en-GB" sz="3600" dirty="0"/>
              <a:t>www.foodafactoflife.org.uk</a:t>
            </a:r>
          </a:p>
        </p:txBody>
      </p:sp>
      <p:sp>
        <p:nvSpPr>
          <p:cNvPr id="4" name="TextBox 3">
            <a:extLst>
              <a:ext uri="{FF2B5EF4-FFF2-40B4-BE49-F238E27FC236}">
                <a16:creationId xmlns:a16="http://schemas.microsoft.com/office/drawing/2014/main" id="{D4F1BF00-6399-DB53-B55B-06CC8B4FD319}"/>
              </a:ext>
            </a:extLst>
          </p:cNvPr>
          <p:cNvSpPr txBox="1"/>
          <p:nvPr/>
        </p:nvSpPr>
        <p:spPr>
          <a:xfrm>
            <a:off x="525237" y="6116351"/>
            <a:ext cx="9904396"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latin typeface="Arial" panose="020B0604020202020204" pitchFamily="34" charset="0"/>
                <a:cs typeface="Arial" panose="020B0604020202020204" pitchFamily="34" charset="0"/>
              </a:rPr>
              <a:t>This resource meets the</a:t>
            </a:r>
            <a:r>
              <a:rPr lang="en-GB" sz="1400" b="1" dirty="0">
                <a:latin typeface="Arial" panose="020B0604020202020204" pitchFamily="34" charset="0"/>
                <a:cs typeface="Arial" panose="020B0604020202020204" pitchFamily="34" charset="0"/>
              </a:rPr>
              <a:t> </a:t>
            </a:r>
            <a:r>
              <a:rPr lang="en-GB" sz="1400" b="1" i="1" u="sng" dirty="0">
                <a:latin typeface="Arial" panose="020B0604020202020204" pitchFamily="34" charset="0"/>
                <a:cs typeface="Arial" panose="020B0604020202020204" pitchFamily="34" charset="0"/>
                <a:hlinkClick r:id="rId2"/>
              </a:rPr>
              <a:t>Guidelines for producers and users of school education resources about food</a:t>
            </a:r>
            <a:r>
              <a:rPr lang="en-GB" sz="1400" b="1" i="1" dirty="0">
                <a:latin typeface="Arial" panose="020B0604020202020204" pitchFamily="34" charset="0"/>
                <a:cs typeface="Arial" panose="020B0604020202020204" pitchFamily="34" charset="0"/>
              </a:rPr>
              <a:t>.</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9004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History</a:t>
            </a:r>
            <a:endParaRPr lang="en-US" dirty="0"/>
          </a:p>
        </p:txBody>
      </p:sp>
      <p:sp>
        <p:nvSpPr>
          <p:cNvPr id="3" name="Subtitle 2"/>
          <p:cNvSpPr>
            <a:spLocks noGrp="1"/>
          </p:cNvSpPr>
          <p:nvPr>
            <p:ph type="subTitle" idx="1"/>
          </p:nvPr>
        </p:nvSpPr>
        <p:spPr>
          <a:xfrm>
            <a:off x="1169276" y="2571092"/>
            <a:ext cx="6553248" cy="3600000"/>
          </a:xfrm>
        </p:spPr>
        <p:txBody>
          <a:bodyPr/>
          <a:lstStyle/>
          <a:p>
            <a:pPr marL="0" indent="0">
              <a:buNone/>
            </a:pPr>
            <a:r>
              <a:rPr lang="en-US" sz="2000" dirty="0">
                <a:latin typeface="Arial" panose="020B0604020202020204" pitchFamily="34" charset="0"/>
                <a:cs typeface="Arial" panose="020B0604020202020204" pitchFamily="34" charset="0"/>
              </a:rPr>
              <a:t>In the past, food was grown, prepared and cooked at home or sold by small scale producers or merchants.</a:t>
            </a:r>
          </a:p>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For example, many people had backyard pigs</a:t>
            </a:r>
            <a:r>
              <a:rPr lang="en-GB" altLang="en-US" sz="2000" dirty="0">
                <a:latin typeface="Arial" panose="020B0604020202020204" pitchFamily="34" charset="0"/>
                <a:cs typeface="Arial" panose="020B0604020202020204" pitchFamily="34" charset="0"/>
              </a:rPr>
              <a:t> which were bred to consume waste products, fertilise the land and obviously provide essential meat. Today, this is very rare, and pigs are generally reared on specialist pig farms.</a:t>
            </a:r>
          </a:p>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The same is for fruit and vegetables. In 1947 11% of fruit and vegetables were home grown but in 2015, 3.8% came from free sources, mainly gardens and allotments.</a:t>
            </a:r>
          </a:p>
        </p:txBody>
      </p:sp>
      <p:pic>
        <p:nvPicPr>
          <p:cNvPr id="4" name="Picture 3" descr="C:\Users\Kate\Pictures\PigPenacp.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039904" y="2707570"/>
            <a:ext cx="3844640" cy="304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8682318" y="6124422"/>
            <a:ext cx="3509682"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Source: </a:t>
            </a:r>
            <a:r>
              <a:rPr lang="en-US" sz="1600" dirty="0">
                <a:latin typeface="Arial" panose="020B0604020202020204" pitchFamily="34" charset="0"/>
                <a:cs typeface="Arial" panose="020B0604020202020204" pitchFamily="34" charset="0"/>
                <a:hlinkClick r:id="rId3"/>
              </a:rPr>
              <a:t>75 years of Family food</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0713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History and other developments</a:t>
            </a:r>
          </a:p>
        </p:txBody>
      </p:sp>
      <p:sp>
        <p:nvSpPr>
          <p:cNvPr id="3" name="Subtitle 2"/>
          <p:cNvSpPr>
            <a:spLocks noGrp="1"/>
          </p:cNvSpPr>
          <p:nvPr>
            <p:ph type="subTitle" idx="1"/>
          </p:nvPr>
        </p:nvSpPr>
        <p:spPr>
          <a:xfrm>
            <a:off x="1169276" y="2283798"/>
            <a:ext cx="8139316" cy="3600000"/>
          </a:xfrm>
        </p:spPr>
        <p:txBody>
          <a:bodyPr/>
          <a:lstStyle/>
          <a:p>
            <a:pPr marL="0" indent="0" algn="just">
              <a:buNone/>
            </a:pPr>
            <a:r>
              <a:rPr lang="en-US" sz="2000" dirty="0">
                <a:latin typeface="Arial" panose="020B0604020202020204" pitchFamily="34" charset="0"/>
                <a:cs typeface="Arial" panose="020B0604020202020204" pitchFamily="34" charset="0"/>
              </a:rPr>
              <a:t>The industrial revolution in the 19</a:t>
            </a:r>
            <a:r>
              <a:rPr lang="en-US" sz="2000" baseline="30000" dirty="0">
                <a:latin typeface="Arial" panose="020B0604020202020204" pitchFamily="34" charset="0"/>
                <a:cs typeface="Arial" panose="020B0604020202020204" pitchFamily="34" charset="0"/>
              </a:rPr>
              <a:t>th</a:t>
            </a:r>
            <a:r>
              <a:rPr lang="en-US" sz="2000" dirty="0">
                <a:latin typeface="Arial" panose="020B0604020202020204" pitchFamily="34" charset="0"/>
                <a:cs typeface="Arial" panose="020B0604020202020204" pitchFamily="34" charset="0"/>
              </a:rPr>
              <a:t> Century led to greater </a:t>
            </a:r>
            <a:r>
              <a:rPr lang="en-US" sz="2000" dirty="0" err="1">
                <a:latin typeface="Arial" panose="020B0604020202020204" pitchFamily="34" charset="0"/>
                <a:cs typeface="Arial" panose="020B0604020202020204" pitchFamily="34" charset="0"/>
              </a:rPr>
              <a:t>mechanisation</a:t>
            </a:r>
            <a:r>
              <a:rPr lang="en-US" sz="2000" dirty="0">
                <a:latin typeface="Arial" panose="020B0604020202020204" pitchFamily="34" charset="0"/>
                <a:cs typeface="Arial" panose="020B0604020202020204" pitchFamily="34" charset="0"/>
              </a:rPr>
              <a:t> of food production allowing for the development of new products, increased volumes of production and jobs outside of the home or local area.</a:t>
            </a:r>
          </a:p>
          <a:p>
            <a:pPr marL="0" indent="0" algn="just">
              <a:buNone/>
            </a:pPr>
            <a:endParaRPr lang="en-US" sz="2000" dirty="0">
              <a:latin typeface="Arial" panose="020B0604020202020204" pitchFamily="34" charset="0"/>
              <a:cs typeface="Arial" panose="020B0604020202020204" pitchFamily="34" charset="0"/>
            </a:endParaRPr>
          </a:p>
          <a:p>
            <a:pPr marL="0" indent="0" algn="just">
              <a:buNone/>
            </a:pPr>
            <a:r>
              <a:rPr lang="en-US" sz="2000" dirty="0">
                <a:latin typeface="Arial" panose="020B0604020202020204" pitchFamily="34" charset="0"/>
                <a:cs typeface="Arial" panose="020B0604020202020204" pitchFamily="34" charset="0"/>
              </a:rPr>
              <a:t>The diet of most people hardly changed until the outbreak of war in 1914. Following on from this people could eat fresh fruit in winter and much food started to come packaged under brand names that soon become familiar.</a:t>
            </a:r>
          </a:p>
          <a:p>
            <a:pPr marL="0" indent="0" algn="just">
              <a:buNone/>
            </a:pPr>
            <a:endParaRPr lang="en-US" sz="2000" dirty="0">
              <a:latin typeface="Arial" panose="020B0604020202020204" pitchFamily="34" charset="0"/>
              <a:cs typeface="Arial" panose="020B0604020202020204" pitchFamily="34" charset="0"/>
            </a:endParaRPr>
          </a:p>
          <a:p>
            <a:pPr marL="0" indent="0" algn="just">
              <a:buNone/>
            </a:pPr>
            <a:r>
              <a:rPr lang="en-US" sz="2000" dirty="0">
                <a:latin typeface="Arial" panose="020B0604020202020204" pitchFamily="34" charset="0"/>
                <a:cs typeface="Arial" panose="020B0604020202020204" pitchFamily="34" charset="0"/>
              </a:rPr>
              <a:t>The need for cooking in the home was reduced by the availability of processed food, which as well as improving convenience, also provided consumers with far greater choice.</a:t>
            </a:r>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9749" y="3769911"/>
            <a:ext cx="1802750" cy="2440546"/>
          </a:xfrm>
          <a:prstGeom prst="rect">
            <a:avLst/>
          </a:prstGeom>
        </p:spPr>
      </p:pic>
      <p:sp>
        <p:nvSpPr>
          <p:cNvPr id="5" name="TextBox 4"/>
          <p:cNvSpPr txBox="1"/>
          <p:nvPr/>
        </p:nvSpPr>
        <p:spPr>
          <a:xfrm>
            <a:off x="10077906" y="3460075"/>
            <a:ext cx="2009146"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1920s kitchen</a:t>
            </a:r>
            <a:endParaRPr lang="en-GB" sz="12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9248" y="1766881"/>
            <a:ext cx="2223752" cy="1661143"/>
          </a:xfrm>
          <a:prstGeom prst="rect">
            <a:avLst/>
          </a:prstGeom>
        </p:spPr>
      </p:pic>
      <p:sp>
        <p:nvSpPr>
          <p:cNvPr id="7" name="TextBox 6"/>
          <p:cNvSpPr txBox="1"/>
          <p:nvPr/>
        </p:nvSpPr>
        <p:spPr>
          <a:xfrm>
            <a:off x="10182854" y="6243294"/>
            <a:ext cx="2009146"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1940s fridge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5329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Where we buy our food</a:t>
            </a:r>
          </a:p>
        </p:txBody>
      </p:sp>
      <p:sp>
        <p:nvSpPr>
          <p:cNvPr id="3" name="Subtitle 2"/>
          <p:cNvSpPr>
            <a:spLocks noGrp="1"/>
          </p:cNvSpPr>
          <p:nvPr>
            <p:ph type="subTitle" idx="1"/>
          </p:nvPr>
        </p:nvSpPr>
        <p:spPr>
          <a:xfrm>
            <a:off x="1050404" y="2487925"/>
            <a:ext cx="7998170" cy="3600000"/>
          </a:xfrm>
        </p:spPr>
        <p:txBody>
          <a:bodyPr/>
          <a:lstStyle/>
          <a:p>
            <a:pPr marL="0" indent="0">
              <a:buNone/>
            </a:pPr>
            <a:r>
              <a:rPr lang="en-US" sz="2000" dirty="0">
                <a:latin typeface="Arial" panose="020B0604020202020204" pitchFamily="34" charset="0"/>
                <a:cs typeface="Arial" panose="020B0604020202020204" pitchFamily="34" charset="0"/>
              </a:rPr>
              <a:t>Today, we can buy food from a wide range of sources including:</a:t>
            </a:r>
          </a:p>
          <a:p>
            <a:r>
              <a:rPr lang="en-US" sz="2000" dirty="0">
                <a:latin typeface="Arial" panose="020B0604020202020204" pitchFamily="34" charset="0"/>
                <a:cs typeface="Arial" panose="020B0604020202020204" pitchFamily="34" charset="0"/>
              </a:rPr>
              <a:t>markets;</a:t>
            </a:r>
          </a:p>
          <a:p>
            <a:r>
              <a:rPr lang="en-US" sz="2000" dirty="0">
                <a:latin typeface="Arial" panose="020B0604020202020204" pitchFamily="34" charset="0"/>
                <a:cs typeface="Arial" panose="020B0604020202020204" pitchFamily="34" charset="0"/>
              </a:rPr>
              <a:t>convenience shops including those at petrol stations;</a:t>
            </a:r>
          </a:p>
          <a:p>
            <a:r>
              <a:rPr lang="en-US" sz="2000" dirty="0">
                <a:latin typeface="Arial" panose="020B0604020202020204" pitchFamily="34" charset="0"/>
                <a:cs typeface="Arial" panose="020B0604020202020204" pitchFamily="34" charset="0"/>
              </a:rPr>
              <a:t>supermarkets;</a:t>
            </a:r>
          </a:p>
          <a:p>
            <a:r>
              <a:rPr lang="en-US" sz="2000" dirty="0">
                <a:latin typeface="Arial" panose="020B0604020202020204" pitchFamily="34" charset="0"/>
                <a:cs typeface="Arial" panose="020B0604020202020204" pitchFamily="34" charset="0"/>
              </a:rPr>
              <a:t>on-line retailers;</a:t>
            </a:r>
          </a:p>
          <a:p>
            <a:r>
              <a:rPr lang="en-US" sz="2000" dirty="0">
                <a:latin typeface="Arial" panose="020B0604020202020204" pitchFamily="34" charset="0"/>
                <a:cs typeface="Arial" panose="020B0604020202020204" pitchFamily="34" charset="0"/>
              </a:rPr>
              <a:t>farm shops and farmers markets;</a:t>
            </a:r>
          </a:p>
          <a:p>
            <a:r>
              <a:rPr lang="en-US" sz="2000" dirty="0">
                <a:latin typeface="Arial" panose="020B0604020202020204" pitchFamily="34" charset="0"/>
                <a:cs typeface="Arial" panose="020B0604020202020204" pitchFamily="34" charset="0"/>
              </a:rPr>
              <a:t>cafés and coffee shops;</a:t>
            </a:r>
          </a:p>
          <a:p>
            <a:r>
              <a:rPr lang="en-US" sz="2000" dirty="0">
                <a:latin typeface="Arial" panose="020B0604020202020204" pitchFamily="34" charset="0"/>
                <a:cs typeface="Arial" panose="020B0604020202020204" pitchFamily="34" charset="0"/>
              </a:rPr>
              <a:t>take-away outlets;</a:t>
            </a:r>
          </a:p>
          <a:p>
            <a:r>
              <a:rPr lang="en-US" sz="2000" dirty="0">
                <a:latin typeface="Arial" panose="020B0604020202020204" pitchFamily="34" charset="0"/>
                <a:cs typeface="Arial" panose="020B0604020202020204" pitchFamily="34" charset="0"/>
              </a:rPr>
              <a:t>fast food and other restaurants.</a:t>
            </a:r>
          </a:p>
          <a:p>
            <a:pPr marL="0" indent="0">
              <a:buNone/>
            </a:pPr>
            <a:endParaRPr lang="en-GB" dirty="0"/>
          </a:p>
        </p:txBody>
      </p:sp>
      <p:sp>
        <p:nvSpPr>
          <p:cNvPr id="4" name="TextBox 3"/>
          <p:cNvSpPr txBox="1"/>
          <p:nvPr/>
        </p:nvSpPr>
        <p:spPr>
          <a:xfrm>
            <a:off x="8272250" y="2243440"/>
            <a:ext cx="3509682" cy="1015663"/>
          </a:xfrm>
          <a:prstGeom prst="rect">
            <a:avLst/>
          </a:prstGeom>
          <a:noFill/>
          <a:ln>
            <a:solidFill>
              <a:srgbClr val="263B83"/>
            </a:solidFill>
          </a:ln>
        </p:spPr>
        <p:txBody>
          <a:bodyPr wrap="square" rtlCol="0">
            <a:spAutoFit/>
          </a:bodyPr>
          <a:lstStyle/>
          <a:p>
            <a:r>
              <a:rPr lang="en-US" sz="2000" dirty="0">
                <a:latin typeface="Arial" panose="020B0604020202020204" pitchFamily="34" charset="0"/>
                <a:cs typeface="Arial" panose="020B0604020202020204" pitchFamily="34" charset="0"/>
              </a:rPr>
              <a:t>Did you know that pre-packaged sandwiches were introduced in 1980?</a:t>
            </a:r>
            <a:endParaRPr lang="en-GB" sz="2000" dirty="0">
              <a:latin typeface="Arial" panose="020B0604020202020204" pitchFamily="34" charset="0"/>
              <a:cs typeface="Arial" panose="020B0604020202020204" pitchFamily="34" charset="0"/>
            </a:endParaRPr>
          </a:p>
        </p:txBody>
      </p:sp>
      <p:sp>
        <p:nvSpPr>
          <p:cNvPr id="5" name="Rectangle 4"/>
          <p:cNvSpPr/>
          <p:nvPr/>
        </p:nvSpPr>
        <p:spPr>
          <a:xfrm>
            <a:off x="8272250" y="3411221"/>
            <a:ext cx="3509682" cy="1015663"/>
          </a:xfrm>
          <a:prstGeom prst="rect">
            <a:avLst/>
          </a:prstGeom>
          <a:ln>
            <a:solidFill>
              <a:srgbClr val="263B83"/>
            </a:solidFill>
          </a:ln>
        </p:spPr>
        <p:txBody>
          <a:bodyPr wrap="square">
            <a:spAutoFit/>
          </a:bodyPr>
          <a:lstStyle/>
          <a:p>
            <a:r>
              <a:rPr lang="en-GB" sz="2000" dirty="0">
                <a:latin typeface="Arial" panose="020B0604020202020204" pitchFamily="34" charset="0"/>
                <a:cs typeface="Arial" panose="020B0604020202020204" pitchFamily="34" charset="0"/>
              </a:rPr>
              <a:t>The number of coffee outlets grew by 847% between 1993 and 1997!</a:t>
            </a:r>
          </a:p>
        </p:txBody>
      </p:sp>
      <p:pic>
        <p:nvPicPr>
          <p:cNvPr id="6" name="Picture 2" descr="C:\Users\Jenny\AppData\Local\Microsoft\Windows\INetCache\IE\W52D0TNO\DSC_1075[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898307" y="4576766"/>
            <a:ext cx="2562520" cy="171528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898307" y="6237807"/>
            <a:ext cx="3509682"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Source: </a:t>
            </a:r>
            <a:r>
              <a:rPr lang="en-US" sz="1400" dirty="0">
                <a:latin typeface="Arial" panose="020B0604020202020204" pitchFamily="34" charset="0"/>
                <a:cs typeface="Arial" panose="020B0604020202020204" pitchFamily="34" charset="0"/>
                <a:hlinkClick r:id="rId3"/>
              </a:rPr>
              <a:t>75 years of Family food</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4953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Technological changes</a:t>
            </a:r>
          </a:p>
        </p:txBody>
      </p:sp>
      <p:sp>
        <p:nvSpPr>
          <p:cNvPr id="3" name="Subtitle 2"/>
          <p:cNvSpPr>
            <a:spLocks noGrp="1"/>
          </p:cNvSpPr>
          <p:nvPr>
            <p:ph type="subTitle" idx="1"/>
          </p:nvPr>
        </p:nvSpPr>
        <p:spPr>
          <a:xfrm>
            <a:off x="1180100" y="2461144"/>
            <a:ext cx="6540779" cy="3600000"/>
          </a:xfrm>
        </p:spPr>
        <p:txBody>
          <a:bodyPr/>
          <a:lstStyle/>
          <a:p>
            <a:pPr marL="0" indent="0">
              <a:buNone/>
            </a:pPr>
            <a:r>
              <a:rPr lang="en-US" sz="2000" dirty="0">
                <a:latin typeface="Arial" panose="020B0604020202020204" pitchFamily="34" charset="0"/>
                <a:cs typeface="Arial" panose="020B0604020202020204" pitchFamily="34" charset="0"/>
              </a:rPr>
              <a:t>Most of the equipment we use in the kitchen was only invented in the last century!</a:t>
            </a:r>
          </a:p>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According to the </a:t>
            </a:r>
            <a:r>
              <a:rPr lang="en-US" sz="2000" dirty="0">
                <a:latin typeface="Arial" panose="020B0604020202020204" pitchFamily="34" charset="0"/>
                <a:cs typeface="Arial" panose="020B0604020202020204" pitchFamily="34" charset="0"/>
                <a:hlinkClick r:id="rId2"/>
              </a:rPr>
              <a:t>75 years of Family Food</a:t>
            </a:r>
            <a:r>
              <a:rPr lang="en-US" sz="2000" dirty="0">
                <a:latin typeface="Arial" panose="020B0604020202020204" pitchFamily="34" charset="0"/>
                <a:cs typeface="Arial" panose="020B0604020202020204" pitchFamily="34" charset="0"/>
              </a:rPr>
              <a:t>:</a:t>
            </a:r>
          </a:p>
          <a:p>
            <a:r>
              <a:rPr lang="en-US" sz="2000" dirty="0">
                <a:latin typeface="Arial" panose="020B0604020202020204" pitchFamily="34" charset="0"/>
                <a:cs typeface="Arial" panose="020B0604020202020204" pitchFamily="34" charset="0"/>
              </a:rPr>
              <a:t>in the early 1960’s only 33% of households owned a fridge;</a:t>
            </a:r>
          </a:p>
          <a:p>
            <a:r>
              <a:rPr lang="en-US" sz="2000" dirty="0">
                <a:latin typeface="Arial" panose="020B0604020202020204" pitchFamily="34" charset="0"/>
                <a:cs typeface="Arial" panose="020B0604020202020204" pitchFamily="34" charset="0"/>
              </a:rPr>
              <a:t>in 1970 only 3% of households owned a freezer; </a:t>
            </a:r>
          </a:p>
          <a:p>
            <a:r>
              <a:rPr lang="en-US" sz="2000" dirty="0">
                <a:latin typeface="Arial" panose="020B0604020202020204" pitchFamily="34" charset="0"/>
                <a:cs typeface="Arial" panose="020B0604020202020204" pitchFamily="34" charset="0"/>
              </a:rPr>
              <a:t>in 1989 only 41% of households owned a microwave.</a:t>
            </a:r>
          </a:p>
          <a:p>
            <a:pPr marL="0" indent="0">
              <a:buNone/>
            </a:pPr>
            <a:endParaRPr lang="en-GB" dirty="0"/>
          </a:p>
        </p:txBody>
      </p:sp>
      <p:sp>
        <p:nvSpPr>
          <p:cNvPr id="4" name="TextBox 3"/>
          <p:cNvSpPr txBox="1"/>
          <p:nvPr/>
        </p:nvSpPr>
        <p:spPr>
          <a:xfrm>
            <a:off x="7710055" y="3449565"/>
            <a:ext cx="4104202"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Electric kettles – invented in 1922</a:t>
            </a:r>
            <a:endParaRPr lang="en-GB" sz="2000" dirty="0">
              <a:latin typeface="Arial" panose="020B0604020202020204" pitchFamily="34" charset="0"/>
              <a:cs typeface="Arial" panose="020B0604020202020204" pitchFamily="34" charset="0"/>
            </a:endParaRPr>
          </a:p>
        </p:txBody>
      </p:sp>
      <p:pic>
        <p:nvPicPr>
          <p:cNvPr id="5" name="Picture 6" descr="Image result for balance scale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163787" y="4076757"/>
            <a:ext cx="1450974" cy="145097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900378" y="5707201"/>
            <a:ext cx="3913880" cy="707886"/>
          </a:xfrm>
          <a:prstGeom prst="rect">
            <a:avLst/>
          </a:prstGeom>
          <a:noFill/>
          <a:ln>
            <a:noFill/>
          </a:ln>
        </p:spPr>
        <p:txBody>
          <a:bodyPr wrap="square" rtlCol="0">
            <a:spAutoFit/>
          </a:bodyPr>
          <a:lstStyle/>
          <a:p>
            <a:r>
              <a:rPr lang="en-US" sz="2000" dirty="0">
                <a:latin typeface="Arial" panose="020B0604020202020204" pitchFamily="34" charset="0"/>
                <a:cs typeface="Arial" panose="020B0604020202020204" pitchFamily="34" charset="0"/>
              </a:rPr>
              <a:t>Which type of weighing scales do you use?</a:t>
            </a:r>
            <a:endParaRPr lang="en-GB" sz="2000" dirty="0">
              <a:latin typeface="Arial" panose="020B0604020202020204" pitchFamily="34" charset="0"/>
              <a:cs typeface="Arial" panose="020B0604020202020204" pitchFamily="34" charset="0"/>
            </a:endParaRPr>
          </a:p>
        </p:txBody>
      </p:sp>
      <p:pic>
        <p:nvPicPr>
          <p:cNvPr id="7" name="Picture 2" descr="C:\Users\Jenny\AppData\Local\Microsoft\Windows\INetCache\IE\0RYEYTLC\5084054690_cbf9917a45_z[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004261" y="1721224"/>
            <a:ext cx="1634650" cy="164234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Image result for balance scales"/>
          <p:cNvPicPr>
            <a:picLocks noChangeAspect="1" noChangeArrowheads="1"/>
          </p:cNvPicPr>
          <p:nvPr/>
        </p:nvPicPr>
        <p:blipFill rotWithShape="1">
          <a:blip r:embed="rId5">
            <a:extLst>
              <a:ext uri="{28A0092B-C50C-407E-A947-70E740481C1C}">
                <a14:useLocalDpi xmlns:a14="http://schemas.microsoft.com/office/drawing/2010/main"/>
              </a:ext>
            </a:extLst>
          </a:blip>
          <a:srcRect l="-2013" t="25070" r="2013"/>
          <a:stretch/>
        </p:blipFill>
        <p:spPr bwMode="auto">
          <a:xfrm>
            <a:off x="7619031" y="4117906"/>
            <a:ext cx="2143125" cy="160584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9715873" y="4881561"/>
            <a:ext cx="651902" cy="369332"/>
          </a:xfrm>
          <a:prstGeom prst="rect">
            <a:avLst/>
          </a:prstGeom>
          <a:noFill/>
        </p:spPr>
        <p:txBody>
          <a:bodyPr wrap="square" rtlCol="0">
            <a:spAutoFit/>
          </a:bodyPr>
          <a:lstStyle/>
          <a:p>
            <a:r>
              <a:rPr lang="en-US" dirty="0"/>
              <a:t>or</a:t>
            </a:r>
            <a:endParaRPr lang="en-GB" dirty="0"/>
          </a:p>
        </p:txBody>
      </p:sp>
    </p:spTree>
    <p:extLst>
      <p:ext uri="{BB962C8B-B14F-4D97-AF65-F5344CB8AC3E}">
        <p14:creationId xmlns:p14="http://schemas.microsoft.com/office/powerpoint/2010/main" val="2722058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Social and economic changes</a:t>
            </a:r>
          </a:p>
        </p:txBody>
      </p:sp>
      <p:sp>
        <p:nvSpPr>
          <p:cNvPr id="3" name="Subtitle 2"/>
          <p:cNvSpPr>
            <a:spLocks noGrp="1"/>
          </p:cNvSpPr>
          <p:nvPr>
            <p:ph type="subTitle" idx="1"/>
          </p:nvPr>
        </p:nvSpPr>
        <p:spPr>
          <a:xfrm>
            <a:off x="1169276" y="2571092"/>
            <a:ext cx="7197484" cy="3600000"/>
          </a:xfrm>
        </p:spPr>
        <p:txBody>
          <a:bodyPr/>
          <a:lstStyle/>
          <a:p>
            <a:pPr marL="0" indent="0" algn="just">
              <a:buNone/>
            </a:pPr>
            <a:r>
              <a:rPr lang="en-GB" altLang="en-US" sz="2000" dirty="0">
                <a:latin typeface="Arial" panose="020B0604020202020204" pitchFamily="34" charset="0"/>
                <a:ea typeface="ヒラギノ角ゴ Pro W3" charset="-128"/>
                <a:cs typeface="Arial" panose="020B0604020202020204" pitchFamily="34" charset="0"/>
              </a:rPr>
              <a:t>There are many different social and economic changes that impact the food people choose. These include:</a:t>
            </a:r>
          </a:p>
          <a:p>
            <a:pPr marL="0" indent="0" algn="just">
              <a:buNone/>
            </a:pPr>
            <a:endParaRPr lang="en-GB" altLang="en-US" sz="2000" dirty="0">
              <a:latin typeface="Arial" panose="020B0604020202020204" pitchFamily="34" charset="0"/>
              <a:ea typeface="ヒラギノ角ゴ Pro W3" charset="-128"/>
              <a:cs typeface="Arial" panose="020B0604020202020204" pitchFamily="34" charset="0"/>
            </a:endParaRPr>
          </a:p>
          <a:p>
            <a:pPr marL="0" indent="0" algn="just">
              <a:buNone/>
            </a:pPr>
            <a:r>
              <a:rPr lang="en-GB" altLang="en-US" sz="2000" dirty="0">
                <a:latin typeface="Arial" panose="020B0604020202020204" pitchFamily="34" charset="0"/>
                <a:ea typeface="ヒラギノ角ゴ Pro W3" charset="-128"/>
                <a:cs typeface="Arial" panose="020B0604020202020204" pitchFamily="34" charset="0"/>
              </a:rPr>
              <a:t>Lack of competence and confidence in the kitchen – people may choose to buy ready-made, frozen or dried foods that are easy to prepare and cook and that require only basic cooking skills.</a:t>
            </a:r>
          </a:p>
          <a:p>
            <a:pPr marL="0" indent="0" algn="just">
              <a:buNone/>
            </a:pPr>
            <a:endParaRPr lang="en-GB" altLang="en-US" sz="2000" dirty="0">
              <a:latin typeface="Arial" panose="020B0604020202020204" pitchFamily="34" charset="0"/>
              <a:ea typeface="ヒラギノ角ゴ Pro W3" charset="-128"/>
              <a:cs typeface="Arial" panose="020B0604020202020204" pitchFamily="34" charset="0"/>
            </a:endParaRPr>
          </a:p>
          <a:p>
            <a:pPr marL="0" indent="0" algn="just">
              <a:buNone/>
            </a:pPr>
            <a:r>
              <a:rPr lang="en-GB" altLang="en-US" sz="2000" dirty="0">
                <a:latin typeface="Arial" panose="020B0604020202020204" pitchFamily="34" charset="0"/>
                <a:ea typeface="ヒラギノ角ゴ Pro W3" charset="-128"/>
                <a:cs typeface="Arial" panose="020B0604020202020204" pitchFamily="34" charset="0"/>
              </a:rPr>
              <a:t>Lack of time – many people work long hours and either have not got the time or do not wish to spend time cooking at home.</a:t>
            </a:r>
          </a:p>
          <a:p>
            <a:pPr marL="0" indent="0">
              <a:buNone/>
            </a:pPr>
            <a:endParaRPr lang="en-GB" dirty="0"/>
          </a:p>
        </p:txBody>
      </p:sp>
      <p:pic>
        <p:nvPicPr>
          <p:cNvPr id="4" name="Picture 6" descr="S:\Shared\BNF Photographs\iStock Photo Images\People\restaurant workers.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487627" y="2105867"/>
            <a:ext cx="1832360" cy="2358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S:\Shared\BNF Photographs\iStock Photo Images\Foods and drinks\Shopping\Supermarket shopping small.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952808" y="4550620"/>
            <a:ext cx="2901998" cy="1945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7817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Social and economic changes </a:t>
            </a:r>
          </a:p>
        </p:txBody>
      </p:sp>
      <p:sp>
        <p:nvSpPr>
          <p:cNvPr id="3" name="Subtitle 2"/>
          <p:cNvSpPr>
            <a:spLocks noGrp="1"/>
          </p:cNvSpPr>
          <p:nvPr>
            <p:ph type="subTitle" idx="1"/>
          </p:nvPr>
        </p:nvSpPr>
        <p:spPr>
          <a:xfrm>
            <a:off x="1169277" y="2571092"/>
            <a:ext cx="5357983" cy="3600000"/>
          </a:xfrm>
        </p:spPr>
        <p:txBody>
          <a:bodyPr/>
          <a:lstStyle/>
          <a:p>
            <a:pPr marL="0" indent="0" algn="just">
              <a:buNone/>
            </a:pPr>
            <a:r>
              <a:rPr lang="en-GB" altLang="en-US" sz="2000" dirty="0">
                <a:latin typeface="Arial" panose="020B0604020202020204" pitchFamily="34" charset="0"/>
                <a:ea typeface="ヒラギノ角ゴ Pro W3" charset="-128"/>
                <a:cs typeface="Arial" panose="020B0604020202020204" pitchFamily="34" charset="0"/>
              </a:rPr>
              <a:t>Development of ready meals – because people lack time and have labour saving equipment (such as microwaves) the amount and range of convenience foods has grown.</a:t>
            </a:r>
          </a:p>
          <a:p>
            <a:pPr marL="0" indent="0" algn="just">
              <a:buNone/>
            </a:pPr>
            <a:endParaRPr lang="en-GB" altLang="en-US" sz="2000" dirty="0">
              <a:latin typeface="Arial" panose="020B0604020202020204" pitchFamily="34" charset="0"/>
              <a:ea typeface="ヒラギノ角ゴ Pro W3" charset="-128"/>
              <a:cs typeface="Arial" panose="020B0604020202020204" pitchFamily="34" charset="0"/>
            </a:endParaRPr>
          </a:p>
          <a:p>
            <a:pPr marL="0" indent="0" algn="just">
              <a:buNone/>
            </a:pPr>
            <a:r>
              <a:rPr lang="en-GB" altLang="en-US" sz="2000" dirty="0">
                <a:latin typeface="Arial" panose="020B0604020202020204" pitchFamily="34" charset="0"/>
                <a:ea typeface="ヒラギノ角ゴ Pro W3" charset="-128"/>
                <a:cs typeface="Arial" panose="020B0604020202020204" pitchFamily="34" charset="0"/>
              </a:rPr>
              <a:t>Smaller households – an increasing number of people now live alone, and this may well affect their food choices.</a:t>
            </a:r>
          </a:p>
          <a:p>
            <a:pPr marL="0" indent="0">
              <a:buNone/>
            </a:pPr>
            <a:endParaRPr lang="en-GB" dirty="0"/>
          </a:p>
        </p:txBody>
      </p:sp>
      <p:pic>
        <p:nvPicPr>
          <p:cNvPr id="4" name="Picture 7" descr="S:\Shared\BNF Photographs\iStock Photo Images\People\Older adults\Elderly lady.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336604" y="4168245"/>
            <a:ext cx="3384218" cy="225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Microwave, Oven, Appliance, Kitche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336604" y="1725947"/>
            <a:ext cx="3510679" cy="23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9848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Social and economic changes</a:t>
            </a:r>
          </a:p>
        </p:txBody>
      </p:sp>
      <p:sp>
        <p:nvSpPr>
          <p:cNvPr id="3" name="Subtitle 2"/>
          <p:cNvSpPr>
            <a:spLocks noGrp="1"/>
          </p:cNvSpPr>
          <p:nvPr>
            <p:ph type="subTitle" idx="1"/>
          </p:nvPr>
        </p:nvSpPr>
        <p:spPr>
          <a:xfrm>
            <a:off x="1169276" y="2571092"/>
            <a:ext cx="6827568" cy="3600000"/>
          </a:xfrm>
        </p:spPr>
        <p:txBody>
          <a:bodyPr/>
          <a:lstStyle/>
          <a:p>
            <a:pPr marL="0" indent="0" algn="just">
              <a:buNone/>
            </a:pPr>
            <a:r>
              <a:rPr lang="en-US" sz="2000" dirty="0">
                <a:latin typeface="Arial" panose="020B0604020202020204" pitchFamily="34" charset="0"/>
                <a:cs typeface="Arial" panose="020B0604020202020204" pitchFamily="34" charset="0"/>
              </a:rPr>
              <a:t>Travel abroad - </a:t>
            </a:r>
            <a:r>
              <a:rPr lang="en-GB" sz="2000" dirty="0">
                <a:latin typeface="Arial" panose="020B0604020202020204" pitchFamily="34" charset="0"/>
                <a:cs typeface="Arial" panose="020B0604020202020204" pitchFamily="34" charset="0"/>
              </a:rPr>
              <a:t>there were 70.8 million visits overseas by UK residents in 2016, which was 8% more than in 2015. People often try new foods when abroad and want to eat them again when at home. This may mean buying ingredients or cooking equipment from a specialist food shop or on-line retailer.</a:t>
            </a:r>
          </a:p>
          <a:p>
            <a:pPr marL="0" indent="0" algn="just">
              <a:buNone/>
            </a:pPr>
            <a:endParaRPr lang="en-US" sz="2000" dirty="0">
              <a:latin typeface="Arial" panose="020B0604020202020204" pitchFamily="34" charset="0"/>
              <a:cs typeface="Arial" panose="020B0604020202020204" pitchFamily="34" charset="0"/>
            </a:endParaRPr>
          </a:p>
          <a:p>
            <a:pPr marL="0" indent="0" algn="just">
              <a:buNone/>
            </a:pPr>
            <a:r>
              <a:rPr lang="en-US" sz="2000" dirty="0">
                <a:latin typeface="Arial" panose="020B0604020202020204" pitchFamily="34" charset="0"/>
                <a:cs typeface="Arial" panose="020B0604020202020204" pitchFamily="34" charset="0"/>
              </a:rPr>
              <a:t>Social media – media, on-line blogs and forums also influence people’s food choice which may be reflected in the foods they buy and where they buy them from.</a:t>
            </a:r>
            <a:endParaRPr lang="en-GB" sz="2000" dirty="0">
              <a:latin typeface="Arial" panose="020B0604020202020204" pitchFamily="34" charset="0"/>
              <a:cs typeface="Arial" panose="020B0604020202020204" pitchFamily="34" charset="0"/>
            </a:endParaRPr>
          </a:p>
          <a:p>
            <a:pPr marL="0" indent="0">
              <a:buNone/>
            </a:pPr>
            <a:endParaRPr lang="en-GB"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12727" y="2645905"/>
            <a:ext cx="3532910" cy="2526031"/>
          </a:xfrm>
          <a:prstGeom prst="rect">
            <a:avLst/>
          </a:prstGeom>
        </p:spPr>
      </p:pic>
      <p:sp>
        <p:nvSpPr>
          <p:cNvPr id="5" name="TextBox 4"/>
          <p:cNvSpPr txBox="1"/>
          <p:nvPr/>
        </p:nvSpPr>
        <p:spPr>
          <a:xfrm>
            <a:off x="8487295" y="6088933"/>
            <a:ext cx="3868434"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Source: </a:t>
            </a:r>
            <a:r>
              <a:rPr lang="en-US" sz="1600" dirty="0">
                <a:latin typeface="Arial" panose="020B0604020202020204" pitchFamily="34" charset="0"/>
                <a:cs typeface="Arial" panose="020B0604020202020204" pitchFamily="34" charset="0"/>
                <a:hlinkClick r:id="rId3"/>
              </a:rPr>
              <a:t>Office for National Statistics</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3820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The impact</a:t>
            </a:r>
          </a:p>
        </p:txBody>
      </p:sp>
      <p:sp>
        <p:nvSpPr>
          <p:cNvPr id="3" name="Subtitle 2"/>
          <p:cNvSpPr>
            <a:spLocks noGrp="1"/>
          </p:cNvSpPr>
          <p:nvPr>
            <p:ph type="subTitle" idx="1"/>
          </p:nvPr>
        </p:nvSpPr>
        <p:spPr>
          <a:xfrm>
            <a:off x="1169276" y="2571092"/>
            <a:ext cx="7716816" cy="3600000"/>
          </a:xfrm>
        </p:spPr>
        <p:txBody>
          <a:bodyPr/>
          <a:lstStyle/>
          <a:p>
            <a:r>
              <a:rPr lang="en-US" sz="2000" dirty="0">
                <a:latin typeface="Arial" panose="020B0604020202020204" pitchFamily="34" charset="0"/>
                <a:cs typeface="Arial" panose="020B0604020202020204" pitchFamily="34" charset="0"/>
              </a:rPr>
              <a:t>A wider range of ingredients and food.</a:t>
            </a:r>
          </a:p>
          <a:p>
            <a:r>
              <a:rPr lang="en-US" sz="2000" dirty="0">
                <a:latin typeface="Arial" panose="020B0604020202020204" pitchFamily="34" charset="0"/>
                <a:cs typeface="Arial" panose="020B0604020202020204" pitchFamily="34" charset="0"/>
              </a:rPr>
              <a:t>Ready-made and convenience foods easily available.</a:t>
            </a:r>
          </a:p>
          <a:p>
            <a:r>
              <a:rPr lang="en-US" sz="2000" dirty="0">
                <a:latin typeface="Arial" panose="020B0604020202020204" pitchFamily="34" charset="0"/>
                <a:cs typeface="Arial" panose="020B0604020202020204" pitchFamily="34" charset="0"/>
              </a:rPr>
              <a:t>Smaller/individual portions.</a:t>
            </a:r>
          </a:p>
          <a:p>
            <a:r>
              <a:rPr lang="en-US" sz="2000" dirty="0">
                <a:latin typeface="Arial" panose="020B0604020202020204" pitchFamily="34" charset="0"/>
                <a:cs typeface="Arial" panose="020B0604020202020204" pitchFamily="34" charset="0"/>
              </a:rPr>
              <a:t>Greater availability of specialist food preparation and cooking equipment.</a:t>
            </a:r>
          </a:p>
          <a:p>
            <a:r>
              <a:rPr lang="en-US" sz="2000" dirty="0">
                <a:latin typeface="Arial" panose="020B0604020202020204" pitchFamily="34" charset="0"/>
                <a:cs typeface="Arial" panose="020B0604020202020204" pitchFamily="34" charset="0"/>
              </a:rPr>
              <a:t>Potential health issues due to increased consumption of processed foods which can be higher in fat, salt and sugar.</a:t>
            </a:r>
          </a:p>
          <a:p>
            <a:r>
              <a:rPr lang="en-US" sz="2000" dirty="0">
                <a:latin typeface="Arial" panose="020B0604020202020204" pitchFamily="34" charset="0"/>
                <a:cs typeface="Arial" panose="020B0604020202020204" pitchFamily="34" charset="0"/>
              </a:rPr>
              <a:t>Fewer people with the confidence and competence to cook at home. </a:t>
            </a:r>
          </a:p>
          <a:p>
            <a:pPr marL="0" indent="0">
              <a:buNone/>
            </a:pPr>
            <a:endParaRPr lang="en-GB"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15400" y="1851151"/>
            <a:ext cx="3117273" cy="2390240"/>
          </a:xfrm>
          <a:prstGeom prst="rect">
            <a:avLst/>
          </a:prstGeom>
        </p:spPr>
      </p:pic>
      <p:sp>
        <p:nvSpPr>
          <p:cNvPr id="5" name="TextBox 4"/>
          <p:cNvSpPr txBox="1"/>
          <p:nvPr/>
        </p:nvSpPr>
        <p:spPr>
          <a:xfrm>
            <a:off x="9062095" y="4371092"/>
            <a:ext cx="2823882" cy="1323439"/>
          </a:xfrm>
          <a:prstGeom prst="rect">
            <a:avLst/>
          </a:prstGeom>
          <a:noFill/>
          <a:ln>
            <a:solidFill>
              <a:srgbClr val="263B83"/>
            </a:solidFill>
          </a:ln>
        </p:spPr>
        <p:txBody>
          <a:bodyPr wrap="square" rtlCol="0">
            <a:spAutoFit/>
          </a:bodyPr>
          <a:lstStyle/>
          <a:p>
            <a:r>
              <a:rPr lang="en-US" sz="1600" dirty="0">
                <a:latin typeface="Arial" panose="020B0604020202020204" pitchFamily="34" charset="0"/>
                <a:cs typeface="Arial" panose="020B0604020202020204" pitchFamily="34" charset="0"/>
              </a:rPr>
              <a:t>There are now a wide range of dairy alternatives made from ingredients such as soya, coconut, almond and rice.</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36230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5B78CA333243439763E4169A5FEB7F" ma:contentTypeVersion="19" ma:contentTypeDescription="Create a new document." ma:contentTypeScope="" ma:versionID="d67e542ccfc98f8766c03bca3df5dec6">
  <xsd:schema xmlns:xsd="http://www.w3.org/2001/XMLSchema" xmlns:xs="http://www.w3.org/2001/XMLSchema" xmlns:p="http://schemas.microsoft.com/office/2006/metadata/properties" xmlns:ns2="c53071f4-7f44-43fd-895c-8e7b6a3746b0" xmlns:ns3="ead97cfe-a968-427f-b02b-893e6ba0355a" targetNamespace="http://schemas.microsoft.com/office/2006/metadata/properties" ma:root="true" ma:fieldsID="2465a60b32c7e66e77d39dce70c70dd6" ns2:_="" ns3:_="">
    <xsd:import namespace="c53071f4-7f44-43fd-895c-8e7b6a3746b0"/>
    <xsd:import namespace="ead97cfe-a968-427f-b02b-893e6ba0355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_Flow_SignoffStatu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3071f4-7f44-43fd-895c-8e7b6a3746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407c16c-d400-4155-af4b-d0582c07d4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ad97cfe-a968-427f-b02b-893e6ba0355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7b8b45f8-435e-402c-b129-c8853cba6318}" ma:internalName="TaxCatchAll" ma:showField="CatchAllData" ma:web="ead97cfe-a968-427f-b02b-893e6ba035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ad97cfe-a968-427f-b02b-893e6ba0355a" xsi:nil="true"/>
    <_Flow_SignoffStatus xmlns="c53071f4-7f44-43fd-895c-8e7b6a3746b0" xsi:nil="true"/>
    <lcf76f155ced4ddcb4097134ff3c332f xmlns="c53071f4-7f44-43fd-895c-8e7b6a3746b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ED931A2-47BC-45E0-A74A-F1FAD1C0A854}"/>
</file>

<file path=customXml/itemProps2.xml><?xml version="1.0" encoding="utf-8"?>
<ds:datastoreItem xmlns:ds="http://schemas.openxmlformats.org/officeDocument/2006/customXml" ds:itemID="{87C7423F-2C7A-4A98-9E0D-6E122718C6FE}"/>
</file>

<file path=customXml/itemProps3.xml><?xml version="1.0" encoding="utf-8"?>
<ds:datastoreItem xmlns:ds="http://schemas.openxmlformats.org/officeDocument/2006/customXml" ds:itemID="{998D1068-B688-4E82-986D-F3C3B49CF7FA}"/>
</file>

<file path=docProps/app.xml><?xml version="1.0" encoding="utf-8"?>
<Properties xmlns="http://schemas.openxmlformats.org/officeDocument/2006/extended-properties" xmlns:vt="http://schemas.openxmlformats.org/officeDocument/2006/docPropsVTypes">
  <TotalTime>66</TotalTime>
  <Words>976</Words>
  <Application>Microsoft Office PowerPoint</Application>
  <PresentationFormat>Widescreen</PresentationFormat>
  <Paragraphs>79</Paragraphs>
  <Slides>12</Slides>
  <Notes>0</Notes>
  <HiddenSlides>0</HiddenSlides>
  <MMClips>0</MMClips>
  <ScaleCrop>false</ScaleCrop>
  <HeadingPairs>
    <vt:vector size="6" baseType="variant">
      <vt:variant>
        <vt:lpstr>Fonts Used</vt:lpstr>
      </vt:variant>
      <vt:variant>
        <vt:i4>1</vt:i4>
      </vt:variant>
      <vt:variant>
        <vt:lpstr>Theme</vt:lpstr>
      </vt:variant>
      <vt:variant>
        <vt:i4>4</vt:i4>
      </vt:variant>
      <vt:variant>
        <vt:lpstr>Slide Titles</vt:lpstr>
      </vt:variant>
      <vt:variant>
        <vt:i4>12</vt:i4>
      </vt:variant>
    </vt:vector>
  </HeadingPairs>
  <TitlesOfParts>
    <vt:vector size="17" baseType="lpstr">
      <vt:lpstr>Arial</vt:lpstr>
      <vt:lpstr>Office Theme</vt:lpstr>
      <vt:lpstr>Custom Design</vt:lpstr>
      <vt:lpstr>1_Custom Design</vt:lpstr>
      <vt:lpstr>3_Custom Design</vt:lpstr>
      <vt:lpstr>Technological, social and economic changes and the impact on the food we eat</vt:lpstr>
      <vt:lpstr>History</vt:lpstr>
      <vt:lpstr>History and other developments</vt:lpstr>
      <vt:lpstr>Where we buy our food</vt:lpstr>
      <vt:lpstr>Technological changes</vt:lpstr>
      <vt:lpstr>Social and economic changes</vt:lpstr>
      <vt:lpstr>Social and economic changes </vt:lpstr>
      <vt:lpstr>Social and economic changes</vt:lpstr>
      <vt:lpstr>The impact</vt:lpstr>
      <vt:lpstr>Cost of living</vt:lpstr>
      <vt:lpstr>Shift to plant-based food</vt:lpstr>
      <vt:lpstr>Social and technological changes and the impact on the food we eat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Carter</dc:creator>
  <cp:lastModifiedBy>Alex White</cp:lastModifiedBy>
  <cp:revision>32</cp:revision>
  <dcterms:created xsi:type="dcterms:W3CDTF">2018-10-10T09:22:08Z</dcterms:created>
  <dcterms:modified xsi:type="dcterms:W3CDTF">2024-02-15T12:03:32Z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0x010100BD5B78CA333243439763E4169A5FEB7F</vt:lpwstr>
  </property>
</Properties>
</file>