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41"/>
  </p:notesMasterIdLst>
  <p:sldIdLst>
    <p:sldId id="256" r:id="rId9"/>
    <p:sldId id="264" r:id="rId10"/>
    <p:sldId id="259" r:id="rId11"/>
    <p:sldId id="512" r:id="rId12"/>
    <p:sldId id="526" r:id="rId13"/>
    <p:sldId id="532" r:id="rId14"/>
    <p:sldId id="513" r:id="rId15"/>
    <p:sldId id="520" r:id="rId16"/>
    <p:sldId id="515" r:id="rId17"/>
    <p:sldId id="533" r:id="rId18"/>
    <p:sldId id="552" r:id="rId19"/>
    <p:sldId id="534" r:id="rId20"/>
    <p:sldId id="547" r:id="rId21"/>
    <p:sldId id="548" r:id="rId22"/>
    <p:sldId id="551" r:id="rId23"/>
    <p:sldId id="550" r:id="rId24"/>
    <p:sldId id="519" r:id="rId25"/>
    <p:sldId id="549" r:id="rId26"/>
    <p:sldId id="518" r:id="rId27"/>
    <p:sldId id="494" r:id="rId28"/>
    <p:sldId id="530" r:id="rId29"/>
    <p:sldId id="527" r:id="rId30"/>
    <p:sldId id="280" r:id="rId31"/>
    <p:sldId id="546" r:id="rId32"/>
    <p:sldId id="521" r:id="rId33"/>
    <p:sldId id="279" r:id="rId34"/>
    <p:sldId id="289" r:id="rId35"/>
    <p:sldId id="509" r:id="rId36"/>
    <p:sldId id="529" r:id="rId37"/>
    <p:sldId id="283" r:id="rId38"/>
    <p:sldId id="281"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9C464-AC91-1B87-CC9E-3DFC35796E7E}" name="Guest User" initials="GU" userId="S::urn:spo:anon#0ec18b03692a94d7668f5833aad2b7a8a968c578166f08bf2ef7d44eadd0b4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D86"/>
    <a:srgbClr val="F2E2E9"/>
    <a:srgbClr val="E46B2F"/>
    <a:srgbClr val="F9D4B6"/>
    <a:srgbClr val="EDAD80"/>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0F70F-A903-4976-BC8A-876D4CEC4025}" v="123" dt="2022-05-19T11:03:59.584"/>
    <p1510:client id="{95315F5D-2DC5-FD70-6576-DAD8ED970209}" v="62" dt="2022-05-18T14:01:45.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4bb8cb653f09e596bcaf642095f664e62042a173fd18a4beb9bfee102372ad82::" providerId="AD" clId="Web-{B27619EF-2DB8-C78D-EDEE-0E1728502310}"/>
    <pc:docChg chg="modSld">
      <pc:chgData name="Guest User" userId="S::urn:spo:anon#4bb8cb653f09e596bcaf642095f664e62042a173fd18a4beb9bfee102372ad82::" providerId="AD" clId="Web-{B27619EF-2DB8-C78D-EDEE-0E1728502310}" dt="2022-05-17T16:02:30.297" v="142"/>
      <pc:docMkLst>
        <pc:docMk/>
      </pc:docMkLst>
      <pc:sldChg chg="modSp">
        <pc:chgData name="Guest User" userId="S::urn:spo:anon#4bb8cb653f09e596bcaf642095f664e62042a173fd18a4beb9bfee102372ad82::" providerId="AD" clId="Web-{B27619EF-2DB8-C78D-EDEE-0E1728502310}" dt="2022-05-17T16:02:30.297" v="142"/>
        <pc:sldMkLst>
          <pc:docMk/>
          <pc:sldMk cId="2015346148" sldId="280"/>
        </pc:sldMkLst>
        <pc:graphicFrameChg chg="mod modGraphic">
          <ac:chgData name="Guest User" userId="S::urn:spo:anon#4bb8cb653f09e596bcaf642095f664e62042a173fd18a4beb9bfee102372ad82::" providerId="AD" clId="Web-{B27619EF-2DB8-C78D-EDEE-0E1728502310}" dt="2022-05-17T16:02:30.297" v="142"/>
          <ac:graphicFrameMkLst>
            <pc:docMk/>
            <pc:sldMk cId="2015346148" sldId="280"/>
            <ac:graphicFrameMk id="7" creationId="{00000000-0000-0000-0000-000000000000}"/>
          </ac:graphicFrameMkLst>
        </pc:graphicFrameChg>
      </pc:sldChg>
      <pc:sldChg chg="modSp">
        <pc:chgData name="Guest User" userId="S::urn:spo:anon#4bb8cb653f09e596bcaf642095f664e62042a173fd18a4beb9bfee102372ad82::" providerId="AD" clId="Web-{B27619EF-2DB8-C78D-EDEE-0E1728502310}" dt="2022-05-17T15:53:37.138" v="40" actId="20577"/>
        <pc:sldMkLst>
          <pc:docMk/>
          <pc:sldMk cId="2839772769" sldId="518"/>
        </pc:sldMkLst>
        <pc:spChg chg="mod">
          <ac:chgData name="Guest User" userId="S::urn:spo:anon#4bb8cb653f09e596bcaf642095f664e62042a173fd18a4beb9bfee102372ad82::" providerId="AD" clId="Web-{B27619EF-2DB8-C78D-EDEE-0E1728502310}" dt="2022-05-17T15:53:37.138" v="40" actId="20577"/>
          <ac:spMkLst>
            <pc:docMk/>
            <pc:sldMk cId="2839772769" sldId="518"/>
            <ac:spMk id="3" creationId="{3FE6FC15-942C-41B9-AAFB-C1CDAFF16230}"/>
          </ac:spMkLst>
        </pc:spChg>
      </pc:sldChg>
      <pc:sldChg chg="modSp">
        <pc:chgData name="Guest User" userId="S::urn:spo:anon#4bb8cb653f09e596bcaf642095f664e62042a173fd18a4beb9bfee102372ad82::" providerId="AD" clId="Web-{B27619EF-2DB8-C78D-EDEE-0E1728502310}" dt="2022-05-17T16:01:45.795" v="64" actId="1076"/>
        <pc:sldMkLst>
          <pc:docMk/>
          <pc:sldMk cId="615125642" sldId="530"/>
        </pc:sldMkLst>
        <pc:spChg chg="mod">
          <ac:chgData name="Guest User" userId="S::urn:spo:anon#4bb8cb653f09e596bcaf642095f664e62042a173fd18a4beb9bfee102372ad82::" providerId="AD" clId="Web-{B27619EF-2DB8-C78D-EDEE-0E1728502310}" dt="2022-05-17T15:55:18.969" v="51" actId="20577"/>
          <ac:spMkLst>
            <pc:docMk/>
            <pc:sldMk cId="615125642" sldId="530"/>
            <ac:spMk id="3" creationId="{00000000-0000-0000-0000-000000000000}"/>
          </ac:spMkLst>
        </pc:spChg>
        <pc:picChg chg="mod">
          <ac:chgData name="Guest User" userId="S::urn:spo:anon#4bb8cb653f09e596bcaf642095f664e62042a173fd18a4beb9bfee102372ad82::" providerId="AD" clId="Web-{B27619EF-2DB8-C78D-EDEE-0E1728502310}" dt="2022-05-17T16:01:45.795" v="64" actId="1076"/>
          <ac:picMkLst>
            <pc:docMk/>
            <pc:sldMk cId="615125642" sldId="530"/>
            <ac:picMk id="5" creationId="{6BCEEA53-CCE3-95A4-A239-F6F2649B2EAA}"/>
          </ac:picMkLst>
        </pc:picChg>
      </pc:sldChg>
      <pc:sldChg chg="modSp">
        <pc:chgData name="Guest User" userId="S::urn:spo:anon#4bb8cb653f09e596bcaf642095f664e62042a173fd18a4beb9bfee102372ad82::" providerId="AD" clId="Web-{B27619EF-2DB8-C78D-EDEE-0E1728502310}" dt="2022-05-17T15:46:16.903" v="1" actId="14100"/>
        <pc:sldMkLst>
          <pc:docMk/>
          <pc:sldMk cId="2758783957" sldId="533"/>
        </pc:sldMkLst>
        <pc:picChg chg="mod">
          <ac:chgData name="Guest User" userId="S::urn:spo:anon#4bb8cb653f09e596bcaf642095f664e62042a173fd18a4beb9bfee102372ad82::" providerId="AD" clId="Web-{B27619EF-2DB8-C78D-EDEE-0E1728502310}" dt="2022-05-17T15:46:16.903" v="1" actId="14100"/>
          <ac:picMkLst>
            <pc:docMk/>
            <pc:sldMk cId="2758783957" sldId="533"/>
            <ac:picMk id="8" creationId="{8A7654BC-FF2C-924A-DB7C-669707E66699}"/>
          </ac:picMkLst>
        </pc:picChg>
      </pc:sldChg>
      <pc:sldChg chg="modSp">
        <pc:chgData name="Guest User" userId="S::urn:spo:anon#4bb8cb653f09e596bcaf642095f664e62042a173fd18a4beb9bfee102372ad82::" providerId="AD" clId="Web-{B27619EF-2DB8-C78D-EDEE-0E1728502310}" dt="2022-05-17T15:57:28.646" v="61" actId="20577"/>
        <pc:sldMkLst>
          <pc:docMk/>
          <pc:sldMk cId="3351186663" sldId="534"/>
        </pc:sldMkLst>
        <pc:spChg chg="mod">
          <ac:chgData name="Guest User" userId="S::urn:spo:anon#4bb8cb653f09e596bcaf642095f664e62042a173fd18a4beb9bfee102372ad82::" providerId="AD" clId="Web-{B27619EF-2DB8-C78D-EDEE-0E1728502310}" dt="2022-05-17T15:57:28.646" v="61" actId="20577"/>
          <ac:spMkLst>
            <pc:docMk/>
            <pc:sldMk cId="3351186663" sldId="534"/>
            <ac:spMk id="7" creationId="{EFB01ECC-B65F-756A-56FA-00A6878C8ACA}"/>
          </ac:spMkLst>
        </pc:spChg>
      </pc:sldChg>
      <pc:sldChg chg="modSp">
        <pc:chgData name="Guest User" userId="S::urn:spo:anon#4bb8cb653f09e596bcaf642095f664e62042a173fd18a4beb9bfee102372ad82::" providerId="AD" clId="Web-{B27619EF-2DB8-C78D-EDEE-0E1728502310}" dt="2022-05-17T15:56:05.736" v="59" actId="20577"/>
        <pc:sldMkLst>
          <pc:docMk/>
          <pc:sldMk cId="890694703" sldId="546"/>
        </pc:sldMkLst>
        <pc:spChg chg="mod">
          <ac:chgData name="Guest User" userId="S::urn:spo:anon#4bb8cb653f09e596bcaf642095f664e62042a173fd18a4beb9bfee102372ad82::" providerId="AD" clId="Web-{B27619EF-2DB8-C78D-EDEE-0E1728502310}" dt="2022-05-17T15:56:05.736" v="59" actId="20577"/>
          <ac:spMkLst>
            <pc:docMk/>
            <pc:sldMk cId="890694703" sldId="546"/>
            <ac:spMk id="3" creationId="{00000000-0000-0000-0000-000000000000}"/>
          </ac:spMkLst>
        </pc:spChg>
      </pc:sldChg>
      <pc:sldChg chg="modSp">
        <pc:chgData name="Guest User" userId="S::urn:spo:anon#4bb8cb653f09e596bcaf642095f664e62042a173fd18a4beb9bfee102372ad82::" providerId="AD" clId="Web-{B27619EF-2DB8-C78D-EDEE-0E1728502310}" dt="2022-05-17T15:46:55.217" v="4" actId="20577"/>
        <pc:sldMkLst>
          <pc:docMk/>
          <pc:sldMk cId="3858719413" sldId="547"/>
        </pc:sldMkLst>
        <pc:spChg chg="mod">
          <ac:chgData name="Guest User" userId="S::urn:spo:anon#4bb8cb653f09e596bcaf642095f664e62042a173fd18a4beb9bfee102372ad82::" providerId="AD" clId="Web-{B27619EF-2DB8-C78D-EDEE-0E1728502310}" dt="2022-05-17T15:46:55.217" v="4" actId="20577"/>
          <ac:spMkLst>
            <pc:docMk/>
            <pc:sldMk cId="3858719413" sldId="547"/>
            <ac:spMk id="7" creationId="{217DF50A-6BC7-3383-97C6-31376195F058}"/>
          </ac:spMkLst>
        </pc:spChg>
      </pc:sldChg>
      <pc:sldChg chg="modSp">
        <pc:chgData name="Guest User" userId="S::urn:spo:anon#4bb8cb653f09e596bcaf642095f664e62042a173fd18a4beb9bfee102372ad82::" providerId="AD" clId="Web-{B27619EF-2DB8-C78D-EDEE-0E1728502310}" dt="2022-05-17T16:00:30.590" v="63" actId="20577"/>
        <pc:sldMkLst>
          <pc:docMk/>
          <pc:sldMk cId="4172207667" sldId="549"/>
        </pc:sldMkLst>
        <pc:spChg chg="mod">
          <ac:chgData name="Guest User" userId="S::urn:spo:anon#4bb8cb653f09e596bcaf642095f664e62042a173fd18a4beb9bfee102372ad82::" providerId="AD" clId="Web-{B27619EF-2DB8-C78D-EDEE-0E1728502310}" dt="2022-05-17T16:00:30.590" v="63" actId="20577"/>
          <ac:spMkLst>
            <pc:docMk/>
            <pc:sldMk cId="4172207667" sldId="549"/>
            <ac:spMk id="3" creationId="{877DDB00-C2B7-D058-61A7-4884D6145EE6}"/>
          </ac:spMkLst>
        </pc:spChg>
      </pc:sldChg>
      <pc:sldChg chg="modSp">
        <pc:chgData name="Guest User" userId="S::urn:spo:anon#4bb8cb653f09e596bcaf642095f664e62042a173fd18a4beb9bfee102372ad82::" providerId="AD" clId="Web-{B27619EF-2DB8-C78D-EDEE-0E1728502310}" dt="2022-05-17T15:50:07.505" v="8" actId="1076"/>
        <pc:sldMkLst>
          <pc:docMk/>
          <pc:sldMk cId="3067177694" sldId="550"/>
        </pc:sldMkLst>
        <pc:spChg chg="mod">
          <ac:chgData name="Guest User" userId="S::urn:spo:anon#4bb8cb653f09e596bcaf642095f664e62042a173fd18a4beb9bfee102372ad82::" providerId="AD" clId="Web-{B27619EF-2DB8-C78D-EDEE-0E1728502310}" dt="2022-05-17T15:50:02.552" v="7" actId="1076"/>
          <ac:spMkLst>
            <pc:docMk/>
            <pc:sldMk cId="3067177694" sldId="550"/>
            <ac:spMk id="3" creationId="{8B21768D-5910-D2F6-5393-A1110AC6E33D}"/>
          </ac:spMkLst>
        </pc:spChg>
        <pc:picChg chg="mod">
          <ac:chgData name="Guest User" userId="S::urn:spo:anon#4bb8cb653f09e596bcaf642095f664e62042a173fd18a4beb9bfee102372ad82::" providerId="AD" clId="Web-{B27619EF-2DB8-C78D-EDEE-0E1728502310}" dt="2022-05-17T15:50:07.505" v="8" actId="1076"/>
          <ac:picMkLst>
            <pc:docMk/>
            <pc:sldMk cId="3067177694" sldId="550"/>
            <ac:picMk id="4098" creationId="{346983E5-0A85-EFEB-F3F3-3C59BEC2F570}"/>
          </ac:picMkLst>
        </pc:picChg>
      </pc:sldChg>
      <pc:sldChg chg="modSp">
        <pc:chgData name="Guest User" userId="S::urn:spo:anon#4bb8cb653f09e596bcaf642095f664e62042a173fd18a4beb9bfee102372ad82::" providerId="AD" clId="Web-{B27619EF-2DB8-C78D-EDEE-0E1728502310}" dt="2022-05-17T15:49:15.175" v="6" actId="1076"/>
        <pc:sldMkLst>
          <pc:docMk/>
          <pc:sldMk cId="1150582978" sldId="551"/>
        </pc:sldMkLst>
        <pc:spChg chg="mod">
          <ac:chgData name="Guest User" userId="S::urn:spo:anon#4bb8cb653f09e596bcaf642095f664e62042a173fd18a4beb9bfee102372ad82::" providerId="AD" clId="Web-{B27619EF-2DB8-C78D-EDEE-0E1728502310}" dt="2022-05-17T15:49:09.284" v="5" actId="1076"/>
          <ac:spMkLst>
            <pc:docMk/>
            <pc:sldMk cId="1150582978" sldId="551"/>
            <ac:spMk id="3" creationId="{64117FC3-3DD6-96A5-9A11-9434061B7671}"/>
          </ac:spMkLst>
        </pc:spChg>
        <pc:picChg chg="mod">
          <ac:chgData name="Guest User" userId="S::urn:spo:anon#4bb8cb653f09e596bcaf642095f664e62042a173fd18a4beb9bfee102372ad82::" providerId="AD" clId="Web-{B27619EF-2DB8-C78D-EDEE-0E1728502310}" dt="2022-05-17T15:49:15.175" v="6" actId="1076"/>
          <ac:picMkLst>
            <pc:docMk/>
            <pc:sldMk cId="1150582978" sldId="551"/>
            <ac:picMk id="3074" creationId="{AC7100EA-98FE-82F5-A9C0-32FF847A45EB}"/>
          </ac:picMkLst>
        </pc:picChg>
      </pc:sldChg>
      <pc:sldChg chg="modSp">
        <pc:chgData name="Guest User" userId="S::urn:spo:anon#4bb8cb653f09e596bcaf642095f664e62042a173fd18a4beb9bfee102372ad82::" providerId="AD" clId="Web-{B27619EF-2DB8-C78D-EDEE-0E1728502310}" dt="2022-05-17T15:46:34.591" v="2" actId="1076"/>
        <pc:sldMkLst>
          <pc:docMk/>
          <pc:sldMk cId="3951398758" sldId="552"/>
        </pc:sldMkLst>
        <pc:spChg chg="mod">
          <ac:chgData name="Guest User" userId="S::urn:spo:anon#4bb8cb653f09e596bcaf642095f664e62042a173fd18a4beb9bfee102372ad82::" providerId="AD" clId="Web-{B27619EF-2DB8-C78D-EDEE-0E1728502310}" dt="2022-05-17T15:46:34.591" v="2" actId="1076"/>
          <ac:spMkLst>
            <pc:docMk/>
            <pc:sldMk cId="3951398758" sldId="552"/>
            <ac:spMk id="10" creationId="{1D5079EF-FB54-4E72-4B62-DAB61AC34093}"/>
          </ac:spMkLst>
        </pc:spChg>
      </pc:sldChg>
    </pc:docChg>
  </pc:docChgLst>
  <pc:docChgLst>
    <pc:chgData name="Frances Meek" userId="f3af35cc-3229-46e1-af36-3525661cfbd3" providerId="ADAL" clId="{21E0F70F-A903-4976-BC8A-876D4CEC4025}"/>
    <pc:docChg chg="undo custSel delSld modSld">
      <pc:chgData name="Frances Meek" userId="f3af35cc-3229-46e1-af36-3525661cfbd3" providerId="ADAL" clId="{21E0F70F-A903-4976-BC8A-876D4CEC4025}" dt="2022-05-19T11:03:14.737" v="325" actId="20577"/>
      <pc:docMkLst>
        <pc:docMk/>
      </pc:docMkLst>
      <pc:sldChg chg="modSp mod">
        <pc:chgData name="Frances Meek" userId="f3af35cc-3229-46e1-af36-3525661cfbd3" providerId="ADAL" clId="{21E0F70F-A903-4976-BC8A-876D4CEC4025}" dt="2022-05-18T09:59:32.517" v="235" actId="20577"/>
        <pc:sldMkLst>
          <pc:docMk/>
          <pc:sldMk cId="1740591820" sldId="279"/>
        </pc:sldMkLst>
        <pc:spChg chg="mod">
          <ac:chgData name="Frances Meek" userId="f3af35cc-3229-46e1-af36-3525661cfbd3" providerId="ADAL" clId="{21E0F70F-A903-4976-BC8A-876D4CEC4025}" dt="2022-05-18T09:59:32.517" v="235" actId="20577"/>
          <ac:spMkLst>
            <pc:docMk/>
            <pc:sldMk cId="1740591820" sldId="279"/>
            <ac:spMk id="3" creationId="{00000000-0000-0000-0000-000000000000}"/>
          </ac:spMkLst>
        </pc:spChg>
      </pc:sldChg>
      <pc:sldChg chg="modSp mod">
        <pc:chgData name="Frances Meek" userId="f3af35cc-3229-46e1-af36-3525661cfbd3" providerId="ADAL" clId="{21E0F70F-A903-4976-BC8A-876D4CEC4025}" dt="2022-05-19T11:03:14.737" v="325" actId="20577"/>
        <pc:sldMkLst>
          <pc:docMk/>
          <pc:sldMk cId="2015346148" sldId="280"/>
        </pc:sldMkLst>
        <pc:spChg chg="mod">
          <ac:chgData name="Frances Meek" userId="f3af35cc-3229-46e1-af36-3525661cfbd3" providerId="ADAL" clId="{21E0F70F-A903-4976-BC8A-876D4CEC4025}" dt="2022-05-18T10:01:43.893" v="251" actId="20577"/>
          <ac:spMkLst>
            <pc:docMk/>
            <pc:sldMk cId="2015346148" sldId="280"/>
            <ac:spMk id="4" creationId="{00000000-0000-0000-0000-000000000000}"/>
          </ac:spMkLst>
        </pc:spChg>
        <pc:graphicFrameChg chg="modGraphic">
          <ac:chgData name="Frances Meek" userId="f3af35cc-3229-46e1-af36-3525661cfbd3" providerId="ADAL" clId="{21E0F70F-A903-4976-BC8A-876D4CEC4025}" dt="2022-05-19T11:03:14.737" v="325" actId="20577"/>
          <ac:graphicFrameMkLst>
            <pc:docMk/>
            <pc:sldMk cId="2015346148" sldId="280"/>
            <ac:graphicFrameMk id="7" creationId="{00000000-0000-0000-0000-000000000000}"/>
          </ac:graphicFrameMkLst>
        </pc:graphicFrameChg>
      </pc:sldChg>
      <pc:sldChg chg="addSp delSp modSp mod">
        <pc:chgData name="Frances Meek" userId="f3af35cc-3229-46e1-af36-3525661cfbd3" providerId="ADAL" clId="{21E0F70F-A903-4976-BC8A-876D4CEC4025}" dt="2022-05-18T10:04:16.184" v="263" actId="692"/>
        <pc:sldMkLst>
          <pc:docMk/>
          <pc:sldMk cId="670497265" sldId="281"/>
        </pc:sldMkLst>
        <pc:picChg chg="del">
          <ac:chgData name="Frances Meek" userId="f3af35cc-3229-46e1-af36-3525661cfbd3" providerId="ADAL" clId="{21E0F70F-A903-4976-BC8A-876D4CEC4025}" dt="2022-05-18T10:03:59.561" v="252" actId="478"/>
          <ac:picMkLst>
            <pc:docMk/>
            <pc:sldMk cId="670497265" sldId="281"/>
            <ac:picMk id="5" creationId="{7B4B6D05-15CE-4663-BDD1-AAB64E8A3AD0}"/>
          </ac:picMkLst>
        </pc:picChg>
        <pc:picChg chg="add mod">
          <ac:chgData name="Frances Meek" userId="f3af35cc-3229-46e1-af36-3525661cfbd3" providerId="ADAL" clId="{21E0F70F-A903-4976-BC8A-876D4CEC4025}" dt="2022-05-18T10:04:16.184" v="263" actId="692"/>
          <ac:picMkLst>
            <pc:docMk/>
            <pc:sldMk cId="670497265" sldId="281"/>
            <ac:picMk id="6" creationId="{F66ACCD2-DFF3-C98E-8A59-712F3531CE09}"/>
          </ac:picMkLst>
        </pc:picChg>
      </pc:sldChg>
      <pc:sldChg chg="delSp modSp del mod">
        <pc:chgData name="Frances Meek" userId="f3af35cc-3229-46e1-af36-3525661cfbd3" providerId="ADAL" clId="{21E0F70F-A903-4976-BC8A-876D4CEC4025}" dt="2022-05-18T09:52:46.259" v="176" actId="478"/>
        <pc:sldMkLst>
          <pc:docMk/>
          <pc:sldMk cId="1136978663" sldId="494"/>
        </pc:sldMkLst>
        <pc:spChg chg="mod">
          <ac:chgData name="Frances Meek" userId="f3af35cc-3229-46e1-af36-3525661cfbd3" providerId="ADAL" clId="{21E0F70F-A903-4976-BC8A-876D4CEC4025}" dt="2022-05-18T09:52:43.052" v="175" actId="20577"/>
          <ac:spMkLst>
            <pc:docMk/>
            <pc:sldMk cId="1136978663" sldId="494"/>
            <ac:spMk id="2" creationId="{076CB21F-6756-4BEE-9A8E-2C9A8E6AE872}"/>
          </ac:spMkLst>
        </pc:spChg>
        <pc:spChg chg="del">
          <ac:chgData name="Frances Meek" userId="f3af35cc-3229-46e1-af36-3525661cfbd3" providerId="ADAL" clId="{21E0F70F-A903-4976-BC8A-876D4CEC4025}" dt="2022-05-18T09:52:46.259" v="176" actId="478"/>
          <ac:spMkLst>
            <pc:docMk/>
            <pc:sldMk cId="1136978663" sldId="494"/>
            <ac:spMk id="4" creationId="{6C34DF2C-B964-4B46-910F-50D8B4C77B5B}"/>
          </ac:spMkLst>
        </pc:spChg>
      </pc:sldChg>
      <pc:sldChg chg="addSp delSp modSp mod">
        <pc:chgData name="Frances Meek" userId="f3af35cc-3229-46e1-af36-3525661cfbd3" providerId="ADAL" clId="{21E0F70F-A903-4976-BC8A-876D4CEC4025}" dt="2022-05-17T14:37:05.316" v="39" actId="255"/>
        <pc:sldMkLst>
          <pc:docMk/>
          <pc:sldMk cId="3027879098" sldId="515"/>
        </pc:sldMkLst>
        <pc:spChg chg="mod">
          <ac:chgData name="Frances Meek" userId="f3af35cc-3229-46e1-af36-3525661cfbd3" providerId="ADAL" clId="{21E0F70F-A903-4976-BC8A-876D4CEC4025}" dt="2022-05-17T14:33:57.878" v="11" actId="255"/>
          <ac:spMkLst>
            <pc:docMk/>
            <pc:sldMk cId="3027879098" sldId="515"/>
            <ac:spMk id="6" creationId="{AABF25CF-5432-64CE-DF25-75EC2039E0B9}"/>
          </ac:spMkLst>
        </pc:spChg>
        <pc:spChg chg="del mod">
          <ac:chgData name="Frances Meek" userId="f3af35cc-3229-46e1-af36-3525661cfbd3" providerId="ADAL" clId="{21E0F70F-A903-4976-BC8A-876D4CEC4025}" dt="2022-05-17T14:33:38.531" v="1" actId="478"/>
          <ac:spMkLst>
            <pc:docMk/>
            <pc:sldMk cId="3027879098" sldId="515"/>
            <ac:spMk id="9" creationId="{B890E901-3D54-061A-5E3B-6BAB9926EDBF}"/>
          </ac:spMkLst>
        </pc:spChg>
        <pc:spChg chg="mod">
          <ac:chgData name="Frances Meek" userId="f3af35cc-3229-46e1-af36-3525661cfbd3" providerId="ADAL" clId="{21E0F70F-A903-4976-BC8A-876D4CEC4025}" dt="2022-05-17T14:37:05.316" v="39" actId="255"/>
          <ac:spMkLst>
            <pc:docMk/>
            <pc:sldMk cId="3027879098" sldId="515"/>
            <ac:spMk id="10" creationId="{3E2200B7-14EC-7E43-E194-158D971F7F30}"/>
          </ac:spMkLst>
        </pc:spChg>
        <pc:spChg chg="mod">
          <ac:chgData name="Frances Meek" userId="f3af35cc-3229-46e1-af36-3525661cfbd3" providerId="ADAL" clId="{21E0F70F-A903-4976-BC8A-876D4CEC4025}" dt="2022-05-17T14:35:52.447" v="26" actId="255"/>
          <ac:spMkLst>
            <pc:docMk/>
            <pc:sldMk cId="3027879098" sldId="515"/>
            <ac:spMk id="11" creationId="{9BCDBEA6-0430-7CA3-3CCA-DD77F78FB776}"/>
          </ac:spMkLst>
        </pc:spChg>
        <pc:spChg chg="del mod">
          <ac:chgData name="Frances Meek" userId="f3af35cc-3229-46e1-af36-3525661cfbd3" providerId="ADAL" clId="{21E0F70F-A903-4976-BC8A-876D4CEC4025}" dt="2022-05-17T14:36:46.707" v="31" actId="478"/>
          <ac:spMkLst>
            <pc:docMk/>
            <pc:sldMk cId="3027879098" sldId="515"/>
            <ac:spMk id="15" creationId="{4A7C6130-4486-2C45-45AD-E54D2AD39195}"/>
          </ac:spMkLst>
        </pc:spChg>
        <pc:spChg chg="add del">
          <ac:chgData name="Frances Meek" userId="f3af35cc-3229-46e1-af36-3525661cfbd3" providerId="ADAL" clId="{21E0F70F-A903-4976-BC8A-876D4CEC4025}" dt="2022-05-17T14:34:41.626" v="14" actId="478"/>
          <ac:spMkLst>
            <pc:docMk/>
            <pc:sldMk cId="3027879098" sldId="515"/>
            <ac:spMk id="17" creationId="{E2DF2897-F15E-E824-7CEC-30AC550FC8F4}"/>
          </ac:spMkLst>
        </pc:spChg>
        <pc:picChg chg="add mod">
          <ac:chgData name="Frances Meek" userId="f3af35cc-3229-46e1-af36-3525661cfbd3" providerId="ADAL" clId="{21E0F70F-A903-4976-BC8A-876D4CEC4025}" dt="2022-05-17T14:33:44.942" v="8" actId="1076"/>
          <ac:picMkLst>
            <pc:docMk/>
            <pc:sldMk cId="3027879098" sldId="515"/>
            <ac:picMk id="7" creationId="{BE7A6312-158F-3EA4-DEA1-AAF70DD4DBFE}"/>
          </ac:picMkLst>
        </pc:picChg>
        <pc:picChg chg="del">
          <ac:chgData name="Frances Meek" userId="f3af35cc-3229-46e1-af36-3525661cfbd3" providerId="ADAL" clId="{21E0F70F-A903-4976-BC8A-876D4CEC4025}" dt="2022-05-17T14:35:11.623" v="15" actId="478"/>
          <ac:picMkLst>
            <pc:docMk/>
            <pc:sldMk cId="3027879098" sldId="515"/>
            <ac:picMk id="8" creationId="{749EE264-15E7-71D8-5F77-AB77B6E4D13D}"/>
          </ac:picMkLst>
        </pc:picChg>
        <pc:picChg chg="add mod">
          <ac:chgData name="Frances Meek" userId="f3af35cc-3229-46e1-af36-3525661cfbd3" providerId="ADAL" clId="{21E0F70F-A903-4976-BC8A-876D4CEC4025}" dt="2022-05-17T14:36:52.629" v="35" actId="1076"/>
          <ac:picMkLst>
            <pc:docMk/>
            <pc:sldMk cId="3027879098" sldId="515"/>
            <ac:picMk id="13" creationId="{36A41ACB-B46F-1EB5-2AE7-F2DDE97830B0}"/>
          </ac:picMkLst>
        </pc:picChg>
        <pc:picChg chg="add mod">
          <ac:chgData name="Frances Meek" userId="f3af35cc-3229-46e1-af36-3525661cfbd3" providerId="ADAL" clId="{21E0F70F-A903-4976-BC8A-876D4CEC4025}" dt="2022-05-17T14:36:54.453" v="36" actId="1076"/>
          <ac:picMkLst>
            <pc:docMk/>
            <pc:sldMk cId="3027879098" sldId="515"/>
            <ac:picMk id="16" creationId="{1F1ADCF6-B301-2A85-FC50-1F47044F7F36}"/>
          </ac:picMkLst>
        </pc:picChg>
        <pc:picChg chg="del">
          <ac:chgData name="Frances Meek" userId="f3af35cc-3229-46e1-af36-3525661cfbd3" providerId="ADAL" clId="{21E0F70F-A903-4976-BC8A-876D4CEC4025}" dt="2022-05-17T14:33:39.217" v="2" actId="478"/>
          <ac:picMkLst>
            <pc:docMk/>
            <pc:sldMk cId="3027879098" sldId="515"/>
            <ac:picMk id="5122" creationId="{95E6FABE-268D-A7E0-FE6B-3EC1E2DBE779}"/>
          </ac:picMkLst>
        </pc:picChg>
        <pc:picChg chg="del">
          <ac:chgData name="Frances Meek" userId="f3af35cc-3229-46e1-af36-3525661cfbd3" providerId="ADAL" clId="{21E0F70F-A903-4976-BC8A-876D4CEC4025}" dt="2022-05-17T14:36:42.580" v="27" actId="478"/>
          <ac:picMkLst>
            <pc:docMk/>
            <pc:sldMk cId="3027879098" sldId="515"/>
            <ac:picMk id="5124" creationId="{2F195221-244F-F285-95F3-0B2FBC2964A2}"/>
          </ac:picMkLst>
        </pc:picChg>
      </pc:sldChg>
      <pc:sldChg chg="addSp delSp modSp mod">
        <pc:chgData name="Frances Meek" userId="f3af35cc-3229-46e1-af36-3525661cfbd3" providerId="ADAL" clId="{21E0F70F-A903-4976-BC8A-876D4CEC4025}" dt="2022-05-18T09:54:50.546" v="200" actId="1076"/>
        <pc:sldMkLst>
          <pc:docMk/>
          <pc:sldMk cId="2839772769" sldId="518"/>
        </pc:sldMkLst>
        <pc:spChg chg="mod">
          <ac:chgData name="Frances Meek" userId="f3af35cc-3229-46e1-af36-3525661cfbd3" providerId="ADAL" clId="{21E0F70F-A903-4976-BC8A-876D4CEC4025}" dt="2022-05-18T09:54:02.716" v="183" actId="14100"/>
          <ac:spMkLst>
            <pc:docMk/>
            <pc:sldMk cId="2839772769" sldId="518"/>
            <ac:spMk id="3" creationId="{3FE6FC15-942C-41B9-AAFB-C1CDAFF16230}"/>
          </ac:spMkLst>
        </pc:spChg>
        <pc:picChg chg="add del mod">
          <ac:chgData name="Frances Meek" userId="f3af35cc-3229-46e1-af36-3525661cfbd3" providerId="ADAL" clId="{21E0F70F-A903-4976-BC8A-876D4CEC4025}" dt="2022-05-18T09:54:03.751" v="184"/>
          <ac:picMkLst>
            <pc:docMk/>
            <pc:sldMk cId="2839772769" sldId="518"/>
            <ac:picMk id="4" creationId="{275F5F09-5B9C-96AC-0172-E0A48C4D25D6}"/>
          </ac:picMkLst>
        </pc:picChg>
        <pc:picChg chg="add mod">
          <ac:chgData name="Frances Meek" userId="f3af35cc-3229-46e1-af36-3525661cfbd3" providerId="ADAL" clId="{21E0F70F-A903-4976-BC8A-876D4CEC4025}" dt="2022-05-18T09:54:50.546" v="200" actId="1076"/>
          <ac:picMkLst>
            <pc:docMk/>
            <pc:sldMk cId="2839772769" sldId="518"/>
            <ac:picMk id="1027" creationId="{904DFC05-E556-6CC3-8B78-83B0D96BA0EC}"/>
          </ac:picMkLst>
        </pc:picChg>
      </pc:sldChg>
      <pc:sldChg chg="addSp delSp modSp mod">
        <pc:chgData name="Frances Meek" userId="f3af35cc-3229-46e1-af36-3525661cfbd3" providerId="ADAL" clId="{21E0F70F-A903-4976-BC8A-876D4CEC4025}" dt="2022-05-18T09:46:48.530" v="137" actId="1076"/>
        <pc:sldMkLst>
          <pc:docMk/>
          <pc:sldMk cId="3355973195" sldId="519"/>
        </pc:sldMkLst>
        <pc:spChg chg="mod">
          <ac:chgData name="Frances Meek" userId="f3af35cc-3229-46e1-af36-3525661cfbd3" providerId="ADAL" clId="{21E0F70F-A903-4976-BC8A-876D4CEC4025}" dt="2022-05-18T09:45:47.339" v="131" actId="962"/>
          <ac:spMkLst>
            <pc:docMk/>
            <pc:sldMk cId="3355973195" sldId="519"/>
            <ac:spMk id="3" creationId="{D51BB2F1-4FF3-475B-8D3C-E786DB78F06A}"/>
          </ac:spMkLst>
        </pc:spChg>
        <pc:spChg chg="del">
          <ac:chgData name="Frances Meek" userId="f3af35cc-3229-46e1-af36-3525661cfbd3" providerId="ADAL" clId="{21E0F70F-A903-4976-BC8A-876D4CEC4025}" dt="2022-05-18T09:45:43.036" v="127" actId="478"/>
          <ac:spMkLst>
            <pc:docMk/>
            <pc:sldMk cId="3355973195" sldId="519"/>
            <ac:spMk id="6" creationId="{B4E0A394-6C90-EAB5-5FB0-E743C1D69E4E}"/>
          </ac:spMkLst>
        </pc:spChg>
        <pc:spChg chg="del">
          <ac:chgData name="Frances Meek" userId="f3af35cc-3229-46e1-af36-3525661cfbd3" providerId="ADAL" clId="{21E0F70F-A903-4976-BC8A-876D4CEC4025}" dt="2022-05-18T09:46:40.091" v="133" actId="478"/>
          <ac:spMkLst>
            <pc:docMk/>
            <pc:sldMk cId="3355973195" sldId="519"/>
            <ac:spMk id="9" creationId="{B6C24F0E-FFB0-ADF5-92BA-82DEC84A3AB3}"/>
          </ac:spMkLst>
        </pc:spChg>
        <pc:picChg chg="add mod">
          <ac:chgData name="Frances Meek" userId="f3af35cc-3229-46e1-af36-3525661cfbd3" providerId="ADAL" clId="{21E0F70F-A903-4976-BC8A-876D4CEC4025}" dt="2022-05-18T09:45:47.339" v="130" actId="27614"/>
          <ac:picMkLst>
            <pc:docMk/>
            <pc:sldMk cId="3355973195" sldId="519"/>
            <ac:picMk id="5" creationId="{9EE7C217-2102-DE5E-AD88-520C411307C3}"/>
          </ac:picMkLst>
        </pc:picChg>
        <pc:picChg chg="add mod">
          <ac:chgData name="Frances Meek" userId="f3af35cc-3229-46e1-af36-3525661cfbd3" providerId="ADAL" clId="{21E0F70F-A903-4976-BC8A-876D4CEC4025}" dt="2022-05-18T09:46:48.530" v="137" actId="1076"/>
          <ac:picMkLst>
            <pc:docMk/>
            <pc:sldMk cId="3355973195" sldId="519"/>
            <ac:picMk id="8" creationId="{60BF90D3-EFD7-5827-EC77-AAA0D334AFF6}"/>
          </ac:picMkLst>
        </pc:picChg>
        <pc:picChg chg="del">
          <ac:chgData name="Frances Meek" userId="f3af35cc-3229-46e1-af36-3525661cfbd3" providerId="ADAL" clId="{21E0F70F-A903-4976-BC8A-876D4CEC4025}" dt="2022-05-18T09:45:41.718" v="126" actId="478"/>
          <ac:picMkLst>
            <pc:docMk/>
            <pc:sldMk cId="3355973195" sldId="519"/>
            <ac:picMk id="3074" creationId="{AB754BA5-3BBE-ECB9-6F93-064E75086E49}"/>
          </ac:picMkLst>
        </pc:picChg>
        <pc:picChg chg="del">
          <ac:chgData name="Frances Meek" userId="f3af35cc-3229-46e1-af36-3525661cfbd3" providerId="ADAL" clId="{21E0F70F-A903-4976-BC8A-876D4CEC4025}" dt="2022-05-18T09:46:38.635" v="132" actId="478"/>
          <ac:picMkLst>
            <pc:docMk/>
            <pc:sldMk cId="3355973195" sldId="519"/>
            <ac:picMk id="3076" creationId="{9ADBEFFF-41DB-16FD-582F-30E2125C49D9}"/>
          </ac:picMkLst>
        </pc:picChg>
      </pc:sldChg>
      <pc:sldChg chg="modSp mod">
        <pc:chgData name="Frances Meek" userId="f3af35cc-3229-46e1-af36-3525661cfbd3" providerId="ADAL" clId="{21E0F70F-A903-4976-BC8A-876D4CEC4025}" dt="2022-05-18T09:56:15.158" v="205" actId="13926"/>
        <pc:sldMkLst>
          <pc:docMk/>
          <pc:sldMk cId="615125642" sldId="530"/>
        </pc:sldMkLst>
        <pc:spChg chg="mod">
          <ac:chgData name="Frances Meek" userId="f3af35cc-3229-46e1-af36-3525661cfbd3" providerId="ADAL" clId="{21E0F70F-A903-4976-BC8A-876D4CEC4025}" dt="2022-05-18T09:56:15.158" v="205" actId="13926"/>
          <ac:spMkLst>
            <pc:docMk/>
            <pc:sldMk cId="615125642" sldId="530"/>
            <ac:spMk id="3" creationId="{00000000-0000-0000-0000-000000000000}"/>
          </ac:spMkLst>
        </pc:spChg>
      </pc:sldChg>
      <pc:sldChg chg="addSp delSp modSp mod">
        <pc:chgData name="Frances Meek" userId="f3af35cc-3229-46e1-af36-3525661cfbd3" providerId="ADAL" clId="{21E0F70F-A903-4976-BC8A-876D4CEC4025}" dt="2022-05-17T17:19:00.038" v="58" actId="14100"/>
        <pc:sldMkLst>
          <pc:docMk/>
          <pc:sldMk cId="2758783957" sldId="533"/>
        </pc:sldMkLst>
        <pc:spChg chg="mod">
          <ac:chgData name="Frances Meek" userId="f3af35cc-3229-46e1-af36-3525661cfbd3" providerId="ADAL" clId="{21E0F70F-A903-4976-BC8A-876D4CEC4025}" dt="2022-05-17T17:17:18.319" v="47" actId="207"/>
          <ac:spMkLst>
            <pc:docMk/>
            <pc:sldMk cId="2758783957" sldId="533"/>
            <ac:spMk id="5" creationId="{496737F9-5CB9-E186-536F-B22076D287DA}"/>
          </ac:spMkLst>
        </pc:spChg>
        <pc:spChg chg="mod">
          <ac:chgData name="Frances Meek" userId="f3af35cc-3229-46e1-af36-3525661cfbd3" providerId="ADAL" clId="{21E0F70F-A903-4976-BC8A-876D4CEC4025}" dt="2022-05-17T17:17:31.663" v="49" actId="207"/>
          <ac:spMkLst>
            <pc:docMk/>
            <pc:sldMk cId="2758783957" sldId="533"/>
            <ac:spMk id="6" creationId="{80FFAD52-58BF-6A26-759B-97AEA170E404}"/>
          </ac:spMkLst>
        </pc:spChg>
        <pc:spChg chg="del">
          <ac:chgData name="Frances Meek" userId="f3af35cc-3229-46e1-af36-3525661cfbd3" providerId="ADAL" clId="{21E0F70F-A903-4976-BC8A-876D4CEC4025}" dt="2022-05-17T17:18:48.669" v="51" actId="478"/>
          <ac:spMkLst>
            <pc:docMk/>
            <pc:sldMk cId="2758783957" sldId="533"/>
            <ac:spMk id="11" creationId="{B3026EBB-DDC1-9F82-5C40-FC4B6C10D796}"/>
          </ac:spMkLst>
        </pc:spChg>
        <pc:spChg chg="del">
          <ac:chgData name="Frances Meek" userId="f3af35cc-3229-46e1-af36-3525661cfbd3" providerId="ADAL" clId="{21E0F70F-A903-4976-BC8A-876D4CEC4025}" dt="2022-05-17T14:39:16.503" v="41" actId="478"/>
          <ac:spMkLst>
            <pc:docMk/>
            <pc:sldMk cId="2758783957" sldId="533"/>
            <ac:spMk id="13" creationId="{F4246BE3-BCC3-C867-31EA-DC618FBD32F0}"/>
          </ac:spMkLst>
        </pc:spChg>
        <pc:picChg chg="add mod">
          <ac:chgData name="Frances Meek" userId="f3af35cc-3229-46e1-af36-3525661cfbd3" providerId="ADAL" clId="{21E0F70F-A903-4976-BC8A-876D4CEC4025}" dt="2022-05-17T14:39:20.923" v="45" actId="962"/>
          <ac:picMkLst>
            <pc:docMk/>
            <pc:sldMk cId="2758783957" sldId="533"/>
            <ac:picMk id="8" creationId="{8A7654BC-FF2C-924A-DB7C-669707E66699}"/>
          </ac:picMkLst>
        </pc:picChg>
        <pc:picChg chg="add mod">
          <ac:chgData name="Frances Meek" userId="f3af35cc-3229-46e1-af36-3525661cfbd3" providerId="ADAL" clId="{21E0F70F-A903-4976-BC8A-876D4CEC4025}" dt="2022-05-17T17:19:00.038" v="58" actId="14100"/>
          <ac:picMkLst>
            <pc:docMk/>
            <pc:sldMk cId="2758783957" sldId="533"/>
            <ac:picMk id="10" creationId="{8199AB55-30F6-A7E8-F8F9-E245B051E93E}"/>
          </ac:picMkLst>
        </pc:picChg>
        <pc:picChg chg="del">
          <ac:chgData name="Frances Meek" userId="f3af35cc-3229-46e1-af36-3525661cfbd3" providerId="ADAL" clId="{21E0F70F-A903-4976-BC8A-876D4CEC4025}" dt="2022-05-17T14:39:15.029" v="40" actId="478"/>
          <ac:picMkLst>
            <pc:docMk/>
            <pc:sldMk cId="2758783957" sldId="533"/>
            <ac:picMk id="6148" creationId="{17E61671-20AC-ADFB-4750-33407A1BB88A}"/>
          </ac:picMkLst>
        </pc:picChg>
        <pc:picChg chg="del">
          <ac:chgData name="Frances Meek" userId="f3af35cc-3229-46e1-af36-3525661cfbd3" providerId="ADAL" clId="{21E0F70F-A903-4976-BC8A-876D4CEC4025}" dt="2022-05-17T17:18:46.856" v="50" actId="478"/>
          <ac:picMkLst>
            <pc:docMk/>
            <pc:sldMk cId="2758783957" sldId="533"/>
            <ac:picMk id="6150" creationId="{4F2EA834-7D12-CBC2-1E01-C90D5091BFFA}"/>
          </ac:picMkLst>
        </pc:picChg>
      </pc:sldChg>
      <pc:sldChg chg="addSp delSp modSp mod">
        <pc:chgData name="Frances Meek" userId="f3af35cc-3229-46e1-af36-3525661cfbd3" providerId="ADAL" clId="{21E0F70F-A903-4976-BC8A-876D4CEC4025}" dt="2022-05-17T17:22:16.384" v="83" actId="255"/>
        <pc:sldMkLst>
          <pc:docMk/>
          <pc:sldMk cId="3351186663" sldId="534"/>
        </pc:sldMkLst>
        <pc:spChg chg="mod">
          <ac:chgData name="Frances Meek" userId="f3af35cc-3229-46e1-af36-3525661cfbd3" providerId="ADAL" clId="{21E0F70F-A903-4976-BC8A-876D4CEC4025}" dt="2022-05-17T17:22:16.384" v="83" actId="255"/>
          <ac:spMkLst>
            <pc:docMk/>
            <pc:sldMk cId="3351186663" sldId="534"/>
            <ac:spMk id="9" creationId="{E8D7916C-90AA-E701-71C0-099F55D50903}"/>
          </ac:spMkLst>
        </pc:spChg>
        <pc:spChg chg="del">
          <ac:chgData name="Frances Meek" userId="f3af35cc-3229-46e1-af36-3525661cfbd3" providerId="ADAL" clId="{21E0F70F-A903-4976-BC8A-876D4CEC4025}" dt="2022-05-17T17:21:57.893" v="73" actId="478"/>
          <ac:spMkLst>
            <pc:docMk/>
            <pc:sldMk cId="3351186663" sldId="534"/>
            <ac:spMk id="13" creationId="{B5833052-BCCA-E0A0-5A55-C71A23FA9FB4}"/>
          </ac:spMkLst>
        </pc:spChg>
        <pc:picChg chg="add mod">
          <ac:chgData name="Frances Meek" userId="f3af35cc-3229-46e1-af36-3525661cfbd3" providerId="ADAL" clId="{21E0F70F-A903-4976-BC8A-876D4CEC4025}" dt="2022-05-17T17:22:07.567" v="80" actId="1076"/>
          <ac:picMkLst>
            <pc:docMk/>
            <pc:sldMk cId="3351186663" sldId="534"/>
            <ac:picMk id="5" creationId="{F968A0EC-BF9A-9F7E-72E1-3E313CA7D496}"/>
          </ac:picMkLst>
        </pc:picChg>
        <pc:picChg chg="del">
          <ac:chgData name="Frances Meek" userId="f3af35cc-3229-46e1-af36-3525661cfbd3" providerId="ADAL" clId="{21E0F70F-A903-4976-BC8A-876D4CEC4025}" dt="2022-05-17T17:22:02.038" v="74" actId="478"/>
          <ac:picMkLst>
            <pc:docMk/>
            <pc:sldMk cId="3351186663" sldId="534"/>
            <ac:picMk id="2052" creationId="{5A454F1F-9FF6-C5E7-8F03-4DF3A2629FC5}"/>
          </ac:picMkLst>
        </pc:picChg>
      </pc:sldChg>
      <pc:sldChg chg="addSp delSp modSp mod">
        <pc:chgData name="Frances Meek" userId="f3af35cc-3229-46e1-af36-3525661cfbd3" providerId="ADAL" clId="{21E0F70F-A903-4976-BC8A-876D4CEC4025}" dt="2022-05-17T17:25:26.265" v="99" actId="27614"/>
        <pc:sldMkLst>
          <pc:docMk/>
          <pc:sldMk cId="3858719413" sldId="547"/>
        </pc:sldMkLst>
        <pc:spChg chg="mod">
          <ac:chgData name="Frances Meek" userId="f3af35cc-3229-46e1-af36-3525661cfbd3" providerId="ADAL" clId="{21E0F70F-A903-4976-BC8A-876D4CEC4025}" dt="2022-05-17T17:23:55.587" v="92" actId="14100"/>
          <ac:spMkLst>
            <pc:docMk/>
            <pc:sldMk cId="3858719413" sldId="547"/>
            <ac:spMk id="7" creationId="{217DF50A-6BC7-3383-97C6-31376195F058}"/>
          </ac:spMkLst>
        </pc:spChg>
        <pc:spChg chg="del">
          <ac:chgData name="Frances Meek" userId="f3af35cc-3229-46e1-af36-3525661cfbd3" providerId="ADAL" clId="{21E0F70F-A903-4976-BC8A-876D4CEC4025}" dt="2022-05-17T17:25:20.033" v="96" actId="478"/>
          <ac:spMkLst>
            <pc:docMk/>
            <pc:sldMk cId="3858719413" sldId="547"/>
            <ac:spMk id="11" creationId="{056567B2-61E5-FE48-DF91-AD51C1DD53BD}"/>
          </ac:spMkLst>
        </pc:spChg>
        <pc:spChg chg="del">
          <ac:chgData name="Frances Meek" userId="f3af35cc-3229-46e1-af36-3525661cfbd3" providerId="ADAL" clId="{21E0F70F-A903-4976-BC8A-876D4CEC4025}" dt="2022-05-17T17:23:35.429" v="85" actId="478"/>
          <ac:spMkLst>
            <pc:docMk/>
            <pc:sldMk cId="3858719413" sldId="547"/>
            <ac:spMk id="14" creationId="{1F02EB67-03EE-B51D-D1F9-E01D6E54AD26}"/>
          </ac:spMkLst>
        </pc:spChg>
        <pc:picChg chg="add mod">
          <ac:chgData name="Frances Meek" userId="f3af35cc-3229-46e1-af36-3525661cfbd3" providerId="ADAL" clId="{21E0F70F-A903-4976-BC8A-876D4CEC4025}" dt="2022-05-17T17:23:59.200" v="94" actId="1076"/>
          <ac:picMkLst>
            <pc:docMk/>
            <pc:sldMk cId="3858719413" sldId="547"/>
            <ac:picMk id="5" creationId="{4A95FA0B-135B-19F0-9BAC-D60BA6CB7B13}"/>
          </ac:picMkLst>
        </pc:picChg>
        <pc:picChg chg="add mod">
          <ac:chgData name="Frances Meek" userId="f3af35cc-3229-46e1-af36-3525661cfbd3" providerId="ADAL" clId="{21E0F70F-A903-4976-BC8A-876D4CEC4025}" dt="2022-05-17T17:25:26.265" v="99" actId="27614"/>
          <ac:picMkLst>
            <pc:docMk/>
            <pc:sldMk cId="3858719413" sldId="547"/>
            <ac:picMk id="8" creationId="{C1C63DED-1C09-FF77-3102-B9A705F07746}"/>
          </ac:picMkLst>
        </pc:picChg>
        <pc:picChg chg="del">
          <ac:chgData name="Frances Meek" userId="f3af35cc-3229-46e1-af36-3525661cfbd3" providerId="ADAL" clId="{21E0F70F-A903-4976-BC8A-876D4CEC4025}" dt="2022-05-17T17:23:33.889" v="84" actId="478"/>
          <ac:picMkLst>
            <pc:docMk/>
            <pc:sldMk cId="3858719413" sldId="547"/>
            <ac:picMk id="9" creationId="{224F2AAA-B273-E2C1-5371-DABE444F3DE1}"/>
          </ac:picMkLst>
        </pc:picChg>
        <pc:picChg chg="del mod">
          <ac:chgData name="Frances Meek" userId="f3af35cc-3229-46e1-af36-3525661cfbd3" providerId="ADAL" clId="{21E0F70F-A903-4976-BC8A-876D4CEC4025}" dt="2022-05-17T17:25:18.274" v="95" actId="478"/>
          <ac:picMkLst>
            <pc:docMk/>
            <pc:sldMk cId="3858719413" sldId="547"/>
            <ac:picMk id="1028" creationId="{55330E43-09FD-4515-99EB-18B518E37E6B}"/>
          </ac:picMkLst>
        </pc:picChg>
      </pc:sldChg>
      <pc:sldChg chg="addSp delSp modSp mod">
        <pc:chgData name="Frances Meek" userId="f3af35cc-3229-46e1-af36-3525661cfbd3" providerId="ADAL" clId="{21E0F70F-A903-4976-BC8A-876D4CEC4025}" dt="2022-05-17T17:26:27.426" v="108" actId="1076"/>
        <pc:sldMkLst>
          <pc:docMk/>
          <pc:sldMk cId="1914661678" sldId="548"/>
        </pc:sldMkLst>
        <pc:spChg chg="del mod">
          <ac:chgData name="Frances Meek" userId="f3af35cc-3229-46e1-af36-3525661cfbd3" providerId="ADAL" clId="{21E0F70F-A903-4976-BC8A-876D4CEC4025}" dt="2022-05-17T17:26:13.797" v="104" actId="478"/>
          <ac:spMkLst>
            <pc:docMk/>
            <pc:sldMk cId="1914661678" sldId="548"/>
            <ac:spMk id="6" creationId="{E4A8FD07-7D66-69CB-BB85-A6C1E7FD0DC1}"/>
          </ac:spMkLst>
        </pc:spChg>
        <pc:picChg chg="add mod">
          <ac:chgData name="Frances Meek" userId="f3af35cc-3229-46e1-af36-3525661cfbd3" providerId="ADAL" clId="{21E0F70F-A903-4976-BC8A-876D4CEC4025}" dt="2022-05-17T17:26:27.426" v="108" actId="1076"/>
          <ac:picMkLst>
            <pc:docMk/>
            <pc:sldMk cId="1914661678" sldId="548"/>
            <ac:picMk id="5" creationId="{49C6D3D4-DB4C-B855-424B-C6BBB2C63F4D}"/>
          </ac:picMkLst>
        </pc:picChg>
        <pc:picChg chg="del">
          <ac:chgData name="Frances Meek" userId="f3af35cc-3229-46e1-af36-3525661cfbd3" providerId="ADAL" clId="{21E0F70F-A903-4976-BC8A-876D4CEC4025}" dt="2022-05-17T17:26:03.034" v="100" actId="478"/>
          <ac:picMkLst>
            <pc:docMk/>
            <pc:sldMk cId="1914661678" sldId="548"/>
            <ac:picMk id="2050" creationId="{E140D148-237F-252E-3C17-C95BBCD20E11}"/>
          </ac:picMkLst>
        </pc:picChg>
      </pc:sldChg>
      <pc:sldChg chg="addSp delSp modSp mod">
        <pc:chgData name="Frances Meek" userId="f3af35cc-3229-46e1-af36-3525661cfbd3" providerId="ADAL" clId="{21E0F70F-A903-4976-BC8A-876D4CEC4025}" dt="2022-05-18T09:48:35.531" v="148" actId="1076"/>
        <pc:sldMkLst>
          <pc:docMk/>
          <pc:sldMk cId="4172207667" sldId="549"/>
        </pc:sldMkLst>
        <pc:spChg chg="del">
          <ac:chgData name="Frances Meek" userId="f3af35cc-3229-46e1-af36-3525661cfbd3" providerId="ADAL" clId="{21E0F70F-A903-4976-BC8A-876D4CEC4025}" dt="2022-05-18T09:47:39.912" v="139" actId="478"/>
          <ac:spMkLst>
            <pc:docMk/>
            <pc:sldMk cId="4172207667" sldId="549"/>
            <ac:spMk id="6" creationId="{D0D6593B-5AC5-95CC-9354-E721B5CD61B8}"/>
          </ac:spMkLst>
        </pc:spChg>
        <pc:spChg chg="del">
          <ac:chgData name="Frances Meek" userId="f3af35cc-3229-46e1-af36-3525661cfbd3" providerId="ADAL" clId="{21E0F70F-A903-4976-BC8A-876D4CEC4025}" dt="2022-05-18T09:48:29.784" v="143" actId="478"/>
          <ac:spMkLst>
            <pc:docMk/>
            <pc:sldMk cId="4172207667" sldId="549"/>
            <ac:spMk id="9" creationId="{D1E4940A-D064-7BC2-7045-DED6CF9CD7BC}"/>
          </ac:spMkLst>
        </pc:spChg>
        <pc:picChg chg="add mod">
          <ac:chgData name="Frances Meek" userId="f3af35cc-3229-46e1-af36-3525661cfbd3" providerId="ADAL" clId="{21E0F70F-A903-4976-BC8A-876D4CEC4025}" dt="2022-05-18T09:47:44.897" v="142" actId="27614"/>
          <ac:picMkLst>
            <pc:docMk/>
            <pc:sldMk cId="4172207667" sldId="549"/>
            <ac:picMk id="5" creationId="{6B24B9EA-D373-BEC2-1F8F-A732CBA4811A}"/>
          </ac:picMkLst>
        </pc:picChg>
        <pc:picChg chg="add mod">
          <ac:chgData name="Frances Meek" userId="f3af35cc-3229-46e1-af36-3525661cfbd3" providerId="ADAL" clId="{21E0F70F-A903-4976-BC8A-876D4CEC4025}" dt="2022-05-18T09:48:35.531" v="148" actId="1076"/>
          <ac:picMkLst>
            <pc:docMk/>
            <pc:sldMk cId="4172207667" sldId="549"/>
            <ac:picMk id="8" creationId="{47864E27-C906-9A93-568A-ABDDF41ECDB5}"/>
          </ac:picMkLst>
        </pc:picChg>
        <pc:picChg chg="del">
          <ac:chgData name="Frances Meek" userId="f3af35cc-3229-46e1-af36-3525661cfbd3" providerId="ADAL" clId="{21E0F70F-A903-4976-BC8A-876D4CEC4025}" dt="2022-05-18T09:47:37.969" v="138" actId="478"/>
          <ac:picMkLst>
            <pc:docMk/>
            <pc:sldMk cId="4172207667" sldId="549"/>
            <ac:picMk id="4098" creationId="{97986EE3-33E7-6DE5-0C39-A7CC73A7BEF9}"/>
          </ac:picMkLst>
        </pc:picChg>
        <pc:picChg chg="del">
          <ac:chgData name="Frances Meek" userId="f3af35cc-3229-46e1-af36-3525661cfbd3" providerId="ADAL" clId="{21E0F70F-A903-4976-BC8A-876D4CEC4025}" dt="2022-05-18T09:48:30.422" v="144" actId="478"/>
          <ac:picMkLst>
            <pc:docMk/>
            <pc:sldMk cId="4172207667" sldId="549"/>
            <ac:picMk id="4100" creationId="{960B9083-477E-0A03-27EA-3A36DC280FA7}"/>
          </ac:picMkLst>
        </pc:picChg>
      </pc:sldChg>
      <pc:sldChg chg="addSp delSp modSp mod">
        <pc:chgData name="Frances Meek" userId="f3af35cc-3229-46e1-af36-3525661cfbd3" providerId="ADAL" clId="{21E0F70F-A903-4976-BC8A-876D4CEC4025}" dt="2022-05-17T17:28:35.003" v="125" actId="1076"/>
        <pc:sldMkLst>
          <pc:docMk/>
          <pc:sldMk cId="3067177694" sldId="550"/>
        </pc:sldMkLst>
        <pc:spChg chg="del">
          <ac:chgData name="Frances Meek" userId="f3af35cc-3229-46e1-af36-3525661cfbd3" providerId="ADAL" clId="{21E0F70F-A903-4976-BC8A-876D4CEC4025}" dt="2022-05-17T17:28:29.558" v="119" actId="478"/>
          <ac:spMkLst>
            <pc:docMk/>
            <pc:sldMk cId="3067177694" sldId="550"/>
            <ac:spMk id="6" creationId="{4A1F81D3-DE80-4CCC-68B5-489D7BA6C0D4}"/>
          </ac:spMkLst>
        </pc:spChg>
        <pc:picChg chg="add mod">
          <ac:chgData name="Frances Meek" userId="f3af35cc-3229-46e1-af36-3525661cfbd3" providerId="ADAL" clId="{21E0F70F-A903-4976-BC8A-876D4CEC4025}" dt="2022-05-17T17:28:35.003" v="125" actId="1076"/>
          <ac:picMkLst>
            <pc:docMk/>
            <pc:sldMk cId="3067177694" sldId="550"/>
            <ac:picMk id="5" creationId="{FD767EDF-6CDD-1E5D-3B90-0C8EF455777F}"/>
          </ac:picMkLst>
        </pc:picChg>
        <pc:picChg chg="del">
          <ac:chgData name="Frances Meek" userId="f3af35cc-3229-46e1-af36-3525661cfbd3" providerId="ADAL" clId="{21E0F70F-A903-4976-BC8A-876D4CEC4025}" dt="2022-05-17T17:28:26.468" v="118" actId="478"/>
          <ac:picMkLst>
            <pc:docMk/>
            <pc:sldMk cId="3067177694" sldId="550"/>
            <ac:picMk id="4098" creationId="{346983E5-0A85-EFEB-F3F3-3C59BEC2F570}"/>
          </ac:picMkLst>
        </pc:picChg>
      </pc:sldChg>
      <pc:sldChg chg="addSp delSp modSp mod">
        <pc:chgData name="Frances Meek" userId="f3af35cc-3229-46e1-af36-3525661cfbd3" providerId="ADAL" clId="{21E0F70F-A903-4976-BC8A-876D4CEC4025}" dt="2022-05-17T17:27:42.986" v="117" actId="1076"/>
        <pc:sldMkLst>
          <pc:docMk/>
          <pc:sldMk cId="1150582978" sldId="551"/>
        </pc:sldMkLst>
        <pc:spChg chg="del">
          <ac:chgData name="Frances Meek" userId="f3af35cc-3229-46e1-af36-3525661cfbd3" providerId="ADAL" clId="{21E0F70F-A903-4976-BC8A-876D4CEC4025}" dt="2022-05-17T17:27:19.979" v="110" actId="478"/>
          <ac:spMkLst>
            <pc:docMk/>
            <pc:sldMk cId="1150582978" sldId="551"/>
            <ac:spMk id="6" creationId="{48BC3E7D-AF3C-31AD-AAA6-8FB2D23F33F3}"/>
          </ac:spMkLst>
        </pc:spChg>
        <pc:picChg chg="add mod">
          <ac:chgData name="Frances Meek" userId="f3af35cc-3229-46e1-af36-3525661cfbd3" providerId="ADAL" clId="{21E0F70F-A903-4976-BC8A-876D4CEC4025}" dt="2022-05-17T17:27:42.986" v="117" actId="1076"/>
          <ac:picMkLst>
            <pc:docMk/>
            <pc:sldMk cId="1150582978" sldId="551"/>
            <ac:picMk id="5" creationId="{FCA73969-933E-60A2-CEB0-28270D02918F}"/>
          </ac:picMkLst>
        </pc:picChg>
        <pc:picChg chg="del">
          <ac:chgData name="Frances Meek" userId="f3af35cc-3229-46e1-af36-3525661cfbd3" providerId="ADAL" clId="{21E0F70F-A903-4976-BC8A-876D4CEC4025}" dt="2022-05-17T17:27:18.393" v="109" actId="478"/>
          <ac:picMkLst>
            <pc:docMk/>
            <pc:sldMk cId="1150582978" sldId="551"/>
            <ac:picMk id="3074" creationId="{AC7100EA-98FE-82F5-A9C0-32FF847A45EB}"/>
          </ac:picMkLst>
        </pc:picChg>
      </pc:sldChg>
      <pc:sldChg chg="addSp delSp modSp mod">
        <pc:chgData name="Frances Meek" userId="f3af35cc-3229-46e1-af36-3525661cfbd3" providerId="ADAL" clId="{21E0F70F-A903-4976-BC8A-876D4CEC4025}" dt="2022-05-17T17:20:47.640" v="72" actId="1076"/>
        <pc:sldMkLst>
          <pc:docMk/>
          <pc:sldMk cId="3951398758" sldId="552"/>
        </pc:sldMkLst>
        <pc:spChg chg="mod">
          <ac:chgData name="Frances Meek" userId="f3af35cc-3229-46e1-af36-3525661cfbd3" providerId="ADAL" clId="{21E0F70F-A903-4976-BC8A-876D4CEC4025}" dt="2022-05-17T17:20:44.759" v="71" actId="1076"/>
          <ac:spMkLst>
            <pc:docMk/>
            <pc:sldMk cId="3951398758" sldId="552"/>
            <ac:spMk id="7" creationId="{19904796-5F0E-9C60-4C85-4BEB6FE9A234}"/>
          </ac:spMkLst>
        </pc:spChg>
        <pc:spChg chg="del">
          <ac:chgData name="Frances Meek" userId="f3af35cc-3229-46e1-af36-3525661cfbd3" providerId="ADAL" clId="{21E0F70F-A903-4976-BC8A-876D4CEC4025}" dt="2022-05-17T17:20:24.980" v="60" actId="478"/>
          <ac:spMkLst>
            <pc:docMk/>
            <pc:sldMk cId="3951398758" sldId="552"/>
            <ac:spMk id="10" creationId="{1D5079EF-FB54-4E72-4B62-DAB61AC34093}"/>
          </ac:spMkLst>
        </pc:spChg>
        <pc:spChg chg="mod">
          <ac:chgData name="Frances Meek" userId="f3af35cc-3229-46e1-af36-3525661cfbd3" providerId="ADAL" clId="{21E0F70F-A903-4976-BC8A-876D4CEC4025}" dt="2022-05-17T17:20:47.640" v="72" actId="1076"/>
          <ac:spMkLst>
            <pc:docMk/>
            <pc:sldMk cId="3951398758" sldId="552"/>
            <ac:spMk id="15" creationId="{226BD5F9-2E29-B50F-AF69-5EBC3CA9345D}"/>
          </ac:spMkLst>
        </pc:spChg>
        <pc:spChg chg="mod">
          <ac:chgData name="Frances Meek" userId="f3af35cc-3229-46e1-af36-3525661cfbd3" providerId="ADAL" clId="{21E0F70F-A903-4976-BC8A-876D4CEC4025}" dt="2022-05-17T17:20:34.334" v="67" actId="1076"/>
          <ac:spMkLst>
            <pc:docMk/>
            <pc:sldMk cId="3951398758" sldId="552"/>
            <ac:spMk id="16" creationId="{D8A7008F-5031-59DC-11C4-47527E8BBB0B}"/>
          </ac:spMkLst>
        </pc:spChg>
        <pc:picChg chg="mod">
          <ac:chgData name="Frances Meek" userId="f3af35cc-3229-46e1-af36-3525661cfbd3" providerId="ADAL" clId="{21E0F70F-A903-4976-BC8A-876D4CEC4025}" dt="2022-05-17T17:20:31.079" v="66" actId="14100"/>
          <ac:picMkLst>
            <pc:docMk/>
            <pc:sldMk cId="3951398758" sldId="552"/>
            <ac:picMk id="5" creationId="{11FFF3BB-A4B1-995C-EB0E-B7D3F42B40A1}"/>
          </ac:picMkLst>
        </pc:picChg>
        <pc:picChg chg="add mod">
          <ac:chgData name="Frances Meek" userId="f3af35cc-3229-46e1-af36-3525661cfbd3" providerId="ADAL" clId="{21E0F70F-A903-4976-BC8A-876D4CEC4025}" dt="2022-05-17T17:20:40.007" v="70" actId="14100"/>
          <ac:picMkLst>
            <pc:docMk/>
            <pc:sldMk cId="3951398758" sldId="552"/>
            <ac:picMk id="6" creationId="{4AAAE456-A134-6261-236F-A4B567BD1D22}"/>
          </ac:picMkLst>
        </pc:picChg>
        <pc:picChg chg="del">
          <ac:chgData name="Frances Meek" userId="f3af35cc-3229-46e1-af36-3525661cfbd3" providerId="ADAL" clId="{21E0F70F-A903-4976-BC8A-876D4CEC4025}" dt="2022-05-17T17:20:23.085" v="59" actId="478"/>
          <ac:picMkLst>
            <pc:docMk/>
            <pc:sldMk cId="3951398758" sldId="552"/>
            <ac:picMk id="7170" creationId="{00755155-AF7D-AE3F-7743-688CC70E98FA}"/>
          </ac:picMkLst>
        </pc:picChg>
      </pc:sldChg>
    </pc:docChg>
  </pc:docChgLst>
  <pc:docChgLst>
    <pc:chgData name="Guest User" userId="S::urn:spo:anon#4bb8cb653f09e596bcaf642095f664e62042a173fd18a4beb9bfee102372ad82::" providerId="AD" clId="Web-{95315F5D-2DC5-FD70-6576-DAD8ED970209}"/>
    <pc:docChg chg="modSld">
      <pc:chgData name="Guest User" userId="S::urn:spo:anon#4bb8cb653f09e596bcaf642095f664e62042a173fd18a4beb9bfee102372ad82::" providerId="AD" clId="Web-{95315F5D-2DC5-FD70-6576-DAD8ED970209}" dt="2022-05-18T14:01:43.865" v="46"/>
      <pc:docMkLst>
        <pc:docMk/>
      </pc:docMkLst>
      <pc:sldChg chg="modSp">
        <pc:chgData name="Guest User" userId="S::urn:spo:anon#4bb8cb653f09e596bcaf642095f664e62042a173fd18a4beb9bfee102372ad82::" providerId="AD" clId="Web-{95315F5D-2DC5-FD70-6576-DAD8ED970209}" dt="2022-05-18T14:01:43.865" v="46"/>
        <pc:sldMkLst>
          <pc:docMk/>
          <pc:sldMk cId="1740591820" sldId="279"/>
        </pc:sldMkLst>
        <pc:graphicFrameChg chg="mod modGraphic">
          <ac:chgData name="Guest User" userId="S::urn:spo:anon#4bb8cb653f09e596bcaf642095f664e62042a173fd18a4beb9bfee102372ad82::" providerId="AD" clId="Web-{95315F5D-2DC5-FD70-6576-DAD8ED970209}" dt="2022-05-18T14:01:43.865" v="46"/>
          <ac:graphicFrameMkLst>
            <pc:docMk/>
            <pc:sldMk cId="1740591820" sldId="279"/>
            <ac:graphicFrameMk id="7" creationId="{00000000-0000-0000-0000-000000000000}"/>
          </ac:graphicFrameMkLst>
        </pc:graphicFrameChg>
      </pc:sldChg>
      <pc:sldChg chg="modSp">
        <pc:chgData name="Guest User" userId="S::urn:spo:anon#4bb8cb653f09e596bcaf642095f664e62042a173fd18a4beb9bfee102372ad82::" providerId="AD" clId="Web-{95315F5D-2DC5-FD70-6576-DAD8ED970209}" dt="2022-05-18T13:50:40.399" v="0" actId="1076"/>
        <pc:sldMkLst>
          <pc:docMk/>
          <pc:sldMk cId="3027879098" sldId="515"/>
        </pc:sldMkLst>
        <pc:spChg chg="mod">
          <ac:chgData name="Guest User" userId="S::urn:spo:anon#4bb8cb653f09e596bcaf642095f664e62042a173fd18a4beb9bfee102372ad82::" providerId="AD" clId="Web-{95315F5D-2DC5-FD70-6576-DAD8ED970209}" dt="2022-05-18T13:50:40.399" v="0" actId="1076"/>
          <ac:spMkLst>
            <pc:docMk/>
            <pc:sldMk cId="3027879098" sldId="515"/>
            <ac:spMk id="11" creationId="{9BCDBEA6-0430-7CA3-3CCA-DD77F78FB776}"/>
          </ac:spMkLst>
        </pc:spChg>
      </pc:sldChg>
      <pc:sldChg chg="modSp">
        <pc:chgData name="Guest User" userId="S::urn:spo:anon#4bb8cb653f09e596bcaf642095f664e62042a173fd18a4beb9bfee102372ad82::" providerId="AD" clId="Web-{95315F5D-2DC5-FD70-6576-DAD8ED970209}" dt="2022-05-18T13:55:58.780" v="12" actId="20577"/>
        <pc:sldMkLst>
          <pc:docMk/>
          <pc:sldMk cId="3858719413" sldId="547"/>
        </pc:sldMkLst>
        <pc:spChg chg="mod">
          <ac:chgData name="Guest User" userId="S::urn:spo:anon#4bb8cb653f09e596bcaf642095f664e62042a173fd18a4beb9bfee102372ad82::" providerId="AD" clId="Web-{95315F5D-2DC5-FD70-6576-DAD8ED970209}" dt="2022-05-18T13:55:58.780" v="12" actId="20577"/>
          <ac:spMkLst>
            <pc:docMk/>
            <pc:sldMk cId="3858719413" sldId="547"/>
            <ac:spMk id="7" creationId="{217DF50A-6BC7-3383-97C6-31376195F058}"/>
          </ac:spMkLst>
        </pc:spChg>
      </pc:sldChg>
      <pc:sldChg chg="modSp">
        <pc:chgData name="Guest User" userId="S::urn:spo:anon#4bb8cb653f09e596bcaf642095f664e62042a173fd18a4beb9bfee102372ad82::" providerId="AD" clId="Web-{95315F5D-2DC5-FD70-6576-DAD8ED970209}" dt="2022-05-18T13:53:13.449" v="4" actId="20577"/>
        <pc:sldMkLst>
          <pc:docMk/>
          <pc:sldMk cId="3951398758" sldId="552"/>
        </pc:sldMkLst>
        <pc:spChg chg="mod">
          <ac:chgData name="Guest User" userId="S::urn:spo:anon#4bb8cb653f09e596bcaf642095f664e62042a173fd18a4beb9bfee102372ad82::" providerId="AD" clId="Web-{95315F5D-2DC5-FD70-6576-DAD8ED970209}" dt="2022-05-18T13:53:13.449" v="4" actId="20577"/>
          <ac:spMkLst>
            <pc:docMk/>
            <pc:sldMk cId="3951398758" sldId="552"/>
            <ac:spMk id="3" creationId="{3C634640-FC0C-90AC-3851-FD2829990E7E}"/>
          </ac:spMkLst>
        </pc:spChg>
      </pc:sldChg>
    </pc:docChg>
  </pc:docChgLst>
  <pc:docChgLst>
    <pc:chgData name="Guest User" userId="S::urn:spo:anon#4bb8cb653f09e596bcaf642095f664e62042a173fd18a4beb9bfee102372ad82::" providerId="AD" clId="Web-{4F5FF615-0DA9-67AD-CEA5-CD30E1A2E3C1}"/>
    <pc:docChg chg="modSld">
      <pc:chgData name="Guest User" userId="S::urn:spo:anon#4bb8cb653f09e596bcaf642095f664e62042a173fd18a4beb9bfee102372ad82::" providerId="AD" clId="Web-{4F5FF615-0DA9-67AD-CEA5-CD30E1A2E3C1}" dt="2022-05-17T18:09:19.617" v="3" actId="1076"/>
      <pc:docMkLst>
        <pc:docMk/>
      </pc:docMkLst>
      <pc:sldChg chg="modSp">
        <pc:chgData name="Guest User" userId="S::urn:spo:anon#4bb8cb653f09e596bcaf642095f664e62042a173fd18a4beb9bfee102372ad82::" providerId="AD" clId="Web-{4F5FF615-0DA9-67AD-CEA5-CD30E1A2E3C1}" dt="2022-05-17T18:09:19.617" v="3" actId="1076"/>
        <pc:sldMkLst>
          <pc:docMk/>
          <pc:sldMk cId="890694703" sldId="546"/>
        </pc:sldMkLst>
        <pc:picChg chg="mod">
          <ac:chgData name="Guest User" userId="S::urn:spo:anon#4bb8cb653f09e596bcaf642095f664e62042a173fd18a4beb9bfee102372ad82::" providerId="AD" clId="Web-{4F5FF615-0DA9-67AD-CEA5-CD30E1A2E3C1}" dt="2022-05-17T18:09:19.617" v="3" actId="1076"/>
          <ac:picMkLst>
            <pc:docMk/>
            <pc:sldMk cId="890694703" sldId="546"/>
            <ac:picMk id="5" creationId="{A89508E4-AAB6-F12F-4A6C-89A8881A7ED9}"/>
          </ac:picMkLst>
        </pc:picChg>
      </pc:sldChg>
      <pc:sldChg chg="modSp">
        <pc:chgData name="Guest User" userId="S::urn:spo:anon#4bb8cb653f09e596bcaf642095f664e62042a173fd18a4beb9bfee102372ad82::" providerId="AD" clId="Web-{4F5FF615-0DA9-67AD-CEA5-CD30E1A2E3C1}" dt="2022-05-17T18:08:51.928" v="2" actId="1076"/>
        <pc:sldMkLst>
          <pc:docMk/>
          <pc:sldMk cId="3067177694" sldId="550"/>
        </pc:sldMkLst>
        <pc:picChg chg="mod">
          <ac:chgData name="Guest User" userId="S::urn:spo:anon#4bb8cb653f09e596bcaf642095f664e62042a173fd18a4beb9bfee102372ad82::" providerId="AD" clId="Web-{4F5FF615-0DA9-67AD-CEA5-CD30E1A2E3C1}" dt="2022-05-17T18:08:51.928" v="2" actId="1076"/>
          <ac:picMkLst>
            <pc:docMk/>
            <pc:sldMk cId="3067177694" sldId="550"/>
            <ac:picMk id="5" creationId="{FD767EDF-6CDD-1E5D-3B90-0C8EF455777F}"/>
          </ac:picMkLst>
        </pc:picChg>
      </pc:sldChg>
      <pc:sldChg chg="modSp">
        <pc:chgData name="Guest User" userId="S::urn:spo:anon#4bb8cb653f09e596bcaf642095f664e62042a173fd18a4beb9bfee102372ad82::" providerId="AD" clId="Web-{4F5FF615-0DA9-67AD-CEA5-CD30E1A2E3C1}" dt="2022-05-17T18:08:20.568" v="1" actId="1076"/>
        <pc:sldMkLst>
          <pc:docMk/>
          <pc:sldMk cId="3951398758" sldId="552"/>
        </pc:sldMkLst>
        <pc:spChg chg="mod">
          <ac:chgData name="Guest User" userId="S::urn:spo:anon#4bb8cb653f09e596bcaf642095f664e62042a173fd18a4beb9bfee102372ad82::" providerId="AD" clId="Web-{4F5FF615-0DA9-67AD-CEA5-CD30E1A2E3C1}" dt="2022-05-17T18:08:20.568" v="1" actId="1076"/>
          <ac:spMkLst>
            <pc:docMk/>
            <pc:sldMk cId="3951398758" sldId="552"/>
            <ac:spMk id="15" creationId="{226BD5F9-2E29-B50F-AF69-5EBC3CA9345D}"/>
          </ac:spMkLst>
        </pc:spChg>
        <pc:spChg chg="mod">
          <ac:chgData name="Guest User" userId="S::urn:spo:anon#4bb8cb653f09e596bcaf642095f664e62042a173fd18a4beb9bfee102372ad82::" providerId="AD" clId="Web-{4F5FF615-0DA9-67AD-CEA5-CD30E1A2E3C1}" dt="2022-05-17T18:08:11.443" v="0" actId="1076"/>
          <ac:spMkLst>
            <pc:docMk/>
            <pc:sldMk cId="3951398758" sldId="552"/>
            <ac:spMk id="16" creationId="{D8A7008F-5031-59DC-11C4-47527E8BBB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280D0-9C9F-4610-AE7E-1A7FCB132F58}" type="datetimeFigureOut">
              <a:rPr lang="en-GB" smtClean="0"/>
              <a:t>19/05/2022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300F6-CB63-4B20-97F0-485A3625632E}" type="slidenum">
              <a:rPr lang="en-GB" smtClean="0"/>
              <a:t>‹#›</a:t>
            </a:fld>
            <a:endParaRPr lang="en-GB"/>
          </a:p>
        </p:txBody>
      </p:sp>
    </p:spTree>
    <p:extLst>
      <p:ext uri="{BB962C8B-B14F-4D97-AF65-F5344CB8AC3E}">
        <p14:creationId xmlns:p14="http://schemas.microsoft.com/office/powerpoint/2010/main" val="247813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a:t>
            </a:fld>
            <a:endParaRPr lang="en-GB"/>
          </a:p>
        </p:txBody>
      </p:sp>
    </p:spTree>
    <p:extLst>
      <p:ext uri="{BB962C8B-B14F-4D97-AF65-F5344CB8AC3E}">
        <p14:creationId xmlns:p14="http://schemas.microsoft.com/office/powerpoint/2010/main" val="391517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Times New Roman" panose="02020603050405020304" pitchFamily="18" charset="0"/>
              </a:rPr>
              <a:t>African enslaved people were brought into South America because their immunity to European diseases and their strong physical constituency made them suitable for the harsh conditions and climate of plantation life. </a:t>
            </a:r>
          </a:p>
          <a:p>
            <a:r>
              <a:rPr lang="en-GB" b="0" i="0">
                <a:solidFill>
                  <a:srgbClr val="000000"/>
                </a:solidFill>
                <a:effectLst/>
                <a:latin typeface="Times New Roman" panose="02020603050405020304" pitchFamily="18" charset="0"/>
              </a:rPr>
              <a:t>Ships headed towards Brazil and the Caribbean islands, where workers were sold for sugar plantations (</a:t>
            </a:r>
            <a:r>
              <a:rPr lang="en-GB" b="0" i="0" err="1">
                <a:solidFill>
                  <a:srgbClr val="000000"/>
                </a:solidFill>
                <a:effectLst/>
                <a:latin typeface="Times New Roman" panose="02020603050405020304" pitchFamily="18" charset="0"/>
              </a:rPr>
              <a:t>engenhos</a:t>
            </a:r>
            <a:r>
              <a:rPr lang="en-GB" b="0" i="0">
                <a:solidFill>
                  <a:srgbClr val="000000"/>
                </a:solidFill>
                <a:effectLst/>
                <a:latin typeface="Times New Roman" panose="02020603050405020304" pitchFamily="18" charset="0"/>
              </a:rPr>
              <a:t>). At first the Portuguese had relied on the native </a:t>
            </a:r>
            <a:r>
              <a:rPr lang="en-GB" b="0" i="0" err="1">
                <a:solidFill>
                  <a:srgbClr val="000000"/>
                </a:solidFill>
                <a:effectLst/>
                <a:latin typeface="Times New Roman" panose="02020603050405020304" pitchFamily="18" charset="0"/>
              </a:rPr>
              <a:t>Tupani</a:t>
            </a:r>
            <a:r>
              <a:rPr lang="en-GB" b="0" i="0">
                <a:solidFill>
                  <a:srgbClr val="000000"/>
                </a:solidFill>
                <a:effectLst/>
                <a:latin typeface="Times New Roman" panose="02020603050405020304" pitchFamily="18" charset="0"/>
              </a:rPr>
              <a:t> for slave labour; however, in 1570 a series of epidemics decimated the already weak </a:t>
            </a:r>
            <a:r>
              <a:rPr lang="en-GB" b="0" i="0" err="1">
                <a:solidFill>
                  <a:srgbClr val="000000"/>
                </a:solidFill>
                <a:effectLst/>
                <a:latin typeface="Times New Roman" panose="02020603050405020304" pitchFamily="18" charset="0"/>
              </a:rPr>
              <a:t>Tupani</a:t>
            </a:r>
            <a:r>
              <a:rPr lang="en-GB" b="0" i="0">
                <a:solidFill>
                  <a:srgbClr val="000000"/>
                </a:solidFill>
                <a:effectLst/>
                <a:latin typeface="Times New Roman" panose="02020603050405020304" pitchFamily="18" charset="0"/>
              </a:rPr>
              <a:t> communities, and by 1630, Africans had replaced the </a:t>
            </a:r>
            <a:r>
              <a:rPr lang="en-GB" b="0" i="0" err="1">
                <a:solidFill>
                  <a:srgbClr val="000000"/>
                </a:solidFill>
                <a:effectLst/>
                <a:latin typeface="Times New Roman" panose="02020603050405020304" pitchFamily="18" charset="0"/>
              </a:rPr>
              <a:t>Tupanis</a:t>
            </a:r>
            <a:r>
              <a:rPr lang="en-GB" b="0" i="0">
                <a:solidFill>
                  <a:srgbClr val="000000"/>
                </a:solidFill>
                <a:effectLst/>
                <a:latin typeface="Times New Roman" panose="02020603050405020304" pitchFamily="18" charset="0"/>
              </a:rPr>
              <a:t> as the largest source of labour on Brazilian sugar plantations. </a:t>
            </a:r>
          </a:p>
          <a:p>
            <a:endParaRPr lang="en-GB" b="0" i="0">
              <a:solidFill>
                <a:srgbClr val="000000"/>
              </a:solidFill>
              <a:effectLst/>
              <a:latin typeface="Times New Roman" panose="02020603050405020304" pitchFamily="18" charset="0"/>
            </a:endParaRPr>
          </a:p>
          <a:p>
            <a:r>
              <a:rPr lang="en-GB" b="0" i="0">
                <a:solidFill>
                  <a:srgbClr val="000000"/>
                </a:solidFill>
                <a:effectLst/>
                <a:latin typeface="Times New Roman" panose="02020603050405020304" pitchFamily="18" charset="0"/>
              </a:rPr>
              <a:t>Filipinos settled in South America due to Spain’s trade involving Asia and the Americas. The majority of Asian immigrants were Japanese or Chinese in Brazil and Peru; Brazil has the largest ethnic Japanese community outside of Japan. Brazil has 1.49 million people of Asian descent and Peru has one of the largest Chinese communities in the world with almost 1 million in Peru of Chinese ancestry.</a:t>
            </a:r>
          </a:p>
        </p:txBody>
      </p:sp>
      <p:sp>
        <p:nvSpPr>
          <p:cNvPr id="4" name="Slide Number Placeholder 3"/>
          <p:cNvSpPr>
            <a:spLocks noGrp="1"/>
          </p:cNvSpPr>
          <p:nvPr>
            <p:ph type="sldNum" sz="quarter" idx="5"/>
          </p:nvPr>
        </p:nvSpPr>
        <p:spPr/>
        <p:txBody>
          <a:bodyPr/>
          <a:lstStyle/>
          <a:p>
            <a:fld id="{F39300F6-CB63-4B20-97F0-485A3625632E}" type="slidenum">
              <a:rPr lang="en-GB" smtClean="0"/>
              <a:t>10</a:t>
            </a:fld>
            <a:endParaRPr lang="en-GB"/>
          </a:p>
        </p:txBody>
      </p:sp>
    </p:spTree>
    <p:extLst>
      <p:ext uri="{BB962C8B-B14F-4D97-AF65-F5344CB8AC3E}">
        <p14:creationId xmlns:p14="http://schemas.microsoft.com/office/powerpoint/2010/main" val="409398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err="1">
                <a:solidFill>
                  <a:srgbClr val="292929"/>
                </a:solidFill>
                <a:effectLst/>
                <a:latin typeface="muli"/>
              </a:rPr>
              <a:t>Sopa</a:t>
            </a:r>
            <a:r>
              <a:rPr lang="en-GB" b="0" i="0">
                <a:solidFill>
                  <a:srgbClr val="292929"/>
                </a:solidFill>
                <a:effectLst/>
                <a:latin typeface="muli"/>
              </a:rPr>
              <a:t> de quinoa is a traditional quinoa soup originating from Peru. Although there are many variations and recipes, the soup is usually made with a combination of quinoa, carrots, celery, leeks, garlic, cabbage, vegetable or chicken stock, onions, cumin, salt, and pepper.</a:t>
            </a:r>
          </a:p>
          <a:p>
            <a:endParaRPr lang="en-GB" b="0" i="0">
              <a:solidFill>
                <a:srgbClr val="292929"/>
              </a:solidFill>
              <a:effectLst/>
              <a:latin typeface="muli"/>
              <a:ea typeface="Calibri" panose="020F0502020204030204"/>
              <a:cs typeface="Calibri"/>
            </a:endParaRPr>
          </a:p>
          <a:p>
            <a:r>
              <a:rPr lang="en-GB" b="0" i="0">
                <a:solidFill>
                  <a:srgbClr val="000000"/>
                </a:solidFill>
                <a:effectLst/>
                <a:latin typeface="Times New Roman" panose="02020603050405020304" pitchFamily="18" charset="0"/>
              </a:rPr>
              <a:t>Argentina is famous for its meat consumption and has the highest red meat consumption per capita in the world.</a:t>
            </a:r>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12</a:t>
            </a:fld>
            <a:endParaRPr lang="en-GB"/>
          </a:p>
        </p:txBody>
      </p:sp>
    </p:spTree>
    <p:extLst>
      <p:ext uri="{BB962C8B-B14F-4D97-AF65-F5344CB8AC3E}">
        <p14:creationId xmlns:p14="http://schemas.microsoft.com/office/powerpoint/2010/main" val="133356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Work Sans" pitchFamily="2" charset="0"/>
              </a:rPr>
              <a:t>Proteins are made up of long chains of amino acids, and when exposed to acid, these chains break apart and arrange themselves into different configurations. </a:t>
            </a:r>
          </a:p>
          <a:p>
            <a:r>
              <a:rPr lang="en-GB" b="0" i="0">
                <a:solidFill>
                  <a:srgbClr val="000000"/>
                </a:solidFill>
                <a:effectLst/>
                <a:latin typeface="Work Sans" pitchFamily="2" charset="0"/>
              </a:rPr>
              <a:t>A more common way of denaturing proteins is by exposing them to heat (essentially, cooking them). So with ceviche, the fish is effectively "cooked" even though there's no heat involved. </a:t>
            </a:r>
          </a:p>
          <a:p>
            <a:endParaRPr lang="en-GB" b="0" i="0">
              <a:solidFill>
                <a:srgbClr val="000000"/>
              </a:solidFill>
              <a:effectLst/>
              <a:latin typeface="Work Sans" pitchFamily="2" charset="0"/>
            </a:endParaRPr>
          </a:p>
          <a:p>
            <a:r>
              <a:rPr lang="en-GB" b="0" i="0">
                <a:solidFill>
                  <a:srgbClr val="000000"/>
                </a:solidFill>
                <a:effectLst/>
                <a:latin typeface="Work Sans" pitchFamily="2" charset="0"/>
              </a:rPr>
              <a:t>Note that while heat is an effective method for killing the </a:t>
            </a:r>
            <a:r>
              <a:rPr lang="en-GB" b="0" i="0" u="none" strike="noStrike">
                <a:solidFill>
                  <a:srgbClr val="008FB9"/>
                </a:solidFill>
                <a:effectLst/>
                <a:latin typeface="Work Sans" pitchFamily="2" charset="0"/>
              </a:rPr>
              <a:t>bacteria that cause food poisoning</a:t>
            </a:r>
            <a:r>
              <a:rPr lang="en-GB" b="0" i="0">
                <a:solidFill>
                  <a:srgbClr val="000000"/>
                </a:solidFill>
                <a:effectLst/>
                <a:latin typeface="Work Sans" pitchFamily="2" charset="0"/>
              </a:rPr>
              <a:t>, marinating it in citrus juice is not. So it's important to use the freshest seafood from a trusted source.</a:t>
            </a:r>
            <a:endParaRPr lang="en-GB"/>
          </a:p>
        </p:txBody>
      </p:sp>
      <p:sp>
        <p:nvSpPr>
          <p:cNvPr id="4" name="Slide Number Placeholder 3"/>
          <p:cNvSpPr>
            <a:spLocks noGrp="1"/>
          </p:cNvSpPr>
          <p:nvPr>
            <p:ph type="sldNum" sz="quarter" idx="5"/>
          </p:nvPr>
        </p:nvSpPr>
        <p:spPr/>
        <p:txBody>
          <a:bodyPr/>
          <a:lstStyle/>
          <a:p>
            <a:fld id="{F39300F6-CB63-4B20-97F0-485A3625632E}" type="slidenum">
              <a:rPr lang="en-GB" smtClean="0"/>
              <a:t>16</a:t>
            </a:fld>
            <a:endParaRPr lang="en-GB"/>
          </a:p>
        </p:txBody>
      </p:sp>
    </p:spTree>
    <p:extLst>
      <p:ext uri="{BB962C8B-B14F-4D97-AF65-F5344CB8AC3E}">
        <p14:creationId xmlns:p14="http://schemas.microsoft.com/office/powerpoint/2010/main" val="193682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000000"/>
              </a:solidFill>
              <a:latin typeface="open sans"/>
              <a:ea typeface="open sans"/>
              <a:cs typeface="open sans"/>
            </a:endParaRPr>
          </a:p>
          <a:p>
            <a:r>
              <a:rPr lang="en-GB"/>
              <a:t>Coconut milk is not the slightly opaque liquid that flows from a freshly opened coconut – that is coconut water.  </a:t>
            </a:r>
            <a:endParaRPr lang="en-GB">
              <a:cs typeface="Calibri"/>
            </a:endParaRPr>
          </a:p>
          <a:p>
            <a:endParaRPr lang="en-GB">
              <a:solidFill>
                <a:srgbClr val="000000"/>
              </a:solidFill>
              <a:latin typeface="Calibri" panose="020F0502020204030204"/>
              <a:ea typeface="open sans"/>
              <a:cs typeface="Calibri" panose="020F0502020204030204"/>
            </a:endParaRPr>
          </a:p>
          <a:p>
            <a:r>
              <a:rPr lang="en-GB"/>
              <a:t>A seasoning tradition used in the region is based on green herbs and oil-based marinades called </a:t>
            </a:r>
            <a:r>
              <a:rPr lang="en-GB" b="1"/>
              <a:t>Mojo</a:t>
            </a:r>
            <a:r>
              <a:rPr lang="en-GB"/>
              <a:t>. Ingredients may include garlic, onions, scotch bonnet peppers, celery, green onions, and herbs like coriander, marjoram, rosemary, tarragon and thyme. Used for many dishes, this </a:t>
            </a:r>
            <a:r>
              <a:rPr lang="en-GB" i="1"/>
              <a:t>Mojo </a:t>
            </a:r>
            <a:r>
              <a:rPr lang="en-GB"/>
              <a:t>is popular in Caribbean cuisine </a:t>
            </a:r>
            <a:endParaRPr lang="en-GB">
              <a:cs typeface="Calibri"/>
            </a:endParaRPr>
          </a:p>
          <a:p>
            <a:endParaRPr lang="en-GB">
              <a:solidFill>
                <a:srgbClr val="000000"/>
              </a:solidFill>
              <a:latin typeface="open sans"/>
              <a:ea typeface="open sans"/>
              <a:cs typeface="open sans"/>
            </a:endParaRPr>
          </a:p>
          <a:p>
            <a:endParaRPr lang="en-GB">
              <a:solidFill>
                <a:srgbClr val="000000"/>
              </a:solidFill>
              <a:latin typeface="open sans"/>
              <a:ea typeface="open sans"/>
              <a:cs typeface="open sans"/>
            </a:endParaRPr>
          </a:p>
          <a:p>
            <a:endParaRPr lang="en-GB">
              <a:solidFill>
                <a:srgbClr val="000000"/>
              </a:solidFill>
              <a:latin typeface="open sans"/>
              <a:ea typeface="open sans"/>
              <a:cs typeface="open sans"/>
            </a:endParaRPr>
          </a:p>
          <a:p>
            <a:r>
              <a:rPr lang="en-GB" b="0" i="0">
                <a:solidFill>
                  <a:srgbClr val="000000"/>
                </a:solidFill>
                <a:effectLst/>
                <a:latin typeface="open sans"/>
                <a:ea typeface="open sans"/>
                <a:cs typeface="open sans"/>
              </a:rPr>
              <a:t>The 14 allergens are: </a:t>
            </a:r>
            <a:r>
              <a:rPr lang="en-GB" b="1" i="0">
                <a:solidFill>
                  <a:srgbClr val="000000"/>
                </a:solidFill>
                <a:effectLst/>
                <a:latin typeface="open sans"/>
                <a:ea typeface="open sans"/>
                <a:cs typeface="open sans"/>
              </a:rPr>
              <a:t>celery</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cereals containing gluten</a:t>
            </a:r>
            <a:r>
              <a:rPr lang="en-GB" b="0" i="0">
                <a:solidFill>
                  <a:srgbClr val="000000"/>
                </a:solidFill>
                <a:effectLst/>
                <a:latin typeface="open sans"/>
                <a:ea typeface="open sans"/>
                <a:cs typeface="open sans"/>
              </a:rPr>
              <a:t> (such as barley and oats), </a:t>
            </a:r>
            <a:r>
              <a:rPr lang="en-GB" b="1" i="0">
                <a:solidFill>
                  <a:srgbClr val="000000"/>
                </a:solidFill>
                <a:effectLst/>
                <a:latin typeface="open sans"/>
                <a:ea typeface="open sans"/>
                <a:cs typeface="open sans"/>
              </a:rPr>
              <a:t>crustaceans</a:t>
            </a:r>
            <a:r>
              <a:rPr lang="en-GB" b="0" i="0">
                <a:solidFill>
                  <a:srgbClr val="000000"/>
                </a:solidFill>
                <a:effectLst/>
                <a:latin typeface="open sans"/>
                <a:ea typeface="open sans"/>
                <a:cs typeface="open sans"/>
              </a:rPr>
              <a:t> (such as prawns, crabs and lobsters), </a:t>
            </a:r>
            <a:r>
              <a:rPr lang="en-GB" b="1" i="0">
                <a:solidFill>
                  <a:srgbClr val="000000"/>
                </a:solidFill>
                <a:effectLst/>
                <a:latin typeface="open sans"/>
                <a:ea typeface="open sans"/>
                <a:cs typeface="open sans"/>
              </a:rPr>
              <a:t>eggs</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fish</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lupin</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milk</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molluscs</a:t>
            </a:r>
            <a:r>
              <a:rPr lang="en-GB" b="0" i="0">
                <a:solidFill>
                  <a:srgbClr val="000000"/>
                </a:solidFill>
                <a:effectLst/>
                <a:latin typeface="open sans"/>
                <a:ea typeface="open sans"/>
                <a:cs typeface="open sans"/>
              </a:rPr>
              <a:t> (such as mussels and oysters), </a:t>
            </a:r>
            <a:r>
              <a:rPr lang="en-GB" b="1" i="0">
                <a:solidFill>
                  <a:srgbClr val="000000"/>
                </a:solidFill>
                <a:effectLst/>
                <a:latin typeface="open sans"/>
                <a:ea typeface="open sans"/>
                <a:cs typeface="open sans"/>
              </a:rPr>
              <a:t>mustard</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peanuts</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sesame</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soybeans</a:t>
            </a:r>
            <a:r>
              <a:rPr lang="en-GB" b="0" i="0">
                <a:solidFill>
                  <a:srgbClr val="000000"/>
                </a:solidFill>
                <a:effectLst/>
                <a:latin typeface="open sans"/>
                <a:ea typeface="open sans"/>
                <a:cs typeface="open sans"/>
              </a:rPr>
              <a:t>, </a:t>
            </a:r>
            <a:r>
              <a:rPr lang="en-GB" b="1" i="0">
                <a:solidFill>
                  <a:srgbClr val="000000"/>
                </a:solidFill>
                <a:effectLst/>
                <a:latin typeface="open sans"/>
                <a:ea typeface="open sans"/>
                <a:cs typeface="open sans"/>
              </a:rPr>
              <a:t>sulphur dioxide and sulphites</a:t>
            </a:r>
            <a:r>
              <a:rPr lang="en-GB" b="0" i="0">
                <a:solidFill>
                  <a:srgbClr val="000000"/>
                </a:solidFill>
                <a:effectLst/>
                <a:latin typeface="open sans"/>
                <a:ea typeface="open sans"/>
                <a:cs typeface="open sans"/>
              </a:rPr>
              <a:t> (at a concentration of more than ten parts per million) and </a:t>
            </a:r>
            <a:r>
              <a:rPr lang="en-GB" b="1" i="0">
                <a:solidFill>
                  <a:srgbClr val="000000"/>
                </a:solidFill>
                <a:effectLst/>
                <a:latin typeface="open sans"/>
                <a:ea typeface="open sans"/>
                <a:cs typeface="open sans"/>
              </a:rPr>
              <a:t>tree nuts</a:t>
            </a:r>
            <a:r>
              <a:rPr lang="en-GB" b="0" i="0">
                <a:solidFill>
                  <a:srgbClr val="000000"/>
                </a:solidFill>
                <a:effectLst/>
                <a:latin typeface="open sans"/>
                <a:ea typeface="open sans"/>
                <a:cs typeface="open sans"/>
              </a:rPr>
              <a:t> (such as almonds, hazelnuts, walnuts, </a:t>
            </a:r>
            <a:r>
              <a:rPr lang="en-GB" b="0" i="0" err="1">
                <a:solidFill>
                  <a:srgbClr val="000000"/>
                </a:solidFill>
                <a:effectLst/>
                <a:latin typeface="open sans"/>
                <a:ea typeface="open sans"/>
                <a:cs typeface="open sans"/>
              </a:rPr>
              <a:t>brazil</a:t>
            </a:r>
            <a:r>
              <a:rPr lang="en-GB" b="0" i="0">
                <a:solidFill>
                  <a:srgbClr val="000000"/>
                </a:solidFill>
                <a:effectLst/>
                <a:latin typeface="open sans"/>
                <a:ea typeface="open sans"/>
                <a:cs typeface="open sans"/>
              </a:rPr>
              <a:t> nuts, cashews, pecans, pistachios and macadamia nuts).</a:t>
            </a:r>
            <a:endParaRPr lang="en-GB"/>
          </a:p>
          <a:p>
            <a:endParaRPr lang="en-GB">
              <a:latin typeface="open sans"/>
              <a:ea typeface="open sans"/>
              <a:cs typeface="open sans"/>
            </a:endParaRPr>
          </a:p>
          <a:p>
            <a:endParaRPr lang="en-GB">
              <a:latin typeface="Calibri"/>
              <a:ea typeface="open san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17</a:t>
            </a:fld>
            <a:endParaRPr lang="en-GB"/>
          </a:p>
        </p:txBody>
      </p:sp>
    </p:spTree>
    <p:extLst>
      <p:ext uri="{BB962C8B-B14F-4D97-AF65-F5344CB8AC3E}">
        <p14:creationId xmlns:p14="http://schemas.microsoft.com/office/powerpoint/2010/main" val="280974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apple-system"/>
              </a:rPr>
              <a:t>Aji peppers are known generally as the Peruvian hot pepper, where "aji" is the common name primarily in South America and areas of the Caribbean for chili peppers.  </a:t>
            </a:r>
            <a:endParaRPr lang="en-GB" i="0"/>
          </a:p>
        </p:txBody>
      </p:sp>
      <p:sp>
        <p:nvSpPr>
          <p:cNvPr id="4" name="Slide Number Placeholder 3"/>
          <p:cNvSpPr>
            <a:spLocks noGrp="1"/>
          </p:cNvSpPr>
          <p:nvPr>
            <p:ph type="sldNum" sz="quarter" idx="5"/>
          </p:nvPr>
        </p:nvSpPr>
        <p:spPr/>
        <p:txBody>
          <a:bodyPr/>
          <a:lstStyle/>
          <a:p>
            <a:fld id="{F39300F6-CB63-4B20-97F0-485A3625632E}" type="slidenum">
              <a:rPr lang="en-GB" smtClean="0"/>
              <a:t>18</a:t>
            </a:fld>
            <a:endParaRPr lang="en-GB"/>
          </a:p>
        </p:txBody>
      </p:sp>
    </p:spTree>
    <p:extLst>
      <p:ext uri="{BB962C8B-B14F-4D97-AF65-F5344CB8AC3E}">
        <p14:creationId xmlns:p14="http://schemas.microsoft.com/office/powerpoint/2010/main" val="268703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19</a:t>
            </a:fld>
            <a:endParaRPr lang="en-GB"/>
          </a:p>
        </p:txBody>
      </p:sp>
    </p:spTree>
    <p:extLst>
      <p:ext uri="{BB962C8B-B14F-4D97-AF65-F5344CB8AC3E}">
        <p14:creationId xmlns:p14="http://schemas.microsoft.com/office/powerpoint/2010/main" val="53377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92929"/>
                </a:solidFill>
                <a:effectLst/>
                <a:latin typeface="muli"/>
              </a:rPr>
              <a:t>There are two theories about the origin of the name–one says that it was invented (and aptly named) by a British meat dealer called Jimmy Curry, and the other one says that it stems from the phrase "</a:t>
            </a:r>
            <a:r>
              <a:rPr lang="en-GB" b="0" i="0" err="1">
                <a:solidFill>
                  <a:srgbClr val="292929"/>
                </a:solidFill>
                <a:effectLst/>
                <a:latin typeface="muli"/>
              </a:rPr>
              <a:t>che</a:t>
            </a:r>
            <a:r>
              <a:rPr lang="en-GB" b="0" i="0">
                <a:solidFill>
                  <a:srgbClr val="292929"/>
                </a:solidFill>
                <a:effectLst/>
                <a:latin typeface="muli"/>
              </a:rPr>
              <a:t> mi curry", spoken by captive English soldiers who requested to eat curry after their unsuccessful attempt to invade Argentina, a Spanish colony at the time.</a:t>
            </a:r>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21</a:t>
            </a:fld>
            <a:endParaRPr lang="en-GB"/>
          </a:p>
        </p:txBody>
      </p:sp>
    </p:spTree>
    <p:extLst>
      <p:ext uri="{BB962C8B-B14F-4D97-AF65-F5344CB8AC3E}">
        <p14:creationId xmlns:p14="http://schemas.microsoft.com/office/powerpoint/2010/main" val="354638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22</a:t>
            </a:fld>
            <a:endParaRPr lang="en-GB"/>
          </a:p>
        </p:txBody>
      </p:sp>
    </p:spTree>
    <p:extLst>
      <p:ext uri="{BB962C8B-B14F-4D97-AF65-F5344CB8AC3E}">
        <p14:creationId xmlns:p14="http://schemas.microsoft.com/office/powerpoint/2010/main" val="137628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D9839"/>
                </a:solidFill>
                <a:effectLst/>
                <a:latin typeface="Montserrat" panose="00000500000000000000" pitchFamily="2" charset="0"/>
              </a:rPr>
              <a:t>Smoked paprika</a:t>
            </a:r>
            <a:r>
              <a:rPr lang="en-GB" b="0" i="0">
                <a:solidFill>
                  <a:srgbClr val="212121"/>
                </a:solidFill>
                <a:effectLst/>
                <a:latin typeface="Montserrat" panose="00000500000000000000" pitchFamily="2" charset="0"/>
              </a:rPr>
              <a:t>, also called Spanish paprika or </a:t>
            </a:r>
            <a:r>
              <a:rPr lang="en-GB" b="0" i="0" err="1">
                <a:solidFill>
                  <a:srgbClr val="212121"/>
                </a:solidFill>
                <a:effectLst/>
                <a:latin typeface="Montserrat" panose="00000500000000000000" pitchFamily="2" charset="0"/>
              </a:rPr>
              <a:t>pimenton</a:t>
            </a:r>
            <a:r>
              <a:rPr lang="en-GB" b="0" i="0">
                <a:solidFill>
                  <a:srgbClr val="212121"/>
                </a:solidFill>
                <a:effectLst/>
                <a:latin typeface="Montserrat" panose="00000500000000000000" pitchFamily="2" charset="0"/>
              </a:rPr>
              <a:t> is a spice made from smoking and drying mild capsicum peppers and grinding them into a fine powder.</a:t>
            </a:r>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23</a:t>
            </a:fld>
            <a:endParaRPr lang="en-GB"/>
          </a:p>
        </p:txBody>
      </p:sp>
    </p:spTree>
    <p:extLst>
      <p:ext uri="{BB962C8B-B14F-4D97-AF65-F5344CB8AC3E}">
        <p14:creationId xmlns:p14="http://schemas.microsoft.com/office/powerpoint/2010/main" val="426494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24</a:t>
            </a:fld>
            <a:endParaRPr lang="en-GB"/>
          </a:p>
        </p:txBody>
      </p:sp>
    </p:spTree>
    <p:extLst>
      <p:ext uri="{BB962C8B-B14F-4D97-AF65-F5344CB8AC3E}">
        <p14:creationId xmlns:p14="http://schemas.microsoft.com/office/powerpoint/2010/main" val="35112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a:t>
            </a:fld>
            <a:endParaRPr lang="en-GB"/>
          </a:p>
        </p:txBody>
      </p:sp>
    </p:spTree>
    <p:extLst>
      <p:ext uri="{BB962C8B-B14F-4D97-AF65-F5344CB8AC3E}">
        <p14:creationId xmlns:p14="http://schemas.microsoft.com/office/powerpoint/2010/main" val="204056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25</a:t>
            </a:fld>
            <a:endParaRPr lang="en-GB"/>
          </a:p>
        </p:txBody>
      </p:sp>
    </p:spTree>
    <p:extLst>
      <p:ext uri="{BB962C8B-B14F-4D97-AF65-F5344CB8AC3E}">
        <p14:creationId xmlns:p14="http://schemas.microsoft.com/office/powerpoint/2010/main" val="655859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A3A3A"/>
                </a:solidFill>
                <a:effectLst/>
                <a:latin typeface="Hind" panose="02000000000000000000" pitchFamily="2" charset="0"/>
              </a:rPr>
              <a:t>Quinoa is a </a:t>
            </a:r>
            <a:r>
              <a:rPr lang="en-GB" b="0" i="0" err="1">
                <a:solidFill>
                  <a:srgbClr val="3A3A3A"/>
                </a:solidFill>
                <a:effectLst/>
                <a:latin typeface="Hind" panose="02000000000000000000" pitchFamily="2" charset="0"/>
              </a:rPr>
              <a:t>pseudocereal</a:t>
            </a:r>
            <a:r>
              <a:rPr lang="en-GB" b="0" i="0">
                <a:solidFill>
                  <a:srgbClr val="3A3A3A"/>
                </a:solidFill>
                <a:effectLst/>
                <a:latin typeface="Hind" panose="02000000000000000000" pitchFamily="2" charset="0"/>
              </a:rPr>
              <a:t>. This implies the seeds are not actual grains but are eaten like grains. It is an ideal choice if you are looking for </a:t>
            </a:r>
            <a:r>
              <a:rPr lang="en-GB" b="1" i="0">
                <a:solidFill>
                  <a:srgbClr val="3A3A3A"/>
                </a:solidFill>
                <a:effectLst/>
                <a:latin typeface="Hind" panose="02000000000000000000" pitchFamily="2" charset="0"/>
              </a:rPr>
              <a:t>gluten-free</a:t>
            </a:r>
            <a:r>
              <a:rPr lang="en-GB" b="0" i="0">
                <a:solidFill>
                  <a:srgbClr val="3A3A3A"/>
                </a:solidFill>
                <a:effectLst/>
                <a:latin typeface="Hind" panose="02000000000000000000" pitchFamily="2" charset="0"/>
              </a:rPr>
              <a:t> bulgur substitution in kibbeh.</a:t>
            </a:r>
          </a:p>
          <a:p>
            <a:pPr algn="l"/>
            <a:r>
              <a:rPr lang="en-GB" b="0" i="0">
                <a:solidFill>
                  <a:srgbClr val="3A3A3A"/>
                </a:solidFill>
                <a:effectLst/>
                <a:latin typeface="Hind" panose="02000000000000000000" pitchFamily="2" charset="0"/>
              </a:rPr>
              <a:t>Quinoa is a staple diet in South America. It’s gluten-free and can be used in the same way you would use bulgur.</a:t>
            </a:r>
          </a:p>
          <a:p>
            <a:pPr algn="l"/>
            <a:endParaRPr lang="en-GB" b="0" i="0">
              <a:solidFill>
                <a:srgbClr val="3A3A3A"/>
              </a:solidFill>
              <a:effectLst/>
              <a:latin typeface="Hind" panose="02000000000000000000" pitchFamily="2" charset="0"/>
            </a:endParaRPr>
          </a:p>
          <a:p>
            <a:pPr algn="l"/>
            <a:r>
              <a:rPr lang="en-GB" b="0" i="1">
                <a:solidFill>
                  <a:srgbClr val="000000"/>
                </a:solidFill>
                <a:effectLst/>
                <a:latin typeface="Work Sans" pitchFamily="2" charset="0"/>
              </a:rPr>
              <a:t>Kibbeh, </a:t>
            </a:r>
            <a:r>
              <a:rPr lang="en-GB" b="0" i="0">
                <a:solidFill>
                  <a:srgbClr val="000000"/>
                </a:solidFill>
                <a:effectLst/>
                <a:latin typeface="Work Sans" pitchFamily="2" charset="0"/>
              </a:rPr>
              <a:t>a form of the Arabic word</a:t>
            </a:r>
            <a:r>
              <a:rPr lang="en-GB" b="0" i="1">
                <a:solidFill>
                  <a:srgbClr val="000000"/>
                </a:solidFill>
                <a:effectLst/>
                <a:latin typeface="Work Sans" pitchFamily="2" charset="0"/>
              </a:rPr>
              <a:t> </a:t>
            </a:r>
            <a:r>
              <a:rPr lang="en-GB" b="0" i="0" err="1">
                <a:solidFill>
                  <a:srgbClr val="000000"/>
                </a:solidFill>
                <a:effectLst/>
                <a:latin typeface="Work Sans" pitchFamily="2" charset="0"/>
              </a:rPr>
              <a:t>kubbah</a:t>
            </a:r>
            <a:r>
              <a:rPr lang="en-GB" b="0" i="1">
                <a:solidFill>
                  <a:srgbClr val="000000"/>
                </a:solidFill>
                <a:effectLst/>
                <a:latin typeface="Work Sans" pitchFamily="2" charset="0"/>
              </a:rPr>
              <a:t> </a:t>
            </a:r>
            <a:r>
              <a:rPr lang="en-GB" b="0" i="0">
                <a:solidFill>
                  <a:srgbClr val="000000"/>
                </a:solidFill>
                <a:effectLst/>
                <a:latin typeface="Work Sans" pitchFamily="2" charset="0"/>
              </a:rPr>
              <a:t>or "ball," is a staple in </a:t>
            </a:r>
            <a:r>
              <a:rPr lang="en-GB" b="0" i="0" u="none" strike="noStrike">
                <a:solidFill>
                  <a:srgbClr val="008FB9"/>
                </a:solidFill>
                <a:effectLst/>
                <a:latin typeface="Work Sans" pitchFamily="2" charset="0"/>
              </a:rPr>
              <a:t>Middle Eastern</a:t>
            </a:r>
            <a:r>
              <a:rPr lang="en-GB" b="0" i="0">
                <a:solidFill>
                  <a:srgbClr val="000000"/>
                </a:solidFill>
                <a:effectLst/>
                <a:latin typeface="Work Sans" pitchFamily="2" charset="0"/>
              </a:rPr>
              <a:t> cuisine. Served as an appetizer or side dish, often with </a:t>
            </a:r>
            <a:r>
              <a:rPr lang="en-GB" b="0" i="0" u="none" strike="noStrike">
                <a:solidFill>
                  <a:srgbClr val="008FB9"/>
                </a:solidFill>
                <a:effectLst/>
                <a:latin typeface="Work Sans" pitchFamily="2" charset="0"/>
              </a:rPr>
              <a:t>hummus</a:t>
            </a:r>
            <a:r>
              <a:rPr lang="en-GB" b="0" i="0">
                <a:solidFill>
                  <a:srgbClr val="000000"/>
                </a:solidFill>
                <a:effectLst/>
                <a:latin typeface="Work Sans" pitchFamily="2" charset="0"/>
              </a:rPr>
              <a:t>, </a:t>
            </a:r>
            <a:r>
              <a:rPr lang="en-GB" b="0" i="0" u="none" strike="noStrike" err="1">
                <a:solidFill>
                  <a:srgbClr val="008FB9"/>
                </a:solidFill>
                <a:effectLst/>
                <a:latin typeface="Work Sans" pitchFamily="2" charset="0"/>
              </a:rPr>
              <a:t>khyar</a:t>
            </a:r>
            <a:r>
              <a:rPr lang="en-GB" b="0" i="0" u="none" strike="noStrike">
                <a:solidFill>
                  <a:srgbClr val="008FB9"/>
                </a:solidFill>
                <a:effectLst/>
                <a:latin typeface="Work Sans" pitchFamily="2" charset="0"/>
              </a:rPr>
              <a:t> bi </a:t>
            </a:r>
            <a:r>
              <a:rPr lang="en-GB" b="0" i="0" u="none" strike="noStrike" err="1">
                <a:solidFill>
                  <a:srgbClr val="008FB9"/>
                </a:solidFill>
                <a:effectLst/>
                <a:latin typeface="Work Sans" pitchFamily="2" charset="0"/>
              </a:rPr>
              <a:t>laban</a:t>
            </a:r>
            <a:r>
              <a:rPr lang="en-GB" b="0" i="0">
                <a:solidFill>
                  <a:srgbClr val="000000"/>
                </a:solidFill>
                <a:effectLst/>
                <a:latin typeface="Work Sans" pitchFamily="2" charset="0"/>
              </a:rPr>
              <a:t> (a yogurt-cucumber salad), </a:t>
            </a:r>
            <a:r>
              <a:rPr lang="en-GB" b="0" i="0" u="none" strike="noStrike">
                <a:solidFill>
                  <a:srgbClr val="008FB9"/>
                </a:solidFill>
                <a:effectLst/>
                <a:latin typeface="Work Sans" pitchFamily="2" charset="0"/>
              </a:rPr>
              <a:t>pita bread</a:t>
            </a:r>
            <a:r>
              <a:rPr lang="en-GB" b="0" i="0">
                <a:solidFill>
                  <a:srgbClr val="000000"/>
                </a:solidFill>
                <a:effectLst/>
                <a:latin typeface="Work Sans" pitchFamily="2" charset="0"/>
              </a:rPr>
              <a:t>, and </a:t>
            </a:r>
            <a:r>
              <a:rPr lang="en-GB" b="0" i="0" u="none" strike="noStrike">
                <a:solidFill>
                  <a:srgbClr val="008FB9"/>
                </a:solidFill>
                <a:effectLst/>
                <a:latin typeface="Work Sans" pitchFamily="2" charset="0"/>
              </a:rPr>
              <a:t>labneh</a:t>
            </a:r>
            <a:r>
              <a:rPr lang="en-GB" b="0" i="1">
                <a:solidFill>
                  <a:srgbClr val="000000"/>
                </a:solidFill>
                <a:effectLst/>
                <a:latin typeface="Work Sans" pitchFamily="2" charset="0"/>
              </a:rPr>
              <a:t> </a:t>
            </a:r>
            <a:r>
              <a:rPr lang="en-GB" b="0" i="0">
                <a:solidFill>
                  <a:srgbClr val="000000"/>
                </a:solidFill>
                <a:effectLst/>
                <a:latin typeface="Work Sans" pitchFamily="2" charset="0"/>
              </a:rPr>
              <a:t>(strained yogurt).</a:t>
            </a:r>
            <a:endParaRPr lang="en-GB" b="0" i="0">
              <a:solidFill>
                <a:srgbClr val="3A3A3A"/>
              </a:solidFill>
              <a:effectLst/>
              <a:latin typeface="Hind" panose="02000000000000000000" pitchFamily="2" charset="0"/>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26</a:t>
            </a:fld>
            <a:endParaRPr lang="en-GB"/>
          </a:p>
        </p:txBody>
      </p:sp>
    </p:spTree>
    <p:extLst>
      <p:ext uri="{BB962C8B-B14F-4D97-AF65-F5344CB8AC3E}">
        <p14:creationId xmlns:p14="http://schemas.microsoft.com/office/powerpoint/2010/main" val="106381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27</a:t>
            </a:fld>
            <a:endParaRPr lang="en-GB"/>
          </a:p>
        </p:txBody>
      </p:sp>
    </p:spTree>
    <p:extLst>
      <p:ext uri="{BB962C8B-B14F-4D97-AF65-F5344CB8AC3E}">
        <p14:creationId xmlns:p14="http://schemas.microsoft.com/office/powerpoint/2010/main" val="1346130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28</a:t>
            </a:fld>
            <a:endParaRPr lang="en-GB"/>
          </a:p>
        </p:txBody>
      </p:sp>
    </p:spTree>
    <p:extLst>
      <p:ext uri="{BB962C8B-B14F-4D97-AF65-F5344CB8AC3E}">
        <p14:creationId xmlns:p14="http://schemas.microsoft.com/office/powerpoint/2010/main" val="1552167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29</a:t>
            </a:fld>
            <a:endParaRPr lang="en-GB"/>
          </a:p>
        </p:txBody>
      </p:sp>
    </p:spTree>
    <p:extLst>
      <p:ext uri="{BB962C8B-B14F-4D97-AF65-F5344CB8AC3E}">
        <p14:creationId xmlns:p14="http://schemas.microsoft.com/office/powerpoint/2010/main" val="721879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30</a:t>
            </a:fld>
            <a:endParaRPr lang="en-GB"/>
          </a:p>
        </p:txBody>
      </p:sp>
    </p:spTree>
    <p:extLst>
      <p:ext uri="{BB962C8B-B14F-4D97-AF65-F5344CB8AC3E}">
        <p14:creationId xmlns:p14="http://schemas.microsoft.com/office/powerpoint/2010/main" val="3580771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31</a:t>
            </a:fld>
            <a:endParaRPr lang="en-GB"/>
          </a:p>
        </p:txBody>
      </p:sp>
    </p:spTree>
    <p:extLst>
      <p:ext uri="{BB962C8B-B14F-4D97-AF65-F5344CB8AC3E}">
        <p14:creationId xmlns:p14="http://schemas.microsoft.com/office/powerpoint/2010/main" val="1005184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32</a:t>
            </a:fld>
            <a:endParaRPr lang="en-GB"/>
          </a:p>
        </p:txBody>
      </p:sp>
    </p:spTree>
    <p:extLst>
      <p:ext uri="{BB962C8B-B14F-4D97-AF65-F5344CB8AC3E}">
        <p14:creationId xmlns:p14="http://schemas.microsoft.com/office/powerpoint/2010/main" val="212574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a:t>
            </a:fld>
            <a:endParaRPr lang="en-GB"/>
          </a:p>
        </p:txBody>
      </p:sp>
    </p:spTree>
    <p:extLst>
      <p:ext uri="{BB962C8B-B14F-4D97-AF65-F5344CB8AC3E}">
        <p14:creationId xmlns:p14="http://schemas.microsoft.com/office/powerpoint/2010/main" val="120282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4</a:t>
            </a:fld>
            <a:endParaRPr lang="en-GB"/>
          </a:p>
        </p:txBody>
      </p:sp>
    </p:spTree>
    <p:extLst>
      <p:ext uri="{BB962C8B-B14F-4D97-AF65-F5344CB8AC3E}">
        <p14:creationId xmlns:p14="http://schemas.microsoft.com/office/powerpoint/2010/main" val="154113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5</a:t>
            </a:fld>
            <a:endParaRPr lang="en-GB"/>
          </a:p>
        </p:txBody>
      </p:sp>
    </p:spTree>
    <p:extLst>
      <p:ext uri="{BB962C8B-B14F-4D97-AF65-F5344CB8AC3E}">
        <p14:creationId xmlns:p14="http://schemas.microsoft.com/office/powerpoint/2010/main" val="351585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6</a:t>
            </a:fld>
            <a:endParaRPr lang="en-GB"/>
          </a:p>
        </p:txBody>
      </p:sp>
    </p:spTree>
    <p:extLst>
      <p:ext uri="{BB962C8B-B14F-4D97-AF65-F5344CB8AC3E}">
        <p14:creationId xmlns:p14="http://schemas.microsoft.com/office/powerpoint/2010/main" val="74364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7</a:t>
            </a:fld>
            <a:endParaRPr lang="en-GB"/>
          </a:p>
        </p:txBody>
      </p:sp>
    </p:spTree>
    <p:extLst>
      <p:ext uri="{BB962C8B-B14F-4D97-AF65-F5344CB8AC3E}">
        <p14:creationId xmlns:p14="http://schemas.microsoft.com/office/powerpoint/2010/main" val="209987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222222"/>
                </a:solidFill>
                <a:latin typeface="PT Serif"/>
              </a:rPr>
              <a:t>Gen Z = born in 1997 or later - </a:t>
            </a:r>
            <a:r>
              <a:rPr lang="en-GB"/>
              <a:t>makes up a quarter of all the people going out to eat – high spending power. Organics/sustainability/plant based all feature. </a:t>
            </a:r>
            <a:endParaRPr lang="en-GB">
              <a:solidFill>
                <a:srgbClr val="222222"/>
              </a:solidFill>
              <a:latin typeface="PT Serif"/>
            </a:endParaRPr>
          </a:p>
          <a:p>
            <a:r>
              <a:rPr lang="en-GB"/>
              <a:t>A strong theme in Gen Z eating habits is authenticity and exploring exciting flavours from all over the world. Some of this may come from growing up in the same households as Gen X and Millennial foodies.</a:t>
            </a:r>
            <a:endParaRPr lang="en-GB">
              <a:cs typeface="Calibri"/>
            </a:endParaRPr>
          </a:p>
          <a:p>
            <a:r>
              <a:rPr lang="en-GB">
                <a:solidFill>
                  <a:srgbClr val="000000"/>
                </a:solidFill>
                <a:latin typeface="Calibri" panose="020F0502020204030204"/>
                <a:cs typeface="Calibri" panose="020F0502020204030204"/>
              </a:rPr>
              <a:t>Gen Z brought up as 'digital natives' - they see and experience food around the globe – heritage and authenticity are key words.  </a:t>
            </a:r>
          </a:p>
          <a:p>
            <a:endParaRPr lang="en-GB">
              <a:solidFill>
                <a:srgbClr val="222222"/>
              </a:solidFill>
              <a:latin typeface="PT Serif"/>
            </a:endParaRPr>
          </a:p>
          <a:p>
            <a:r>
              <a:rPr lang="en-GB" b="0" i="0">
                <a:solidFill>
                  <a:srgbClr val="222222"/>
                </a:solidFill>
                <a:effectLst/>
                <a:latin typeface="PT Serif"/>
              </a:rPr>
              <a:t>Food trade has played a </a:t>
            </a:r>
            <a:r>
              <a:rPr lang="en-GB" b="0" i="0" u="none" strike="noStrike">
                <a:solidFill>
                  <a:srgbClr val="B7090E"/>
                </a:solidFill>
                <a:effectLst/>
                <a:latin typeface="PT Serif"/>
              </a:rPr>
              <a:t>significant role in the history of globalisation</a:t>
            </a:r>
            <a:r>
              <a:rPr lang="en-GB" b="0" i="0">
                <a:solidFill>
                  <a:srgbClr val="222222"/>
                </a:solidFill>
                <a:effectLst/>
                <a:latin typeface="PT Serif"/>
              </a:rPr>
              <a:t>, as it has allowed for cultural exchange for thousands of years. From the transporting of spices along the Silk Road, to the potatoes being imported from the Andes to Ireland in 1589 by Sir Walter Raleigh.</a:t>
            </a:r>
            <a:r>
              <a:rPr lang="en-GB">
                <a:solidFill>
                  <a:srgbClr val="222222"/>
                </a:solidFill>
                <a:latin typeface="PT Serif"/>
              </a:rPr>
              <a:t> </a:t>
            </a:r>
            <a:endParaRPr lang="en-GB">
              <a:cs typeface="Calibri"/>
            </a:endParaRPr>
          </a:p>
          <a:p>
            <a:r>
              <a:rPr lang="en-GB">
                <a:solidFill>
                  <a:srgbClr val="222222"/>
                </a:solidFill>
                <a:latin typeface="PT Serif"/>
              </a:rPr>
              <a:t>e.g. Italian</a:t>
            </a:r>
            <a:r>
              <a:rPr lang="en-GB" b="0" i="0">
                <a:solidFill>
                  <a:srgbClr val="222222"/>
                </a:solidFill>
                <a:effectLst/>
                <a:latin typeface="PT Serif"/>
              </a:rPr>
              <a:t> coffee culture – worldwide verses local culture e.g. snakes, spiders</a:t>
            </a:r>
            <a:r>
              <a:rPr lang="en-GB">
                <a:solidFill>
                  <a:srgbClr val="222222"/>
                </a:solidFill>
                <a:latin typeface="PT Serif"/>
              </a:rPr>
              <a:t> </a:t>
            </a:r>
            <a:endParaRPr lang="en-GB">
              <a:solidFill>
                <a:srgbClr val="000000"/>
              </a:solidFill>
              <a:latin typeface="PT Serif"/>
            </a:endParaRPr>
          </a:p>
          <a:p>
            <a:endParaRPr lang="en-GB">
              <a:solidFill>
                <a:srgbClr val="222222"/>
              </a:solidFill>
              <a:latin typeface="PT Serif"/>
            </a:endParaRPr>
          </a:p>
          <a:p>
            <a:r>
              <a:rPr lang="en-GB"/>
              <a:t>The economic and cultural boundaries between countries are becoming less rigid and the gradual diffusion of different elements of national culture such as food and cuisine are some examples of this trend. </a:t>
            </a:r>
          </a:p>
          <a:p>
            <a:endParaRPr lang="en-GB">
              <a:solidFill>
                <a:srgbClr val="222222"/>
              </a:solidFill>
              <a:latin typeface="PT Serif"/>
            </a:endParaRPr>
          </a:p>
          <a:p>
            <a:endParaRPr lang="en-GB">
              <a:solidFill>
                <a:srgbClr val="222222"/>
              </a:solidFill>
              <a:latin typeface="PT Serif"/>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8</a:t>
            </a:fld>
            <a:endParaRPr lang="en-GB"/>
          </a:p>
        </p:txBody>
      </p:sp>
    </p:spTree>
    <p:extLst>
      <p:ext uri="{BB962C8B-B14F-4D97-AF65-F5344CB8AC3E}">
        <p14:creationId xmlns:p14="http://schemas.microsoft.com/office/powerpoint/2010/main" val="422386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a:effectLst/>
              <a:latin typeface="trebuchet ms" panose="020B0603020202020204" pitchFamily="34" charset="0"/>
              <a:cs typeface="Calibri"/>
            </a:endParaRPr>
          </a:p>
          <a:p>
            <a:r>
              <a:rPr lang="en-GB" b="0" i="0">
                <a:solidFill>
                  <a:srgbClr val="000000"/>
                </a:solidFill>
                <a:effectLst/>
                <a:latin typeface="Times New Roman" panose="02020603050405020304" pitchFamily="18" charset="0"/>
              </a:rPr>
              <a:t>One of the greatest impact of the arrival of the Europeans was the demographic change. European diseases such as smallpox, measles, influenza and typhus were unknown to the people in South America who had no biological resistance to them. This resulted in the population being decimated by diseases.</a:t>
            </a:r>
          </a:p>
          <a:p>
            <a:endParaRPr lang="en-GB" b="0" i="0">
              <a:solidFill>
                <a:srgbClr val="000000"/>
              </a:solidFill>
              <a:effectLst/>
              <a:latin typeface="Times New Roman" panose="02020603050405020304" pitchFamily="18" charset="0"/>
              <a:cs typeface="Calibri"/>
            </a:endParaRPr>
          </a:p>
          <a:p>
            <a:r>
              <a:rPr lang="en-GB" b="0" i="0">
                <a:solidFill>
                  <a:srgbClr val="000000"/>
                </a:solidFill>
                <a:effectLst/>
                <a:latin typeface="Times New Roman" panose="02020603050405020304" pitchFamily="18" charset="0"/>
              </a:rPr>
              <a:t>Inhabited by the Arawak and Carib tribes of the Amerindians, the Dutch established colonies from 1616 until the British took over control in the 1814. Many indentured workers from Portugal, Germany, Ireland, Scotland, Malta, China, India, and Vietnam came in to work on sugar plantations. Therefore, Guianese cuisine reflects diverse influences. Indian influences included dishes such as curry, roti and rice and British influence is reflected in the traditional art of homemade bread-making in many villages that includes pastries such as cheese roll, pine tarts and patties.</a:t>
            </a:r>
            <a:endParaRPr lang="en-GB">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9</a:t>
            </a:fld>
            <a:endParaRPr lang="en-GB"/>
          </a:p>
        </p:txBody>
      </p:sp>
    </p:spTree>
    <p:extLst>
      <p:ext uri="{BB962C8B-B14F-4D97-AF65-F5344CB8AC3E}">
        <p14:creationId xmlns:p14="http://schemas.microsoft.com/office/powerpoint/2010/main" val="236784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21563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725" y="-179973"/>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2439304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Picante_a_la_tacne%C3%B1a_28072010.JPG" TargetMode="External"/><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od.gov.uk/safety-hygiene/food-allergy-and-intoleranc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cid:b46e2b55-44cf-48fd-8079-b3f62383a80a@eurprd05.prod.outlook.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foodafactoflife.org.uk/pupils-with-additional-needs/" TargetMode="External"/><Relationship Id="rId13" Type="http://schemas.openxmlformats.org/officeDocument/2006/relationships/hyperlink" Target="https://www.foodafactoflife.org.uk/professional-development/ppd-newsletter/" TargetMode="External"/><Relationship Id="rId3" Type="http://schemas.openxmlformats.org/officeDocument/2006/relationships/hyperlink" Target="https://www.foodafactoflife.org.uk/" TargetMode="External"/><Relationship Id="rId7"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12" Type="http://schemas.openxmlformats.org/officeDocument/2006/relationships/hyperlink" Target="https://www.foodafactoflife.org.uk/professional-developmen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foodafactoflife.org.uk/professional-development/ppd-toolkit/secondary/characteristics-of-good-practice-in-teaching-food-and-nutrition-education-in-secondary-schools/" TargetMode="External"/><Relationship Id="rId11" Type="http://schemas.openxmlformats.org/officeDocument/2006/relationships/hyperlink" Target="https://www.foodafactoflife.org.uk/news/get-a-head-start-with-your-planning-using-my-dashboard/" TargetMode="External"/><Relationship Id="rId5" Type="http://schemas.openxmlformats.org/officeDocument/2006/relationships/hyperlink" Target="https://www.foodafactoflife.org.uk/professional-development/ppd-toolkit/primary/characteristics-of-good-practice-in-teaching-food-and-nutrition-education-in-primary-schools/" TargetMode="External"/><Relationship Id="rId15" Type="http://schemas.openxmlformats.org/officeDocument/2006/relationships/image" Target="../media/image37.png"/><Relationship Id="rId10" Type="http://schemas.openxmlformats.org/officeDocument/2006/relationships/hyperlink" Target="https://www.foodafactoflife.org.uk/whole-school/guidelines-for-school-education-resources-about-food/" TargetMode="External"/><Relationship Id="rId4" Type="http://schemas.openxmlformats.org/officeDocument/2006/relationships/hyperlink" Target="https://www.foodafactoflife.org.uk/recipes/" TargetMode="External"/><Relationship Id="rId9" Type="http://schemas.openxmlformats.org/officeDocument/2006/relationships/hyperlink" Target="https://www.foodafactoflife.org.uk/whole-school/" TargetMode="External"/><Relationship Id="rId14" Type="http://schemas.openxmlformats.org/officeDocument/2006/relationships/hyperlink" Target="http://www.foodafactoflife.org.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hyperlink" Target="https://www.foodafactoflife.org.uk/14-16-years/activity-packs-and-quizzes/challenge-activities-new/" TargetMode="External"/><Relationship Id="rId4" Type="http://schemas.openxmlformats.org/officeDocument/2006/relationships/hyperlink" Target="https://www.foodafactoflife.org.uk/11-14-years/activity-packs-and-quizzes/challenge-activities-ne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hyperlink" Target="https://www.foodafactoflife.org.uk/14-16-years/activity-packs-and-quizzes/new-challenge-activities/" TargetMode="External"/><Relationship Id="rId4" Type="http://schemas.openxmlformats.org/officeDocument/2006/relationships/hyperlink" Target="https://www.foodafactoflife.org.uk/11-14-years/activity-packs-and-quizzes/new-challenge-activiti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set.org.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hyperlink" Target="https://www.foodafactoflife.org.uk/11-14-years/nutritional-analysis/" TargetMode="External"/><Relationship Id="rId13" Type="http://schemas.openxmlformats.org/officeDocument/2006/relationships/hyperlink" Target="https://www.foodafactoflife.org.uk/7-11-years/where-food-comes-from/videos/" TargetMode="External"/><Relationship Id="rId18" Type="http://schemas.openxmlformats.org/officeDocument/2006/relationships/hyperlink" Target="https://www.foodafactoflife.org.uk/11-14-years/schemes-of-work/" TargetMode="External"/><Relationship Id="rId3" Type="http://schemas.openxmlformats.org/officeDocument/2006/relationships/hyperlink" Target="https://www.foodafactoflife.org.uk/5-7-years/activity-packs/bread-activity-pack/" TargetMode="External"/><Relationship Id="rId21" Type="http://schemas.openxmlformats.org/officeDocument/2006/relationships/hyperlink" Target="https://www.foodafactoflife.org.uk/professional-development/ffl-training/" TargetMode="External"/><Relationship Id="rId7" Type="http://schemas.openxmlformats.org/officeDocument/2006/relationships/hyperlink" Target="https://www.foodafactoflife.org.uk/14-16-years/knowledge-organisers/" TargetMode="External"/><Relationship Id="rId12" Type="http://schemas.openxmlformats.org/officeDocument/2006/relationships/hyperlink" Target="https://www.foodafactoflife.org.uk/11-14-years/cooking/videos/" TargetMode="External"/><Relationship Id="rId17" Type="http://schemas.openxmlformats.org/officeDocument/2006/relationships/hyperlink" Target="https://www.foodafactoflife.org.uk/professional-development/teaching-and-learning/planning-and-teaching/schemes-of-work-and-lesson-planning/#examspec" TargetMode="External"/><Relationship Id="rId2" Type="http://schemas.openxmlformats.org/officeDocument/2006/relationships/notesSlide" Target="../notesSlides/notesSlide25.xml"/><Relationship Id="rId16" Type="http://schemas.openxmlformats.org/officeDocument/2006/relationships/hyperlink" Target="https://www.foodafactoflife.org.uk/professional-development/teaching-and-learning/planning-and-teaching/schemes-of-work-and-lesson-planning/#sow" TargetMode="External"/><Relationship Id="rId20" Type="http://schemas.openxmlformats.org/officeDocument/2006/relationships/hyperlink" Target="https://www.foodafactoflife.org.uk/professional-development/teaching-and-learning/planning-and-teaching/schemes-of-work-and-lesson-planning/practical-food-skill-progression-and-recipe-complexity/"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knowledge-organisers/" TargetMode="External"/><Relationship Id="rId11" Type="http://schemas.openxmlformats.org/officeDocument/2006/relationships/hyperlink" Target="https://www.foodafactoflife.org.uk/whole-school/remote-learning/" TargetMode="External"/><Relationship Id="rId24" Type="http://schemas.openxmlformats.org/officeDocument/2006/relationships/hyperlink" Target="https://www.foodafactoflife.org.uk/professional-development/teaching-and-learning/teacher-knowledge-and-skills/" TargetMode="External"/><Relationship Id="rId5" Type="http://schemas.openxmlformats.org/officeDocument/2006/relationships/hyperlink" Target="https://www.foodafactoflife.org.uk/5-7-years/activity-packs/harvest-festival-activity-pack/" TargetMode="External"/><Relationship Id="rId15" Type="http://schemas.openxmlformats.org/officeDocument/2006/relationships/hyperlink" Target="https://www.foodafactoflife.org.uk/professional-development/teaching-and-learning/planning-and-teaching/schemes-of-work-and-lesson-planning/#plan" TargetMode="External"/><Relationship Id="rId23" Type="http://schemas.openxmlformats.org/officeDocument/2006/relationships/hyperlink" Target="https://www.foodafactoflife.org.uk/professional-development/teaching-and-learning/planning-and-teaching/schemes-of-work-and-lesson-planning/" TargetMode="External"/><Relationship Id="rId10" Type="http://schemas.openxmlformats.org/officeDocument/2006/relationships/hyperlink" Target="https://www.foodafactoflife.org.uk/14-16-years/quizzes/" TargetMode="External"/><Relationship Id="rId19" Type="http://schemas.openxmlformats.org/officeDocument/2006/relationships/hyperlink" Target="https://www.foodafactoflife.org.uk/professional-development/teaching-and-learning/planning-and-teaching/teaching-and-learning-videos/" TargetMode="External"/><Relationship Id="rId4" Type="http://schemas.openxmlformats.org/officeDocument/2006/relationships/hyperlink" Target="https://www.foodafactoflife.org.uk/5-7-years/activity-packs/fibre-activity-pack/" TargetMode="External"/><Relationship Id="rId9" Type="http://schemas.openxmlformats.org/officeDocument/2006/relationships/hyperlink" Target="https://www.foodafactoflife.org.uk/11-14-years/quizzes/" TargetMode="External"/><Relationship Id="rId14" Type="http://schemas.openxmlformats.org/officeDocument/2006/relationships/hyperlink" Target="https://www.foodafactoflife.org.uk/professional-development/teaching-and-learning/planning-and-teaching/good-food-hygiene-and-safety-practices/" TargetMode="External"/><Relationship Id="rId22" Type="http://schemas.openxmlformats.org/officeDocument/2006/relationships/hyperlink" Target="https://www.foodafactoflife.org.uk/professional-development/ppd-toolki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oodafactoflife.org.u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nutrition.org.uk/healthy-sustainable-die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ich.unesco.org/en/lis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publicdomainpictures.net/view-image.php?image=126442&amp;picture=cooking-spi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flickr.com/photos/spaztacular/33732813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74" y="3088715"/>
            <a:ext cx="10469225" cy="733096"/>
          </a:xfrm>
        </p:spPr>
        <p:txBody>
          <a:bodyPr/>
          <a:lstStyle/>
          <a:p>
            <a:r>
              <a:rPr lang="en-GB"/>
              <a:t>Food skills, recipes and diversity South American cuisines</a:t>
            </a:r>
            <a:br>
              <a:rPr lang="en-GB"/>
            </a:br>
            <a:r>
              <a:rPr lang="en-GB" sz="2000"/>
              <a:t>18 May 2022</a:t>
            </a:r>
            <a:endParaRPr lang="en-US"/>
          </a:p>
        </p:txBody>
      </p:sp>
      <p:sp>
        <p:nvSpPr>
          <p:cNvPr id="3" name="TextBox 2">
            <a:extLst>
              <a:ext uri="{FF2B5EF4-FFF2-40B4-BE49-F238E27FC236}">
                <a16:creationId xmlns:a16="http://schemas.microsoft.com/office/drawing/2014/main" id="{95F31A3A-D681-4FC3-A757-5C72A76C88D0}"/>
              </a:ext>
            </a:extLst>
          </p:cNvPr>
          <p:cNvSpPr txBox="1"/>
          <p:nvPr/>
        </p:nvSpPr>
        <p:spPr>
          <a:xfrm>
            <a:off x="6369269" y="5735383"/>
            <a:ext cx="3777066" cy="369332"/>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@foodafactoflife</a:t>
            </a:r>
          </a:p>
        </p:txBody>
      </p:sp>
      <p:pic>
        <p:nvPicPr>
          <p:cNvPr id="4" name="Picture 2" descr="Twitter Logo, PNG, Symbol, History, Meaning">
            <a:extLst>
              <a:ext uri="{FF2B5EF4-FFF2-40B4-BE49-F238E27FC236}">
                <a16:creationId xmlns:a16="http://schemas.microsoft.com/office/drawing/2014/main" id="{B4CA3070-9A38-49C7-8141-93E0E3DF39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9815" y="5735383"/>
            <a:ext cx="783772" cy="4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5897-1763-4AAA-9EF2-0235221C1FD4}"/>
              </a:ext>
            </a:extLst>
          </p:cNvPr>
          <p:cNvSpPr>
            <a:spLocks noGrp="1"/>
          </p:cNvSpPr>
          <p:nvPr>
            <p:ph type="ctrTitle"/>
          </p:nvPr>
        </p:nvSpPr>
        <p:spPr>
          <a:xfrm>
            <a:off x="870261" y="1525216"/>
            <a:ext cx="9720000" cy="720000"/>
          </a:xfrm>
        </p:spPr>
        <p:txBody>
          <a:bodyPr/>
          <a:lstStyle/>
          <a:p>
            <a:r>
              <a:rPr lang="en-US">
                <a:latin typeface="Arial"/>
                <a:cs typeface="Arial"/>
              </a:rPr>
              <a:t>History </a:t>
            </a:r>
            <a:endParaRPr lang="en-US"/>
          </a:p>
        </p:txBody>
      </p:sp>
      <p:sp>
        <p:nvSpPr>
          <p:cNvPr id="3" name="Subtitle 2">
            <a:extLst>
              <a:ext uri="{FF2B5EF4-FFF2-40B4-BE49-F238E27FC236}">
                <a16:creationId xmlns:a16="http://schemas.microsoft.com/office/drawing/2014/main" id="{ED4724E4-47BE-4307-9930-E2B0469704C1}"/>
              </a:ext>
            </a:extLst>
          </p:cNvPr>
          <p:cNvSpPr>
            <a:spLocks noGrp="1"/>
          </p:cNvSpPr>
          <p:nvPr>
            <p:ph type="subTitle" idx="1"/>
          </p:nvPr>
        </p:nvSpPr>
        <p:spPr>
          <a:xfrm>
            <a:off x="868486" y="2518054"/>
            <a:ext cx="6560693" cy="3600000"/>
          </a:xfrm>
        </p:spPr>
        <p:txBody>
          <a:bodyPr/>
          <a:lstStyle/>
          <a:p>
            <a:pPr marL="0" indent="0">
              <a:buNone/>
            </a:pPr>
            <a:endParaRPr lang="en-US" sz="2000"/>
          </a:p>
          <a:p>
            <a:pPr marL="0" indent="0">
              <a:buNone/>
            </a:pPr>
            <a:endParaRPr lang="en-US"/>
          </a:p>
        </p:txBody>
      </p:sp>
      <p:sp>
        <p:nvSpPr>
          <p:cNvPr id="4" name="TextBox 3">
            <a:extLst>
              <a:ext uri="{FF2B5EF4-FFF2-40B4-BE49-F238E27FC236}">
                <a16:creationId xmlns:a16="http://schemas.microsoft.com/office/drawing/2014/main" id="{788EFD9A-4315-3951-C551-4CB51F10ECFB}"/>
              </a:ext>
            </a:extLst>
          </p:cNvPr>
          <p:cNvSpPr txBox="1"/>
          <p:nvPr/>
        </p:nvSpPr>
        <p:spPr>
          <a:xfrm>
            <a:off x="750790" y="2245216"/>
            <a:ext cx="5514207" cy="3970318"/>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Enslaved African peoples were brought to South America (mainly Brazil) to work on sugar plantations.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African influences can be seen in the dishes of South America. For example, African people would mix and season the food landlords left for them. </a:t>
            </a:r>
          </a:p>
          <a:p>
            <a:r>
              <a:rPr lang="en-GB">
                <a:latin typeface="Arial" panose="020B0604020202020204" pitchFamily="34" charset="0"/>
                <a:cs typeface="Arial" panose="020B0604020202020204" pitchFamily="34" charset="0"/>
              </a:rPr>
              <a:t>These were adopted into the dishes of their respective nation – such as the Peruvian </a:t>
            </a:r>
            <a:r>
              <a:rPr lang="en-GB" err="1">
                <a:latin typeface="Arial" panose="020B0604020202020204" pitchFamily="34" charset="0"/>
                <a:cs typeface="Arial" panose="020B0604020202020204" pitchFamily="34" charset="0"/>
              </a:rPr>
              <a:t>tacu-tacu</a:t>
            </a:r>
            <a:r>
              <a:rPr lang="en-GB">
                <a:latin typeface="Arial" panose="020B0604020202020204" pitchFamily="34" charset="0"/>
                <a:cs typeface="Arial" panose="020B0604020202020204" pitchFamily="34" charset="0"/>
              </a:rPr>
              <a:t>.</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Dishes were also influenced by a wave of immigration from Asia, most notably China and Japan. Chinese spices and food-styles were adopted. </a:t>
            </a:r>
          </a:p>
        </p:txBody>
      </p:sp>
      <p:sp>
        <p:nvSpPr>
          <p:cNvPr id="5" name="TextBox 4">
            <a:extLst>
              <a:ext uri="{FF2B5EF4-FFF2-40B4-BE49-F238E27FC236}">
                <a16:creationId xmlns:a16="http://schemas.microsoft.com/office/drawing/2014/main" id="{496737F9-5CB9-E186-536F-B22076D287DA}"/>
              </a:ext>
            </a:extLst>
          </p:cNvPr>
          <p:cNvSpPr txBox="1"/>
          <p:nvPr/>
        </p:nvSpPr>
        <p:spPr>
          <a:xfrm>
            <a:off x="9954445" y="1574403"/>
            <a:ext cx="2086664" cy="1569660"/>
          </a:xfrm>
          <a:prstGeom prst="rect">
            <a:avLst/>
          </a:prstGeom>
          <a:noFill/>
        </p:spPr>
        <p:txBody>
          <a:bodyPr wrap="square" rtlCol="0">
            <a:spAutoFit/>
          </a:bodyPr>
          <a:lstStyle/>
          <a:p>
            <a:r>
              <a:rPr lang="en-GB" sz="1200" b="0" i="0">
                <a:effectLst/>
                <a:latin typeface="Arial" panose="020B0604020202020204" pitchFamily="34" charset="0"/>
                <a:cs typeface="Arial" panose="020B0604020202020204" pitchFamily="34" charset="0"/>
              </a:rPr>
              <a:t>Fried leftover rice and canary beans are mixed with garlic, chili and onion to make </a:t>
            </a:r>
            <a:r>
              <a:rPr lang="en-GB" sz="1200" b="0" i="0" err="1">
                <a:effectLst/>
                <a:latin typeface="Arial" panose="020B0604020202020204" pitchFamily="34" charset="0"/>
                <a:cs typeface="Arial" panose="020B0604020202020204" pitchFamily="34" charset="0"/>
              </a:rPr>
              <a:t>tacu</a:t>
            </a:r>
            <a:r>
              <a:rPr lang="en-GB" sz="1200" b="0" i="0">
                <a:effectLst/>
                <a:latin typeface="Arial" panose="020B0604020202020204" pitchFamily="34" charset="0"/>
                <a:cs typeface="Arial" panose="020B0604020202020204" pitchFamily="34" charset="0"/>
              </a:rPr>
              <a:t> </a:t>
            </a:r>
            <a:r>
              <a:rPr lang="en-GB" sz="1200" b="0" i="0" err="1">
                <a:effectLst/>
                <a:latin typeface="Arial" panose="020B0604020202020204" pitchFamily="34" charset="0"/>
                <a:cs typeface="Arial" panose="020B0604020202020204" pitchFamily="34" charset="0"/>
              </a:rPr>
              <a:t>tacu</a:t>
            </a:r>
            <a:r>
              <a:rPr lang="en-GB" sz="1200">
                <a:latin typeface="Arial" panose="020B0604020202020204" pitchFamily="34" charset="0"/>
                <a:cs typeface="Arial" panose="020B0604020202020204" pitchFamily="34" charset="0"/>
              </a:rPr>
              <a:t>.</a:t>
            </a:r>
          </a:p>
          <a:p>
            <a:r>
              <a:rPr lang="en-GB" sz="1200">
                <a:latin typeface="Arial" panose="020B0604020202020204" pitchFamily="34" charset="0"/>
                <a:cs typeface="Arial" panose="020B0604020202020204" pitchFamily="34" charset="0"/>
              </a:rPr>
              <a:t> </a:t>
            </a:r>
          </a:p>
          <a:p>
            <a:r>
              <a:rPr lang="en-GB" sz="1200">
                <a:latin typeface="Arial" panose="020B0604020202020204" pitchFamily="34" charset="0"/>
                <a:cs typeface="Arial" panose="020B0604020202020204" pitchFamily="34" charset="0"/>
              </a:rPr>
              <a:t>The</a:t>
            </a:r>
            <a:r>
              <a:rPr lang="en-GB" sz="1200" b="0" i="0">
                <a:effectLst/>
                <a:latin typeface="Arial" panose="020B0604020202020204" pitchFamily="34" charset="0"/>
                <a:cs typeface="Arial" panose="020B0604020202020204" pitchFamily="34" charset="0"/>
              </a:rPr>
              <a:t> name comes from the Quechua word </a:t>
            </a:r>
            <a:r>
              <a:rPr lang="en-GB" sz="1200" b="0" i="1" err="1">
                <a:effectLst/>
                <a:latin typeface="Arial" panose="020B0604020202020204" pitchFamily="34" charset="0"/>
                <a:cs typeface="Arial" panose="020B0604020202020204" pitchFamily="34" charset="0"/>
              </a:rPr>
              <a:t>taku</a:t>
            </a:r>
            <a:r>
              <a:rPr lang="en-GB" sz="1200" b="0" i="0">
                <a:effectLst/>
                <a:latin typeface="Arial" panose="020B0604020202020204" pitchFamily="34" charset="0"/>
                <a:cs typeface="Arial" panose="020B0604020202020204" pitchFamily="34" charset="0"/>
              </a:rPr>
              <a:t>, which means “mixed”.</a:t>
            </a:r>
            <a:endParaRPr lang="en-GB" sz="1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0FFAD52-58BF-6A26-759B-97AEA170E404}"/>
              </a:ext>
            </a:extLst>
          </p:cNvPr>
          <p:cNvSpPr txBox="1"/>
          <p:nvPr/>
        </p:nvSpPr>
        <p:spPr>
          <a:xfrm>
            <a:off x="10103667" y="3776865"/>
            <a:ext cx="1937441" cy="2492990"/>
          </a:xfrm>
          <a:prstGeom prst="rect">
            <a:avLst/>
          </a:prstGeom>
          <a:noFill/>
        </p:spPr>
        <p:txBody>
          <a:bodyPr wrap="square" rtlCol="0">
            <a:spAutoFit/>
          </a:bodyPr>
          <a:lstStyle/>
          <a:p>
            <a:r>
              <a:rPr lang="en-GB" sz="1200" i="0" err="1">
                <a:effectLst/>
                <a:latin typeface="Arial" panose="020B0604020202020204" pitchFamily="34" charset="0"/>
                <a:cs typeface="Arial" panose="020B0604020202020204" pitchFamily="34" charset="0"/>
              </a:rPr>
              <a:t>Vatapá</a:t>
            </a:r>
            <a:r>
              <a:rPr lang="en-GB" sz="1200" b="1" i="0">
                <a:effectLst/>
                <a:latin typeface="Arial" panose="020B0604020202020204" pitchFamily="34" charset="0"/>
                <a:cs typeface="Arial" panose="020B0604020202020204" pitchFamily="34" charset="0"/>
              </a:rPr>
              <a:t> </a:t>
            </a:r>
            <a:r>
              <a:rPr lang="en-GB" sz="1200" b="0" i="0">
                <a:effectLst/>
                <a:latin typeface="Arial" panose="020B0604020202020204" pitchFamily="34" charset="0"/>
                <a:cs typeface="Arial" panose="020B0604020202020204" pitchFamily="34" charset="0"/>
              </a:rPr>
              <a:t>is an Afro-Brazilian dish made from bread, shrimp, coconut milk, finely ground peanuts, and palm oil, kneaded into a creamy paste. </a:t>
            </a:r>
          </a:p>
          <a:p>
            <a:endParaRPr lang="en-GB" sz="1200" b="0" i="0">
              <a:effectLst/>
              <a:latin typeface="Arial" panose="020B0604020202020204" pitchFamily="34" charset="0"/>
              <a:cs typeface="Arial" panose="020B0604020202020204" pitchFamily="34" charset="0"/>
            </a:endParaRPr>
          </a:p>
          <a:p>
            <a:r>
              <a:rPr lang="en-GB" sz="1200" b="0" i="0">
                <a:effectLst/>
                <a:latin typeface="Arial" panose="020B0604020202020204" pitchFamily="34" charset="0"/>
                <a:cs typeface="Arial" panose="020B0604020202020204" pitchFamily="34" charset="0"/>
              </a:rPr>
              <a:t>It is a typical food from Salvador and is common in the North and Northeast regions of Brazil.</a:t>
            </a:r>
            <a:endParaRPr lang="en-GB" sz="1200">
              <a:latin typeface="Arial" panose="020B0604020202020204" pitchFamily="34" charset="0"/>
              <a:cs typeface="Arial" panose="020B0604020202020204" pitchFamily="34" charset="0"/>
            </a:endParaRPr>
          </a:p>
        </p:txBody>
      </p:sp>
      <p:pic>
        <p:nvPicPr>
          <p:cNvPr id="8" name="Picture 7" descr="A plate of food&#10;&#10;Description automatically generated with medium confidence">
            <a:extLst>
              <a:ext uri="{FF2B5EF4-FFF2-40B4-BE49-F238E27FC236}">
                <a16:creationId xmlns:a16="http://schemas.microsoft.com/office/drawing/2014/main" id="{8A7654BC-FF2C-924A-DB7C-669707E66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6705" y="1528885"/>
            <a:ext cx="3251104" cy="2116979"/>
          </a:xfrm>
          <a:prstGeom prst="rect">
            <a:avLst/>
          </a:prstGeom>
        </p:spPr>
      </p:pic>
      <p:pic>
        <p:nvPicPr>
          <p:cNvPr id="10" name="Picture 9" descr="A picture containing table, food, plate, bowl&#10;&#10;Description automatically generated">
            <a:extLst>
              <a:ext uri="{FF2B5EF4-FFF2-40B4-BE49-F238E27FC236}">
                <a16:creationId xmlns:a16="http://schemas.microsoft.com/office/drawing/2014/main" id="{8199AB55-30F6-A7E8-F8F9-E245B051E9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6705" y="3865040"/>
            <a:ext cx="3251104" cy="2253014"/>
          </a:xfrm>
          <a:prstGeom prst="rect">
            <a:avLst/>
          </a:prstGeom>
        </p:spPr>
      </p:pic>
    </p:spTree>
    <p:extLst>
      <p:ext uri="{BB962C8B-B14F-4D97-AF65-F5344CB8AC3E}">
        <p14:creationId xmlns:p14="http://schemas.microsoft.com/office/powerpoint/2010/main" val="275878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DBAE-99A4-0226-1985-9C36F8B219B2}"/>
              </a:ext>
            </a:extLst>
          </p:cNvPr>
          <p:cNvSpPr>
            <a:spLocks noGrp="1"/>
          </p:cNvSpPr>
          <p:nvPr>
            <p:ph type="ctrTitle"/>
          </p:nvPr>
        </p:nvSpPr>
        <p:spPr/>
        <p:txBody>
          <a:bodyPr/>
          <a:lstStyle/>
          <a:p>
            <a:r>
              <a:rPr lang="en-GB"/>
              <a:t>History</a:t>
            </a:r>
          </a:p>
        </p:txBody>
      </p:sp>
      <p:sp>
        <p:nvSpPr>
          <p:cNvPr id="3" name="Subtitle 2">
            <a:extLst>
              <a:ext uri="{FF2B5EF4-FFF2-40B4-BE49-F238E27FC236}">
                <a16:creationId xmlns:a16="http://schemas.microsoft.com/office/drawing/2014/main" id="{3C634640-FC0C-90AC-3851-FD2829990E7E}"/>
              </a:ext>
            </a:extLst>
          </p:cNvPr>
          <p:cNvSpPr>
            <a:spLocks noGrp="1"/>
          </p:cNvSpPr>
          <p:nvPr>
            <p:ph type="subTitle" idx="1"/>
          </p:nvPr>
        </p:nvSpPr>
        <p:spPr>
          <a:xfrm>
            <a:off x="1169274" y="2283797"/>
            <a:ext cx="5810946" cy="4307125"/>
          </a:xfrm>
        </p:spPr>
        <p:txBody>
          <a:bodyPr/>
          <a:lstStyle/>
          <a:p>
            <a:pPr marL="0" indent="0">
              <a:buNone/>
            </a:pPr>
            <a:r>
              <a:rPr lang="en-GB" dirty="0">
                <a:latin typeface="Arial"/>
                <a:cs typeface="Arial"/>
              </a:rPr>
              <a:t>Spicy </a:t>
            </a:r>
            <a:r>
              <a:rPr lang="en-GB" dirty="0" err="1">
                <a:latin typeface="Arial"/>
                <a:cs typeface="Arial"/>
              </a:rPr>
              <a:t>Tacneña</a:t>
            </a:r>
            <a:r>
              <a:rPr lang="en-GB" dirty="0">
                <a:latin typeface="Arial"/>
                <a:cs typeface="Arial"/>
              </a:rPr>
              <a:t> originated on cotton and sugar cane farms in the Sama Valley, in Peru.</a:t>
            </a:r>
          </a:p>
          <a:p>
            <a:pPr marL="0" indent="0">
              <a:buNone/>
            </a:pPr>
            <a:r>
              <a:rPr lang="en-GB" dirty="0">
                <a:latin typeface="Arial"/>
                <a:cs typeface="Arial"/>
              </a:rPr>
              <a:t>They used the leftover meat for food and combined them with some food from the region, such as peppers, potatoes, charqui (dried beef), and </a:t>
            </a:r>
            <a:r>
              <a:rPr lang="en-GB" dirty="0" err="1">
                <a:latin typeface="Arial"/>
                <a:cs typeface="Arial"/>
              </a:rPr>
              <a:t>cochayuyo</a:t>
            </a:r>
            <a:r>
              <a:rPr lang="en-GB" dirty="0">
                <a:latin typeface="Arial"/>
                <a:cs typeface="Arial"/>
              </a:rPr>
              <a:t> (seaweed).</a:t>
            </a:r>
          </a:p>
          <a:p>
            <a:pPr marL="0" indent="0">
              <a:buNone/>
            </a:pPr>
            <a:r>
              <a:rPr lang="en-GB" dirty="0">
                <a:latin typeface="Arial"/>
                <a:cs typeface="Arial"/>
              </a:rPr>
              <a:t>The spicy dish of </a:t>
            </a:r>
            <a:r>
              <a:rPr lang="en-GB" dirty="0" err="1">
                <a:latin typeface="Arial"/>
                <a:cs typeface="Arial"/>
              </a:rPr>
              <a:t>Tacneña</a:t>
            </a:r>
            <a:r>
              <a:rPr lang="en-GB" dirty="0">
                <a:latin typeface="Arial"/>
                <a:cs typeface="Arial"/>
              </a:rPr>
              <a:t> was initially prepared with leftovers of guanaco or alpaca llama, animals that transported minerals from the silver mines of Bolivia to Peru in the 1530s. </a:t>
            </a:r>
            <a:endParaRPr lang="en-GB" dirty="0"/>
          </a:p>
          <a:p>
            <a:pPr marL="0" indent="0">
              <a:buNone/>
            </a:pPr>
            <a:r>
              <a:rPr lang="en-GB" dirty="0">
                <a:latin typeface="Arial"/>
                <a:cs typeface="Arial"/>
              </a:rPr>
              <a:t>Mogo </a:t>
            </a:r>
            <a:r>
              <a:rPr lang="en-GB" dirty="0" err="1">
                <a:latin typeface="Arial"/>
                <a:cs typeface="Arial"/>
              </a:rPr>
              <a:t>mogo</a:t>
            </a:r>
            <a:r>
              <a:rPr lang="en-GB" dirty="0">
                <a:latin typeface="Arial"/>
                <a:cs typeface="Arial"/>
              </a:rPr>
              <a:t> is made from cassava, well known in Peru, Colombia, Ecuador and Brazil. This dish is like making chips, but replacing potatoes with cassava, to accompany any dish with meat and vegetables.</a:t>
            </a:r>
          </a:p>
        </p:txBody>
      </p:sp>
      <p:pic>
        <p:nvPicPr>
          <p:cNvPr id="5" name="Picture 4" descr="A bowl of soup&#10;&#10;Description automatically generated with medium confidence">
            <a:extLst>
              <a:ext uri="{FF2B5EF4-FFF2-40B4-BE49-F238E27FC236}">
                <a16:creationId xmlns:a16="http://schemas.microsoft.com/office/drawing/2014/main" id="{11FFF3BB-A4B1-995C-EB0E-B7D3F42B40A1}"/>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532914" y="1006283"/>
            <a:ext cx="2692354" cy="1790521"/>
          </a:xfrm>
          <a:prstGeom prst="rect">
            <a:avLst/>
          </a:prstGeom>
        </p:spPr>
      </p:pic>
      <p:sp>
        <p:nvSpPr>
          <p:cNvPr id="7" name="TextBox 6">
            <a:extLst>
              <a:ext uri="{FF2B5EF4-FFF2-40B4-BE49-F238E27FC236}">
                <a16:creationId xmlns:a16="http://schemas.microsoft.com/office/drawing/2014/main" id="{19904796-5F0E-9C60-4C85-4BEB6FE9A234}"/>
              </a:ext>
            </a:extLst>
          </p:cNvPr>
          <p:cNvSpPr txBox="1"/>
          <p:nvPr/>
        </p:nvSpPr>
        <p:spPr>
          <a:xfrm>
            <a:off x="9976902" y="4719533"/>
            <a:ext cx="1630918" cy="461665"/>
          </a:xfrm>
          <a:prstGeom prst="rect">
            <a:avLst/>
          </a:prstGeom>
          <a:noFill/>
        </p:spPr>
        <p:txBody>
          <a:bodyPr wrap="square" rtlCol="0">
            <a:spAutoFit/>
          </a:bodyPr>
          <a:lstStyle/>
          <a:p>
            <a:pPr algn="r"/>
            <a:r>
              <a:rPr lang="en-GB" sz="1200" err="1">
                <a:latin typeface="Arial" panose="020B0604020202020204" pitchFamily="34" charset="0"/>
                <a:cs typeface="Arial" panose="020B0604020202020204" pitchFamily="34" charset="0"/>
              </a:rPr>
              <a:t>Cochayuyo</a:t>
            </a:r>
            <a:r>
              <a:rPr lang="en-GB" sz="1200">
                <a:latin typeface="Arial" panose="020B0604020202020204" pitchFamily="34" charset="0"/>
                <a:cs typeface="Arial" panose="020B0604020202020204" pitchFamily="34" charset="0"/>
              </a:rPr>
              <a:t> – a type of kelp seaweed </a:t>
            </a:r>
          </a:p>
        </p:txBody>
      </p:sp>
      <p:pic>
        <p:nvPicPr>
          <p:cNvPr id="13" name="Picture 12">
            <a:extLst>
              <a:ext uri="{FF2B5EF4-FFF2-40B4-BE49-F238E27FC236}">
                <a16:creationId xmlns:a16="http://schemas.microsoft.com/office/drawing/2014/main" id="{B60C55AF-0DE9-00AA-139F-0AD890074F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1304" y="4608276"/>
            <a:ext cx="2588131" cy="1727577"/>
          </a:xfrm>
          <a:prstGeom prst="rect">
            <a:avLst/>
          </a:prstGeom>
        </p:spPr>
      </p:pic>
      <p:sp>
        <p:nvSpPr>
          <p:cNvPr id="16" name="TextBox 15">
            <a:extLst>
              <a:ext uri="{FF2B5EF4-FFF2-40B4-BE49-F238E27FC236}">
                <a16:creationId xmlns:a16="http://schemas.microsoft.com/office/drawing/2014/main" id="{D8A7008F-5031-59DC-11C4-47527E8BBB0B}"/>
              </a:ext>
            </a:extLst>
          </p:cNvPr>
          <p:cNvSpPr txBox="1"/>
          <p:nvPr/>
        </p:nvSpPr>
        <p:spPr>
          <a:xfrm>
            <a:off x="7470643" y="2852592"/>
            <a:ext cx="1074880" cy="276999"/>
          </a:xfrm>
          <a:prstGeom prst="rect">
            <a:avLst/>
          </a:prstGeom>
          <a:noFill/>
        </p:spPr>
        <p:txBody>
          <a:bodyPr wrap="square">
            <a:spAutoFit/>
          </a:bodyPr>
          <a:lstStyle/>
          <a:p>
            <a:r>
              <a:rPr lang="en-GB" sz="1200" err="1">
                <a:latin typeface="Arial" panose="020B0604020202020204" pitchFamily="34" charset="0"/>
                <a:cs typeface="Arial" panose="020B0604020202020204" pitchFamily="34" charset="0"/>
              </a:rPr>
              <a:t>Tacneña</a:t>
            </a:r>
            <a:endParaRPr lang="en-GB" sz="12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26BD5F9-2E29-B50F-AF69-5EBC3CA9345D}"/>
              </a:ext>
            </a:extLst>
          </p:cNvPr>
          <p:cNvSpPr txBox="1"/>
          <p:nvPr/>
        </p:nvSpPr>
        <p:spPr>
          <a:xfrm>
            <a:off x="7123403" y="6400733"/>
            <a:ext cx="135611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Mogo </a:t>
            </a:r>
            <a:r>
              <a:rPr lang="en-GB" sz="1200" err="1">
                <a:latin typeface="Arial" panose="020B0604020202020204" pitchFamily="34" charset="0"/>
                <a:cs typeface="Arial" panose="020B0604020202020204" pitchFamily="34" charset="0"/>
              </a:rPr>
              <a:t>mogo</a:t>
            </a:r>
            <a:r>
              <a:rPr lang="en-GB" sz="1200">
                <a:latin typeface="Arial" panose="020B0604020202020204" pitchFamily="34" charset="0"/>
                <a:cs typeface="Arial" panose="020B0604020202020204" pitchFamily="34" charset="0"/>
              </a:rPr>
              <a:t> </a:t>
            </a:r>
          </a:p>
        </p:txBody>
      </p:sp>
      <p:pic>
        <p:nvPicPr>
          <p:cNvPr id="6" name="Picture 5" descr="A picture containing plant, vegetable&#10;&#10;Description automatically generated">
            <a:extLst>
              <a:ext uri="{FF2B5EF4-FFF2-40B4-BE49-F238E27FC236}">
                <a16:creationId xmlns:a16="http://schemas.microsoft.com/office/drawing/2014/main" id="{4AAAE456-A134-6261-236F-A4B567BD1D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8902" y="2922360"/>
            <a:ext cx="2684439" cy="1790521"/>
          </a:xfrm>
          <a:prstGeom prst="rect">
            <a:avLst/>
          </a:prstGeom>
        </p:spPr>
      </p:pic>
    </p:spTree>
    <p:extLst>
      <p:ext uri="{BB962C8B-B14F-4D97-AF65-F5344CB8AC3E}">
        <p14:creationId xmlns:p14="http://schemas.microsoft.com/office/powerpoint/2010/main" val="395139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DECF-1A6F-4024-A0B2-A24986077FB8}"/>
              </a:ext>
            </a:extLst>
          </p:cNvPr>
          <p:cNvSpPr>
            <a:spLocks noGrp="1"/>
          </p:cNvSpPr>
          <p:nvPr>
            <p:ph type="ctrTitle"/>
          </p:nvPr>
        </p:nvSpPr>
        <p:spPr>
          <a:xfrm>
            <a:off x="1009348" y="1507354"/>
            <a:ext cx="9720000" cy="720000"/>
          </a:xfrm>
        </p:spPr>
        <p:txBody>
          <a:bodyPr/>
          <a:lstStyle/>
          <a:p>
            <a:r>
              <a:rPr lang="en-GB">
                <a:latin typeface="Arial"/>
                <a:cs typeface="Arial"/>
              </a:rPr>
              <a:t>Modern cuisine</a:t>
            </a:r>
            <a:endParaRPr lang="en-GB"/>
          </a:p>
        </p:txBody>
      </p:sp>
      <p:sp>
        <p:nvSpPr>
          <p:cNvPr id="3" name="Subtitle 2">
            <a:extLst>
              <a:ext uri="{FF2B5EF4-FFF2-40B4-BE49-F238E27FC236}">
                <a16:creationId xmlns:a16="http://schemas.microsoft.com/office/drawing/2014/main" id="{0ACEFD45-B8E2-4D6F-92AE-0B0C63B87A93}"/>
              </a:ext>
            </a:extLst>
          </p:cNvPr>
          <p:cNvSpPr>
            <a:spLocks noGrp="1"/>
          </p:cNvSpPr>
          <p:nvPr>
            <p:ph type="subTitle" idx="1"/>
          </p:nvPr>
        </p:nvSpPr>
        <p:spPr>
          <a:xfrm>
            <a:off x="1011960" y="2228357"/>
            <a:ext cx="5806309" cy="3600000"/>
          </a:xfrm>
        </p:spPr>
        <p:txBody>
          <a:bodyPr/>
          <a:lstStyle/>
          <a:p>
            <a:pPr marL="0" indent="0">
              <a:buNone/>
            </a:pPr>
            <a:endParaRPr lang="en-GB" i="0">
              <a:effectLst/>
              <a:latin typeface="Arial" panose="020B0604020202020204" pitchFamily="34" charset="0"/>
              <a:cs typeface="Arial" panose="020B0604020202020204" pitchFamily="34" charset="0"/>
            </a:endParaRPr>
          </a:p>
          <a:p>
            <a:pPr marL="0" indent="0">
              <a:buNone/>
            </a:pPr>
            <a:endParaRPr lang="en-GB" i="0">
              <a:effectLst/>
              <a:latin typeface="Arial" panose="020B0604020202020204" pitchFamily="34" charset="0"/>
              <a:cs typeface="Arial" panose="020B0604020202020204" pitchFamily="34" charset="0"/>
            </a:endParaRPr>
          </a:p>
          <a:p>
            <a:pPr marL="0" indent="0">
              <a:buNone/>
            </a:pPr>
            <a:endParaRPr lang="en-GB" i="0">
              <a:solidFill>
                <a:srgbClr val="202124"/>
              </a:solidFill>
              <a:effectLst/>
              <a:latin typeface="Arial" panose="020B0604020202020204" pitchFamily="34" charset="0"/>
              <a:cs typeface="Arial" panose="020B0604020202020204" pitchFamily="34" charset="0"/>
            </a:endParaRPr>
          </a:p>
          <a:p>
            <a:pPr marL="0" indent="0">
              <a:buNone/>
            </a:pPr>
            <a:endParaRPr lang="en-GB"/>
          </a:p>
        </p:txBody>
      </p:sp>
      <p:sp>
        <p:nvSpPr>
          <p:cNvPr id="11" name="TextBox 10">
            <a:extLst>
              <a:ext uri="{FF2B5EF4-FFF2-40B4-BE49-F238E27FC236}">
                <a16:creationId xmlns:a16="http://schemas.microsoft.com/office/drawing/2014/main" id="{C353AB78-4DB8-B040-04DB-BC156FB83574}"/>
              </a:ext>
            </a:extLst>
          </p:cNvPr>
          <p:cNvSpPr txBox="1"/>
          <p:nvPr/>
        </p:nvSpPr>
        <p:spPr>
          <a:xfrm>
            <a:off x="9846198" y="3576578"/>
            <a:ext cx="1238491"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panose="020B0604020202020204" pitchFamily="34" charset="0"/>
                <a:cs typeface="Arial" panose="020B0604020202020204" pitchFamily="34" charset="0"/>
              </a:rPr>
              <a:t>Burghul</a:t>
            </a:r>
          </a:p>
        </p:txBody>
      </p:sp>
      <p:sp>
        <p:nvSpPr>
          <p:cNvPr id="6" name="TextBox 5">
            <a:extLst>
              <a:ext uri="{FF2B5EF4-FFF2-40B4-BE49-F238E27FC236}">
                <a16:creationId xmlns:a16="http://schemas.microsoft.com/office/drawing/2014/main" id="{4D06FA0F-50EF-B8EF-FFB9-91C79E9483B9}"/>
              </a:ext>
            </a:extLst>
          </p:cNvPr>
          <p:cNvSpPr txBox="1"/>
          <p:nvPr/>
        </p:nvSpPr>
        <p:spPr>
          <a:xfrm>
            <a:off x="9836552" y="4087792"/>
            <a:ext cx="1267428"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Arial"/>
              </a:rPr>
              <a:t>Freekeh</a:t>
            </a:r>
            <a:endParaRPr lang="en-US">
              <a:solidFill>
                <a:srgbClr val="FFFFFF"/>
              </a:solidFill>
            </a:endParaRPr>
          </a:p>
        </p:txBody>
      </p:sp>
      <p:sp>
        <p:nvSpPr>
          <p:cNvPr id="7" name="TextBox 6">
            <a:extLst>
              <a:ext uri="{FF2B5EF4-FFF2-40B4-BE49-F238E27FC236}">
                <a16:creationId xmlns:a16="http://schemas.microsoft.com/office/drawing/2014/main" id="{EFB01ECC-B65F-756A-56FA-00A6878C8ACA}"/>
              </a:ext>
            </a:extLst>
          </p:cNvPr>
          <p:cNvSpPr txBox="1"/>
          <p:nvPr/>
        </p:nvSpPr>
        <p:spPr>
          <a:xfrm>
            <a:off x="867114" y="2145417"/>
            <a:ext cx="6096000" cy="3416320"/>
          </a:xfrm>
          <a:prstGeom prst="rect">
            <a:avLst/>
          </a:prstGeom>
          <a:noFill/>
        </p:spPr>
        <p:txBody>
          <a:bodyPr wrap="square" lIns="91440" tIns="45720" rIns="91440" bIns="45720" anchor="t">
            <a:spAutoFit/>
          </a:bodyPr>
          <a:lstStyle/>
          <a:p>
            <a:r>
              <a:rPr lang="en-GB" b="0" i="0">
                <a:solidFill>
                  <a:srgbClr val="000000"/>
                </a:solidFill>
                <a:effectLst/>
                <a:latin typeface="Arial"/>
                <a:cs typeface="Arial"/>
              </a:rPr>
              <a:t>Some </a:t>
            </a:r>
            <a:r>
              <a:rPr lang="en-GB">
                <a:solidFill>
                  <a:srgbClr val="000000"/>
                </a:solidFill>
                <a:latin typeface="Arial"/>
                <a:cs typeface="Arial"/>
              </a:rPr>
              <a:t>i</a:t>
            </a:r>
            <a:r>
              <a:rPr lang="en-GB" b="0" i="0">
                <a:solidFill>
                  <a:srgbClr val="000000"/>
                </a:solidFill>
                <a:effectLst/>
                <a:latin typeface="Arial"/>
                <a:cs typeface="Arial"/>
              </a:rPr>
              <a:t>ndigenous foods of South America were not incorporated into the European-style cuisine that is now popular in cities like Buenos Aires and Santiago.</a:t>
            </a:r>
          </a:p>
          <a:p>
            <a:endParaRPr lang="en-GB">
              <a:solidFill>
                <a:srgbClr val="000000"/>
              </a:solidFill>
              <a:latin typeface="Arial" panose="020B0604020202020204" pitchFamily="34" charset="0"/>
              <a:cs typeface="Arial" panose="020B0604020202020204" pitchFamily="34" charset="0"/>
            </a:endParaRPr>
          </a:p>
          <a:p>
            <a:r>
              <a:rPr lang="en-GB" b="0" i="0">
                <a:solidFill>
                  <a:srgbClr val="000000"/>
                </a:solidFill>
                <a:effectLst/>
                <a:latin typeface="Arial"/>
                <a:cs typeface="Arial"/>
              </a:rPr>
              <a:t>However, the </a:t>
            </a:r>
            <a:r>
              <a:rPr lang="en-GB">
                <a:solidFill>
                  <a:srgbClr val="000000"/>
                </a:solidFill>
                <a:latin typeface="Arial"/>
                <a:cs typeface="Arial"/>
              </a:rPr>
              <a:t>Indigenous </a:t>
            </a:r>
            <a:r>
              <a:rPr lang="en-GB" b="0" i="0">
                <a:solidFill>
                  <a:srgbClr val="000000"/>
                </a:solidFill>
                <a:effectLst/>
                <a:latin typeface="Arial"/>
                <a:cs typeface="Arial"/>
              </a:rPr>
              <a:t>populations continue to cultivate and eat them. More recently, these foods have been gaining popularity.</a:t>
            </a:r>
            <a:r>
              <a:rPr lang="en-GB">
                <a:solidFill>
                  <a:srgbClr val="000000"/>
                </a:solidFill>
                <a:latin typeface="Arial"/>
                <a:cs typeface="Arial"/>
              </a:rPr>
              <a:t> </a:t>
            </a:r>
            <a:endParaRPr lang="en-GB" b="0" i="0">
              <a:solidFill>
                <a:srgbClr val="000000"/>
              </a:solidFill>
              <a:effectLst/>
              <a:latin typeface="Arial" panose="020B0604020202020204" pitchFamily="34" charset="0"/>
              <a:cs typeface="Arial" panose="020B0604020202020204" pitchFamily="34" charset="0"/>
            </a:endParaRPr>
          </a:p>
          <a:p>
            <a:endParaRPr lang="en-GB">
              <a:solidFill>
                <a:srgbClr val="000000"/>
              </a:solidFill>
              <a:latin typeface="Arial" panose="020B0604020202020204" pitchFamily="34" charset="0"/>
              <a:cs typeface="Arial" panose="020B0604020202020204" pitchFamily="34" charset="0"/>
            </a:endParaRPr>
          </a:p>
          <a:p>
            <a:r>
              <a:rPr lang="en-GB" b="0" i="0">
                <a:solidFill>
                  <a:srgbClr val="000000"/>
                </a:solidFill>
                <a:effectLst/>
                <a:latin typeface="Arial" panose="020B0604020202020204" pitchFamily="34" charset="0"/>
                <a:cs typeface="Arial" panose="020B0604020202020204" pitchFamily="34" charset="0"/>
              </a:rPr>
              <a:t>Chefs now showcase Andean products such as alpaca meat, grains like </a:t>
            </a:r>
            <a:r>
              <a:rPr lang="en-GB">
                <a:latin typeface="Arial" panose="020B0604020202020204" pitchFamily="34" charset="0"/>
                <a:cs typeface="Arial" panose="020B0604020202020204" pitchFamily="34" charset="0"/>
              </a:rPr>
              <a:t>quinoa</a:t>
            </a:r>
            <a:r>
              <a:rPr lang="en-GB" b="0" i="0">
                <a:solidFill>
                  <a:srgbClr val="000000"/>
                </a:solidFill>
                <a:effectLst/>
                <a:latin typeface="Arial" panose="020B0604020202020204" pitchFamily="34" charset="0"/>
                <a:cs typeface="Arial" panose="020B0604020202020204" pitchFamily="34" charset="0"/>
              </a:rPr>
              <a:t> and </a:t>
            </a:r>
            <a:r>
              <a:rPr lang="en-GB" err="1">
                <a:latin typeface="Arial" panose="020B0604020202020204" pitchFamily="34" charset="0"/>
                <a:cs typeface="Arial" panose="020B0604020202020204" pitchFamily="34" charset="0"/>
              </a:rPr>
              <a:t>kiwicha</a:t>
            </a:r>
            <a:r>
              <a:rPr lang="en-GB" b="0" i="0">
                <a:solidFill>
                  <a:srgbClr val="000000"/>
                </a:solidFill>
                <a:effectLst/>
                <a:latin typeface="Arial" panose="020B0604020202020204" pitchFamily="34" charset="0"/>
                <a:cs typeface="Arial" panose="020B0604020202020204" pitchFamily="34" charset="0"/>
              </a:rPr>
              <a:t> (also known as amaranth), and unusual tubers such as </a:t>
            </a:r>
            <a:r>
              <a:rPr lang="en-GB">
                <a:latin typeface="Arial" panose="020B0604020202020204" pitchFamily="34" charset="0"/>
                <a:cs typeface="Arial" panose="020B0604020202020204" pitchFamily="34" charset="0"/>
              </a:rPr>
              <a:t>yucca</a:t>
            </a:r>
            <a:r>
              <a:rPr lang="en-GB" b="0" i="0">
                <a:solidFill>
                  <a:srgbClr val="000000"/>
                </a:solidFill>
                <a:effectLst/>
                <a:latin typeface="Arial" panose="020B0604020202020204" pitchFamily="34" charset="0"/>
                <a:cs typeface="Arial" panose="020B0604020202020204" pitchFamily="34" charset="0"/>
              </a:rPr>
              <a:t> and maca in new ways. </a:t>
            </a:r>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8D7916C-90AA-E701-71C0-099F55D50903}"/>
              </a:ext>
            </a:extLst>
          </p:cNvPr>
          <p:cNvSpPr txBox="1"/>
          <p:nvPr/>
        </p:nvSpPr>
        <p:spPr>
          <a:xfrm>
            <a:off x="9271605" y="5029541"/>
            <a:ext cx="1642998"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Alpaca steak</a:t>
            </a:r>
          </a:p>
        </p:txBody>
      </p:sp>
      <p:pic>
        <p:nvPicPr>
          <p:cNvPr id="5" name="Picture 4" descr="A plate of food&#10;&#10;Description automatically generated with medium confidence">
            <a:extLst>
              <a:ext uri="{FF2B5EF4-FFF2-40B4-BE49-F238E27FC236}">
                <a16:creationId xmlns:a16="http://schemas.microsoft.com/office/drawing/2014/main" id="{F968A0EC-BF9A-9F7E-72E1-3E313CA7D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1224" y="2133260"/>
            <a:ext cx="4269947" cy="2848054"/>
          </a:xfrm>
          <a:prstGeom prst="rect">
            <a:avLst/>
          </a:prstGeom>
        </p:spPr>
      </p:pic>
    </p:spTree>
    <p:extLst>
      <p:ext uri="{BB962C8B-B14F-4D97-AF65-F5344CB8AC3E}">
        <p14:creationId xmlns:p14="http://schemas.microsoft.com/office/powerpoint/2010/main" val="335118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F92F-E4E5-3674-F460-9E23480A8C6E}"/>
              </a:ext>
            </a:extLst>
          </p:cNvPr>
          <p:cNvSpPr>
            <a:spLocks noGrp="1"/>
          </p:cNvSpPr>
          <p:nvPr>
            <p:ph type="ctrTitle"/>
          </p:nvPr>
        </p:nvSpPr>
        <p:spPr>
          <a:xfrm>
            <a:off x="1102550" y="1563798"/>
            <a:ext cx="9720000" cy="720000"/>
          </a:xfrm>
        </p:spPr>
        <p:txBody>
          <a:bodyPr/>
          <a:lstStyle/>
          <a:p>
            <a:r>
              <a:rPr lang="en-GB"/>
              <a:t>Popular dishes</a:t>
            </a:r>
          </a:p>
        </p:txBody>
      </p:sp>
      <p:sp>
        <p:nvSpPr>
          <p:cNvPr id="3" name="Subtitle 2">
            <a:extLst>
              <a:ext uri="{FF2B5EF4-FFF2-40B4-BE49-F238E27FC236}">
                <a16:creationId xmlns:a16="http://schemas.microsoft.com/office/drawing/2014/main" id="{B36606F2-D84B-A8B2-1708-41EA1FE23E65}"/>
              </a:ext>
            </a:extLst>
          </p:cNvPr>
          <p:cNvSpPr>
            <a:spLocks noGrp="1"/>
          </p:cNvSpPr>
          <p:nvPr>
            <p:ph type="subTitle" idx="1"/>
          </p:nvPr>
        </p:nvSpPr>
        <p:spPr>
          <a:xfrm>
            <a:off x="1102550" y="2351284"/>
            <a:ext cx="4926724" cy="3600000"/>
          </a:xfrm>
        </p:spPr>
        <p:txBody>
          <a:bodyPr/>
          <a:lstStyle/>
          <a:p>
            <a:pPr marL="0" indent="0">
              <a:buNone/>
            </a:pPr>
            <a:r>
              <a:rPr lang="en-GB"/>
              <a:t>Arepa is a versatile cornbread made from ground corn dough or precooked corn flour.       It is commonly eaten at any time of the day in Venezuela and Colombia, also in Central America. </a:t>
            </a:r>
          </a:p>
          <a:p>
            <a:pPr marL="0" indent="0">
              <a:buNone/>
            </a:pPr>
            <a:r>
              <a:rPr lang="en-GB"/>
              <a:t>The arepa have a crispy, browned crust and are commonly stuffed with a variety of ingredients, including beans, cheese, and avocado to shredded beef and onions. </a:t>
            </a:r>
          </a:p>
          <a:p>
            <a:pPr marL="0" indent="0">
              <a:buNone/>
            </a:pPr>
            <a:r>
              <a:rPr lang="en-GB"/>
              <a:t>For a Venezuelan breakfast, arepas are traditionally served with a cup of strong coffee and hot dipping chocolate.</a:t>
            </a:r>
          </a:p>
          <a:p>
            <a:pPr marL="0" indent="0">
              <a:buNone/>
            </a:pPr>
            <a:endParaRPr lang="en-GB"/>
          </a:p>
        </p:txBody>
      </p:sp>
      <p:sp>
        <p:nvSpPr>
          <p:cNvPr id="7" name="TextBox 6">
            <a:extLst>
              <a:ext uri="{FF2B5EF4-FFF2-40B4-BE49-F238E27FC236}">
                <a16:creationId xmlns:a16="http://schemas.microsoft.com/office/drawing/2014/main" id="{217DF50A-6BC7-3383-97C6-31376195F058}"/>
              </a:ext>
            </a:extLst>
          </p:cNvPr>
          <p:cNvSpPr txBox="1"/>
          <p:nvPr/>
        </p:nvSpPr>
        <p:spPr>
          <a:xfrm>
            <a:off x="8848984" y="2133785"/>
            <a:ext cx="2779814" cy="1815882"/>
          </a:xfrm>
          <a:prstGeom prst="rect">
            <a:avLst/>
          </a:prstGeom>
          <a:noFill/>
        </p:spPr>
        <p:txBody>
          <a:bodyPr wrap="square" lIns="91440" tIns="45720" rIns="91440" bIns="45720" anchor="t">
            <a:spAutoFit/>
          </a:bodyPr>
          <a:lstStyle/>
          <a:p>
            <a:pPr algn="ctr"/>
            <a:r>
              <a:rPr lang="en-GB" sz="1400" dirty="0">
                <a:latin typeface="Arial"/>
                <a:cs typeface="Arial"/>
              </a:rPr>
              <a:t>The name arepa comes from the word </a:t>
            </a:r>
            <a:r>
              <a:rPr lang="en-GB" sz="1400" dirty="0" err="1">
                <a:latin typeface="Arial"/>
                <a:cs typeface="Arial"/>
              </a:rPr>
              <a:t>erepa</a:t>
            </a:r>
            <a:r>
              <a:rPr lang="en-GB" sz="1400" dirty="0">
                <a:latin typeface="Arial"/>
                <a:cs typeface="Arial"/>
              </a:rPr>
              <a:t>, which is the indigenous word for this corn bread. Its origins are believed to be from the Indigenous tribes across Venezuela, such as </a:t>
            </a:r>
            <a:r>
              <a:rPr lang="en-GB" sz="1400" dirty="0" err="1">
                <a:latin typeface="Arial"/>
                <a:cs typeface="Arial"/>
              </a:rPr>
              <a:t>Timoto</a:t>
            </a:r>
            <a:r>
              <a:rPr lang="en-GB" sz="1400" dirty="0">
                <a:latin typeface="Arial"/>
                <a:cs typeface="Arial"/>
              </a:rPr>
              <a:t>-Cuicas, Arawak, Carib, and Karina.</a:t>
            </a:r>
          </a:p>
        </p:txBody>
      </p:sp>
      <p:pic>
        <p:nvPicPr>
          <p:cNvPr id="5" name="Picture 4" descr="A picture containing person, food&#10;&#10;Description automatically generated">
            <a:extLst>
              <a:ext uri="{FF2B5EF4-FFF2-40B4-BE49-F238E27FC236}">
                <a16:creationId xmlns:a16="http://schemas.microsoft.com/office/drawing/2014/main" id="{4A95FA0B-135B-19F0-9BAC-D60BA6CB7B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0527" y="1693070"/>
            <a:ext cx="2039815" cy="3058194"/>
          </a:xfrm>
          <a:prstGeom prst="rect">
            <a:avLst/>
          </a:prstGeom>
        </p:spPr>
      </p:pic>
      <p:pic>
        <p:nvPicPr>
          <p:cNvPr id="8" name="Picture 7" descr="A sandwich on a cutting board&#10;&#10;Description automatically generated with low confidence">
            <a:extLst>
              <a:ext uri="{FF2B5EF4-FFF2-40B4-BE49-F238E27FC236}">
                <a16:creationId xmlns:a16="http://schemas.microsoft.com/office/drawing/2014/main" id="{C1C63DED-1C09-FF77-3102-B9A705F07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1237" y="4151284"/>
            <a:ext cx="3058194" cy="2039815"/>
          </a:xfrm>
          <a:prstGeom prst="rect">
            <a:avLst/>
          </a:prstGeom>
        </p:spPr>
      </p:pic>
    </p:spTree>
    <p:extLst>
      <p:ext uri="{BB962C8B-B14F-4D97-AF65-F5344CB8AC3E}">
        <p14:creationId xmlns:p14="http://schemas.microsoft.com/office/powerpoint/2010/main" val="385871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92FF-DE1E-A548-711C-B4B0BE7C6CB8}"/>
              </a:ext>
            </a:extLst>
          </p:cNvPr>
          <p:cNvSpPr>
            <a:spLocks noGrp="1"/>
          </p:cNvSpPr>
          <p:nvPr>
            <p:ph type="ctrTitle"/>
          </p:nvPr>
        </p:nvSpPr>
        <p:spPr>
          <a:xfrm>
            <a:off x="835168" y="1563798"/>
            <a:ext cx="9720000" cy="720000"/>
          </a:xfrm>
        </p:spPr>
        <p:txBody>
          <a:bodyPr/>
          <a:lstStyle/>
          <a:p>
            <a:r>
              <a:rPr lang="en-GB"/>
              <a:t>Popular dishes</a:t>
            </a:r>
          </a:p>
        </p:txBody>
      </p:sp>
      <p:sp>
        <p:nvSpPr>
          <p:cNvPr id="3" name="Subtitle 2">
            <a:extLst>
              <a:ext uri="{FF2B5EF4-FFF2-40B4-BE49-F238E27FC236}">
                <a16:creationId xmlns:a16="http://schemas.microsoft.com/office/drawing/2014/main" id="{D045041F-0E5E-3C83-9BBB-EAA1B4885FF5}"/>
              </a:ext>
            </a:extLst>
          </p:cNvPr>
          <p:cNvSpPr>
            <a:spLocks noGrp="1"/>
          </p:cNvSpPr>
          <p:nvPr>
            <p:ph type="subTitle" idx="1"/>
          </p:nvPr>
        </p:nvSpPr>
        <p:spPr>
          <a:xfrm>
            <a:off x="835168" y="2430415"/>
            <a:ext cx="5099640" cy="3600000"/>
          </a:xfrm>
        </p:spPr>
        <p:txBody>
          <a:bodyPr/>
          <a:lstStyle/>
          <a:p>
            <a:pPr marL="0" indent="0">
              <a:buNone/>
            </a:pPr>
            <a:r>
              <a:rPr lang="en-GB"/>
              <a:t>Arroz </a:t>
            </a:r>
            <a:r>
              <a:rPr lang="en-GB" err="1"/>
              <a:t>chaufa</a:t>
            </a:r>
            <a:r>
              <a:rPr lang="en-GB"/>
              <a:t> is a popular Peruvian dish influenced by Chinese cuisine. It consists of a combination of fried rice, meats, vegetables, and fruits. </a:t>
            </a:r>
          </a:p>
          <a:p>
            <a:pPr marL="0" indent="0">
              <a:buNone/>
            </a:pPr>
            <a:r>
              <a:rPr lang="en-GB"/>
              <a:t>Most commonly, rice is fried with shredded chicken, salami, garlic, ginger, slivered almonds, eggs, chicken stock, soy sauce, pineapple chunks, and pineapple juice. There are many variations on the dish using ingredients such as fish, beef, pork, jerky, and even alligator meat.</a:t>
            </a:r>
          </a:p>
          <a:p>
            <a:pPr marL="0" indent="0">
              <a:buNone/>
            </a:pPr>
            <a:r>
              <a:rPr lang="en-GB"/>
              <a:t>Once prepared, the dish is typically garnished with chopped spring onions and coriander.</a:t>
            </a:r>
          </a:p>
        </p:txBody>
      </p:sp>
      <p:pic>
        <p:nvPicPr>
          <p:cNvPr id="5" name="Picture 4" descr="A plate of food&#10;&#10;Description automatically generated with medium confidence">
            <a:extLst>
              <a:ext uri="{FF2B5EF4-FFF2-40B4-BE49-F238E27FC236}">
                <a16:creationId xmlns:a16="http://schemas.microsoft.com/office/drawing/2014/main" id="{49C6D3D4-DB4C-B855-424B-C6BBB2C63F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7202" y="2430415"/>
            <a:ext cx="4937327" cy="2952521"/>
          </a:xfrm>
          <a:prstGeom prst="rect">
            <a:avLst/>
          </a:prstGeom>
        </p:spPr>
      </p:pic>
    </p:spTree>
    <p:extLst>
      <p:ext uri="{BB962C8B-B14F-4D97-AF65-F5344CB8AC3E}">
        <p14:creationId xmlns:p14="http://schemas.microsoft.com/office/powerpoint/2010/main" val="191466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DF51-44ED-2A71-5178-D9AEFCA12607}"/>
              </a:ext>
            </a:extLst>
          </p:cNvPr>
          <p:cNvSpPr>
            <a:spLocks noGrp="1"/>
          </p:cNvSpPr>
          <p:nvPr>
            <p:ph type="ctrTitle"/>
          </p:nvPr>
        </p:nvSpPr>
        <p:spPr/>
        <p:txBody>
          <a:bodyPr/>
          <a:lstStyle/>
          <a:p>
            <a:r>
              <a:rPr lang="en-GB"/>
              <a:t>Popular dishes</a:t>
            </a:r>
          </a:p>
        </p:txBody>
      </p:sp>
      <p:sp>
        <p:nvSpPr>
          <p:cNvPr id="3" name="Subtitle 2">
            <a:extLst>
              <a:ext uri="{FF2B5EF4-FFF2-40B4-BE49-F238E27FC236}">
                <a16:creationId xmlns:a16="http://schemas.microsoft.com/office/drawing/2014/main" id="{64117FC3-3DD6-96A5-9A11-9434061B7671}"/>
              </a:ext>
            </a:extLst>
          </p:cNvPr>
          <p:cNvSpPr>
            <a:spLocks noGrp="1"/>
          </p:cNvSpPr>
          <p:nvPr>
            <p:ph type="subTitle" idx="1"/>
          </p:nvPr>
        </p:nvSpPr>
        <p:spPr>
          <a:xfrm>
            <a:off x="1198213" y="2571092"/>
            <a:ext cx="5512878" cy="3600000"/>
          </a:xfrm>
        </p:spPr>
        <p:txBody>
          <a:bodyPr/>
          <a:lstStyle/>
          <a:p>
            <a:pPr marL="0" indent="0">
              <a:buNone/>
            </a:pPr>
            <a:r>
              <a:rPr lang="en-GB"/>
              <a:t>Originally from Mexico, Tamales are found in a few countries of South America but are very popular in Ecuador. Tamale is a traditional dish made of starch and filling, wrapped in a corn husk or banana leaf  which is used to keep the filling together while being steamed.</a:t>
            </a:r>
          </a:p>
          <a:p>
            <a:pPr marL="0" indent="0">
              <a:buNone/>
            </a:pPr>
            <a:r>
              <a:rPr lang="en-GB"/>
              <a:t>There are various fillings. When the Aztecs and Mayans created tamales, it consisted of squash or beans. </a:t>
            </a:r>
          </a:p>
          <a:p>
            <a:pPr marL="0" indent="0">
              <a:buNone/>
            </a:pPr>
            <a:r>
              <a:rPr lang="en-GB"/>
              <a:t>Europeans brought more ingredients and now the filling is a mixture of cornmeal (masa), meat, vegetables, and spices. </a:t>
            </a:r>
          </a:p>
          <a:p>
            <a:pPr marL="0" indent="0">
              <a:buNone/>
            </a:pPr>
            <a:r>
              <a:rPr lang="en-GB"/>
              <a:t>They are a popular street food. </a:t>
            </a:r>
          </a:p>
        </p:txBody>
      </p:sp>
      <p:pic>
        <p:nvPicPr>
          <p:cNvPr id="5" name="Picture 4" descr="A picture containing several&#10;&#10;Description automatically generated">
            <a:extLst>
              <a:ext uri="{FF2B5EF4-FFF2-40B4-BE49-F238E27FC236}">
                <a16:creationId xmlns:a16="http://schemas.microsoft.com/office/drawing/2014/main" id="{FCA73969-933E-60A2-CEB0-28270D0291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4389" y="2893915"/>
            <a:ext cx="4645324" cy="2615317"/>
          </a:xfrm>
          <a:prstGeom prst="rect">
            <a:avLst/>
          </a:prstGeom>
        </p:spPr>
      </p:pic>
    </p:spTree>
    <p:extLst>
      <p:ext uri="{BB962C8B-B14F-4D97-AF65-F5344CB8AC3E}">
        <p14:creationId xmlns:p14="http://schemas.microsoft.com/office/powerpoint/2010/main" val="115058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9D-EAC0-5147-A7BB-A0FE9B6AC8DB}"/>
              </a:ext>
            </a:extLst>
          </p:cNvPr>
          <p:cNvSpPr>
            <a:spLocks noGrp="1"/>
          </p:cNvSpPr>
          <p:nvPr>
            <p:ph type="ctrTitle"/>
          </p:nvPr>
        </p:nvSpPr>
        <p:spPr/>
        <p:txBody>
          <a:bodyPr/>
          <a:lstStyle/>
          <a:p>
            <a:r>
              <a:rPr lang="en-GB"/>
              <a:t>The science of ceviche</a:t>
            </a:r>
          </a:p>
        </p:txBody>
      </p:sp>
      <p:sp>
        <p:nvSpPr>
          <p:cNvPr id="3" name="Subtitle 2">
            <a:extLst>
              <a:ext uri="{FF2B5EF4-FFF2-40B4-BE49-F238E27FC236}">
                <a16:creationId xmlns:a16="http://schemas.microsoft.com/office/drawing/2014/main" id="{8B21768D-5910-D2F6-5393-A1110AC6E33D}"/>
              </a:ext>
            </a:extLst>
          </p:cNvPr>
          <p:cNvSpPr>
            <a:spLocks noGrp="1"/>
          </p:cNvSpPr>
          <p:nvPr>
            <p:ph type="subTitle" idx="1"/>
          </p:nvPr>
        </p:nvSpPr>
        <p:spPr>
          <a:xfrm>
            <a:off x="1169277" y="2339598"/>
            <a:ext cx="6026654" cy="3600000"/>
          </a:xfrm>
        </p:spPr>
        <p:txBody>
          <a:bodyPr/>
          <a:lstStyle/>
          <a:p>
            <a:pPr marL="0" indent="0">
              <a:buNone/>
            </a:pPr>
            <a:r>
              <a:rPr lang="en-GB"/>
              <a:t>Ceviche is a dish using raw fish and seafood marinated in citrus juice. </a:t>
            </a:r>
          </a:p>
          <a:p>
            <a:pPr marL="0" indent="0">
              <a:buNone/>
            </a:pPr>
            <a:r>
              <a:rPr lang="en-GB"/>
              <a:t>The marinade known as Lech de tiger (Tiger’s milk), is traditionally made using limes from the north coast of Perú, known as </a:t>
            </a:r>
            <a:r>
              <a:rPr lang="en-GB" err="1"/>
              <a:t>limón</a:t>
            </a:r>
            <a:r>
              <a:rPr lang="en-GB"/>
              <a:t> </a:t>
            </a:r>
            <a:r>
              <a:rPr lang="en-GB" err="1"/>
              <a:t>sutil</a:t>
            </a:r>
            <a:r>
              <a:rPr lang="en-GB"/>
              <a:t>, Peruvian chilies, coriander roots and other ingredients that vary depending on the region. </a:t>
            </a:r>
          </a:p>
          <a:p>
            <a:pPr marL="0" indent="0">
              <a:buNone/>
            </a:pPr>
            <a:r>
              <a:rPr lang="en-GB"/>
              <a:t>The acid in the citrus creates low pH conditions, this denatures the proteins in the fish, causing it to become opaque and producing a firm texture.</a:t>
            </a:r>
          </a:p>
          <a:p>
            <a:pPr marL="0" indent="0">
              <a:buNone/>
            </a:pPr>
            <a:r>
              <a:rPr lang="en-GB"/>
              <a:t>Just like when cooking with heat, too much time spent in the acid marinade can turn seafood rubbery and tough.</a:t>
            </a:r>
          </a:p>
          <a:p>
            <a:pPr marL="0" indent="0">
              <a:buNone/>
            </a:pPr>
            <a:endParaRPr lang="en-GB"/>
          </a:p>
        </p:txBody>
      </p:sp>
      <p:pic>
        <p:nvPicPr>
          <p:cNvPr id="5" name="Picture 4" descr="A bowl of food&#10;&#10;Description automatically generated with low confidence">
            <a:extLst>
              <a:ext uri="{FF2B5EF4-FFF2-40B4-BE49-F238E27FC236}">
                <a16:creationId xmlns:a16="http://schemas.microsoft.com/office/drawing/2014/main" id="{FD767EDF-6CDD-1E5D-3B90-0C8EF45577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0436" y="2389899"/>
            <a:ext cx="4072569" cy="3131806"/>
          </a:xfrm>
          <a:prstGeom prst="rect">
            <a:avLst/>
          </a:prstGeom>
        </p:spPr>
      </p:pic>
    </p:spTree>
    <p:extLst>
      <p:ext uri="{BB962C8B-B14F-4D97-AF65-F5344CB8AC3E}">
        <p14:creationId xmlns:p14="http://schemas.microsoft.com/office/powerpoint/2010/main" val="306717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9592-FAD5-4E42-B12C-3DBF557BD53B}"/>
              </a:ext>
            </a:extLst>
          </p:cNvPr>
          <p:cNvSpPr>
            <a:spLocks noGrp="1"/>
          </p:cNvSpPr>
          <p:nvPr>
            <p:ph type="ctrTitle"/>
          </p:nvPr>
        </p:nvSpPr>
        <p:spPr/>
        <p:txBody>
          <a:bodyPr/>
          <a:lstStyle/>
          <a:p>
            <a:r>
              <a:rPr lang="en-GB"/>
              <a:t>Ingredients </a:t>
            </a:r>
          </a:p>
        </p:txBody>
      </p:sp>
      <p:sp>
        <p:nvSpPr>
          <p:cNvPr id="3" name="Subtitle 2">
            <a:extLst>
              <a:ext uri="{FF2B5EF4-FFF2-40B4-BE49-F238E27FC236}">
                <a16:creationId xmlns:a16="http://schemas.microsoft.com/office/drawing/2014/main" id="{D51BB2F1-4FF3-475B-8D3C-E786DB78F06A}"/>
              </a:ext>
            </a:extLst>
          </p:cNvPr>
          <p:cNvSpPr>
            <a:spLocks noGrp="1"/>
          </p:cNvSpPr>
          <p:nvPr>
            <p:ph type="subTitle" idx="1"/>
          </p:nvPr>
        </p:nvSpPr>
        <p:spPr>
          <a:xfrm>
            <a:off x="1171572" y="2228559"/>
            <a:ext cx="6829428" cy="4059287"/>
          </a:xfrm>
        </p:spPr>
        <p:txBody>
          <a:bodyPr/>
          <a:lstStyle/>
          <a:p>
            <a:pPr marL="0" indent="0">
              <a:lnSpc>
                <a:spcPct val="107000"/>
              </a:lnSpc>
              <a:spcAft>
                <a:spcPts val="800"/>
              </a:spcAft>
              <a:buNone/>
              <a:tabLst>
                <a:tab pos="520827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Queso fresco / queso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blanco</a:t>
            </a:r>
            <a:r>
              <a:rPr lang="en-GB" sz="1800" dirty="0">
                <a:effectLst/>
                <a:latin typeface="Arial" panose="020B0604020202020204" pitchFamily="34" charset="0"/>
                <a:ea typeface="Calibri" panose="020F0502020204030204" pitchFamily="34" charset="0"/>
                <a:cs typeface="Times New Roman" panose="02020603050405020304" pitchFamily="18" charset="0"/>
              </a:rPr>
              <a:t>: This fresh cheese is a staple of South American cooking. Queso fresco is a lightly salted,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unripened</a:t>
            </a:r>
            <a:r>
              <a:rPr lang="en-GB" sz="1800" dirty="0">
                <a:effectLst/>
                <a:latin typeface="Arial" panose="020B0604020202020204" pitchFamily="34" charset="0"/>
                <a:ea typeface="Calibri" panose="020F0502020204030204" pitchFamily="34" charset="0"/>
                <a:cs typeface="Times New Roman" panose="02020603050405020304" pitchFamily="18" charset="0"/>
              </a:rPr>
              <a:t> cow’s milk cheese that is added to sauces and crumbled in salads.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20827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Yucca (manioc, cassava)</a:t>
            </a:r>
            <a:r>
              <a:rPr lang="en-GB" sz="1800" dirty="0">
                <a:effectLst/>
                <a:latin typeface="Arial" panose="020B0604020202020204" pitchFamily="34" charset="0"/>
                <a:ea typeface="Calibri" panose="020F0502020204030204" pitchFamily="34" charset="0"/>
                <a:cs typeface="Times New Roman" panose="02020603050405020304" pitchFamily="18" charset="0"/>
              </a:rPr>
              <a:t>: The starchy edible root of the yucca plant is another very important food. It is especially popular in Brazil, where the root is ground, dried and roasted to make farofa. Farofa is a key ingredient in feijoada, a pork and black bean stew. </a:t>
            </a:r>
          </a:p>
          <a:p>
            <a:pPr marL="0" indent="0">
              <a:lnSpc>
                <a:spcPct val="107000"/>
              </a:lnSpc>
              <a:spcAft>
                <a:spcPts val="800"/>
              </a:spcAft>
              <a:buNone/>
              <a:tabLst>
                <a:tab pos="520827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Other regions use a sweet variety of yucca that can be mashed or fried. Cassava flour is often used in baking, such as the Brazilian cheese rolls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pão</a:t>
            </a:r>
            <a:r>
              <a:rPr lang="en-GB" sz="1800" dirty="0">
                <a:effectLst/>
                <a:latin typeface="Arial" panose="020B0604020202020204" pitchFamily="34" charset="0"/>
                <a:ea typeface="Calibri" panose="020F0502020204030204" pitchFamily="34" charset="0"/>
                <a:cs typeface="Times New Roman" panose="02020603050405020304" pitchFamily="18" charset="0"/>
              </a:rPr>
              <a:t> de queijo.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endParaRPr lang="en-GB" sz="1200" dirty="0">
              <a:latin typeface="Arial"/>
              <a:cs typeface="Arial"/>
            </a:endParaRPr>
          </a:p>
          <a:p>
            <a:pPr marL="0" indent="0">
              <a:buNone/>
            </a:pPr>
            <a:r>
              <a:rPr lang="en-GB" sz="1200" dirty="0">
                <a:latin typeface="Arial"/>
                <a:cs typeface="Arial"/>
              </a:rPr>
              <a:t>Check the list of ingredients for any potential allergens and consider alternatives. For more information on </a:t>
            </a:r>
            <a:r>
              <a:rPr lang="en-GB" sz="1200" dirty="0">
                <a:latin typeface="Arial"/>
                <a:cs typeface="Arial"/>
                <a:hlinkClick r:id="rId3"/>
              </a:rPr>
              <a:t>allergens</a:t>
            </a:r>
            <a:r>
              <a:rPr lang="en-GB" sz="1200" dirty="0">
                <a:latin typeface="Arial"/>
                <a:cs typeface="Arial"/>
              </a:rPr>
              <a:t>.</a:t>
            </a:r>
            <a:endParaRPr lang="en-GB" sz="1200" dirty="0"/>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a:cs typeface="Arial"/>
              </a:rPr>
              <a:t>  </a:t>
            </a:r>
          </a:p>
          <a:p>
            <a:pPr marL="0" indent="0">
              <a:buNone/>
            </a:pPr>
            <a:endParaRPr lang="en-GB" dirty="0">
              <a:latin typeface="Arial" panose="020B0604020202020204" pitchFamily="34" charset="0"/>
              <a:cs typeface="Arial" panose="020B0604020202020204" pitchFamily="34" charset="0"/>
            </a:endParaRPr>
          </a:p>
        </p:txBody>
      </p:sp>
      <p:pic>
        <p:nvPicPr>
          <p:cNvPr id="5" name="Picture 4" descr="A picture containing food, cheese, butter&#10;&#10;Description automatically generated">
            <a:extLst>
              <a:ext uri="{FF2B5EF4-FFF2-40B4-BE49-F238E27FC236}">
                <a16:creationId xmlns:a16="http://schemas.microsoft.com/office/drawing/2014/main" id="{9EE7C217-2102-DE5E-AD88-520C411307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4368" y="1923798"/>
            <a:ext cx="3058194" cy="1929720"/>
          </a:xfrm>
          <a:prstGeom prst="rect">
            <a:avLst/>
          </a:prstGeom>
        </p:spPr>
      </p:pic>
      <p:pic>
        <p:nvPicPr>
          <p:cNvPr id="8" name="Picture 7">
            <a:extLst>
              <a:ext uri="{FF2B5EF4-FFF2-40B4-BE49-F238E27FC236}">
                <a16:creationId xmlns:a16="http://schemas.microsoft.com/office/drawing/2014/main" id="{60BF90D3-EFD7-5827-EC77-AAA0D334AF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4368" y="4180139"/>
            <a:ext cx="3198341" cy="2107707"/>
          </a:xfrm>
          <a:prstGeom prst="rect">
            <a:avLst/>
          </a:prstGeom>
        </p:spPr>
      </p:pic>
    </p:spTree>
    <p:extLst>
      <p:ext uri="{BB962C8B-B14F-4D97-AF65-F5344CB8AC3E}">
        <p14:creationId xmlns:p14="http://schemas.microsoft.com/office/powerpoint/2010/main" val="335597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C487-2176-0359-4658-6C5FA3FBAB0D}"/>
              </a:ext>
            </a:extLst>
          </p:cNvPr>
          <p:cNvSpPr>
            <a:spLocks noGrp="1"/>
          </p:cNvSpPr>
          <p:nvPr>
            <p:ph type="ctrTitle"/>
          </p:nvPr>
        </p:nvSpPr>
        <p:spPr/>
        <p:txBody>
          <a:bodyPr/>
          <a:lstStyle/>
          <a:p>
            <a:r>
              <a:rPr lang="en-GB"/>
              <a:t>Ingredients</a:t>
            </a:r>
          </a:p>
        </p:txBody>
      </p:sp>
      <p:sp>
        <p:nvSpPr>
          <p:cNvPr id="3" name="Subtitle 2">
            <a:extLst>
              <a:ext uri="{FF2B5EF4-FFF2-40B4-BE49-F238E27FC236}">
                <a16:creationId xmlns:a16="http://schemas.microsoft.com/office/drawing/2014/main" id="{877DDB00-C2B7-D058-61A7-4884D6145EE6}"/>
              </a:ext>
            </a:extLst>
          </p:cNvPr>
          <p:cNvSpPr>
            <a:spLocks noGrp="1"/>
          </p:cNvSpPr>
          <p:nvPr>
            <p:ph type="subTitle" idx="1"/>
          </p:nvPr>
        </p:nvSpPr>
        <p:spPr>
          <a:xfrm>
            <a:off x="1082466" y="2291370"/>
            <a:ext cx="6550370" cy="3600000"/>
          </a:xfrm>
        </p:spPr>
        <p:txBody>
          <a:bodyPr/>
          <a:lstStyle/>
          <a:p>
            <a:pPr marL="0" indent="0">
              <a:lnSpc>
                <a:spcPct val="107000"/>
              </a:lnSpc>
              <a:spcAft>
                <a:spcPts val="800"/>
              </a:spcAft>
              <a:buNone/>
              <a:tabLst>
                <a:tab pos="5208270" algn="l"/>
              </a:tabLst>
            </a:pPr>
            <a:r>
              <a:rPr lang="en-GB" sz="1800" b="1">
                <a:effectLst/>
                <a:latin typeface="Arial" panose="020B0604020202020204" pitchFamily="34" charset="0"/>
                <a:ea typeface="Calibri" panose="020F0502020204030204" pitchFamily="34" charset="0"/>
                <a:cs typeface="Times New Roman" panose="02020603050405020304" pitchFamily="18" charset="0"/>
              </a:rPr>
              <a:t>Peppers</a:t>
            </a:r>
            <a:r>
              <a:rPr lang="en-GB" sz="1800">
                <a:effectLst/>
                <a:latin typeface="Arial" panose="020B0604020202020204" pitchFamily="34" charset="0"/>
                <a:ea typeface="Calibri" panose="020F0502020204030204" pitchFamily="34" charset="0"/>
                <a:cs typeface="Times New Roman" panose="02020603050405020304" pitchFamily="18" charset="0"/>
              </a:rPr>
              <a:t> (</a:t>
            </a:r>
            <a:r>
              <a:rPr lang="en-GB" sz="1800" b="1">
                <a:effectLst/>
                <a:latin typeface="Arial" panose="020B0604020202020204" pitchFamily="34" charset="0"/>
                <a:ea typeface="Calibri" panose="020F0502020204030204" pitchFamily="34" charset="0"/>
                <a:cs typeface="Times New Roman" panose="02020603050405020304" pitchFamily="18" charset="0"/>
              </a:rPr>
              <a:t>ajis</a:t>
            </a:r>
            <a:r>
              <a:rPr lang="en-GB" sz="1800">
                <a:effectLst/>
                <a:latin typeface="Arial" panose="020B0604020202020204" pitchFamily="34" charset="0"/>
                <a:ea typeface="Calibri" panose="020F0502020204030204" pitchFamily="34" charset="0"/>
                <a:cs typeface="Times New Roman" panose="02020603050405020304" pitchFamily="18" charset="0"/>
              </a:rPr>
              <a:t>): Chili peppers are one of the most important seasoning ingredients in South American cooking. There are both sweet and hot varieties, and they are used in many ways, such as the colourful marinades for ceviche.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208270" algn="l"/>
              </a:tabLst>
            </a:pPr>
            <a:endParaRPr lang="en-GB">
              <a:latin typeface="Arial"/>
              <a:ea typeface="Calibri" panose="020F0502020204030204" pitchFamily="34" charset="0"/>
              <a:cs typeface="Times New Roman"/>
            </a:endParaRPr>
          </a:p>
          <a:p>
            <a:pPr marL="0" indent="0">
              <a:lnSpc>
                <a:spcPct val="107000"/>
              </a:lnSpc>
              <a:spcAft>
                <a:spcPts val="800"/>
              </a:spcAft>
              <a:buNone/>
              <a:tabLst>
                <a:tab pos="5208270" algn="l"/>
              </a:tabLst>
            </a:pPr>
            <a:r>
              <a:rPr lang="en-GB" sz="1800" b="1">
                <a:effectLst/>
                <a:latin typeface="Arial" panose="020B0604020202020204" pitchFamily="34" charset="0"/>
                <a:ea typeface="Calibri" panose="020F0502020204030204" pitchFamily="34" charset="0"/>
                <a:cs typeface="Times New Roman" panose="02020603050405020304" pitchFamily="18" charset="0"/>
              </a:rPr>
              <a:t>Corn (</a:t>
            </a:r>
            <a:r>
              <a:rPr lang="en-GB" sz="1800" b="1" err="1">
                <a:effectLst/>
                <a:latin typeface="Arial" panose="020B0604020202020204" pitchFamily="34" charset="0"/>
                <a:ea typeface="Calibri" panose="020F0502020204030204" pitchFamily="34" charset="0"/>
                <a:cs typeface="Times New Roman" panose="02020603050405020304" pitchFamily="18" charset="0"/>
              </a:rPr>
              <a:t>maiz</a:t>
            </a:r>
            <a:r>
              <a:rPr lang="en-GB" sz="1800" b="1">
                <a:effectLst/>
                <a:latin typeface="Arial" panose="020B0604020202020204" pitchFamily="34" charset="0"/>
                <a:ea typeface="Calibri" panose="020F0502020204030204" pitchFamily="34" charset="0"/>
                <a:cs typeface="Times New Roman" panose="02020603050405020304" pitchFamily="18" charset="0"/>
              </a:rPr>
              <a:t>, </a:t>
            </a:r>
            <a:r>
              <a:rPr lang="en-GB" sz="1800" b="1" err="1">
                <a:effectLst/>
                <a:latin typeface="Arial" panose="020B0604020202020204" pitchFamily="34" charset="0"/>
                <a:ea typeface="Calibri" panose="020F0502020204030204" pitchFamily="34" charset="0"/>
                <a:cs typeface="Times New Roman" panose="02020603050405020304" pitchFamily="18" charset="0"/>
              </a:rPr>
              <a:t>choclo</a:t>
            </a:r>
            <a:r>
              <a:rPr lang="en-GB" sz="1800" b="1">
                <a:effectLst/>
                <a:latin typeface="Arial" panose="020B0604020202020204" pitchFamily="34" charset="0"/>
                <a:ea typeface="Calibri" panose="020F0502020204030204" pitchFamily="34" charset="0"/>
                <a:cs typeface="Times New Roman" panose="02020603050405020304" pitchFamily="18" charset="0"/>
              </a:rPr>
              <a:t>)</a:t>
            </a:r>
            <a:r>
              <a:rPr lang="en-GB" sz="1800">
                <a:effectLst/>
                <a:latin typeface="Arial" panose="020B0604020202020204" pitchFamily="34" charset="0"/>
                <a:ea typeface="Calibri" panose="020F0502020204030204" pitchFamily="34" charset="0"/>
                <a:cs typeface="Times New Roman" panose="02020603050405020304" pitchFamily="18" charset="0"/>
              </a:rPr>
              <a:t>: Corn has been cultivated in South America for more than 5,000 years and is the key ingredient of many staple dishes, such as arepas (cornbread), tamales, various </a:t>
            </a:r>
            <a:r>
              <a:rPr lang="en-GB" sz="1800" err="1">
                <a:effectLst/>
                <a:latin typeface="Arial" panose="020B0604020202020204" pitchFamily="34" charset="0"/>
                <a:ea typeface="Calibri" panose="020F0502020204030204" pitchFamily="34" charset="0"/>
                <a:cs typeface="Times New Roman" panose="02020603050405020304" pitchFamily="18" charset="0"/>
              </a:rPr>
              <a:t>pasteles</a:t>
            </a:r>
            <a:r>
              <a:rPr lang="en-GB" sz="1800">
                <a:effectLst/>
                <a:latin typeface="Arial" panose="020B0604020202020204" pitchFamily="34" charset="0"/>
                <a:ea typeface="Calibri" panose="020F0502020204030204" pitchFamily="34" charset="0"/>
                <a:cs typeface="Times New Roman" panose="02020603050405020304" pitchFamily="18" charset="0"/>
              </a:rPr>
              <a:t> (casseroles or savoury tarts) and chicha, an ancient (yet still popular) drink.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pic>
        <p:nvPicPr>
          <p:cNvPr id="5" name="Picture 4" descr="A plate of food&#10;&#10;Description automatically generated with low confidence">
            <a:extLst>
              <a:ext uri="{FF2B5EF4-FFF2-40B4-BE49-F238E27FC236}">
                <a16:creationId xmlns:a16="http://schemas.microsoft.com/office/drawing/2014/main" id="{6B24B9EA-D373-BEC2-1F8F-A732CBA481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5132" y="1923798"/>
            <a:ext cx="3058194" cy="2039815"/>
          </a:xfrm>
          <a:prstGeom prst="rect">
            <a:avLst/>
          </a:prstGeom>
        </p:spPr>
      </p:pic>
      <p:pic>
        <p:nvPicPr>
          <p:cNvPr id="8" name="Picture 7" descr="A picture containing food, corn&#10;&#10;Description automatically generated">
            <a:extLst>
              <a:ext uri="{FF2B5EF4-FFF2-40B4-BE49-F238E27FC236}">
                <a16:creationId xmlns:a16="http://schemas.microsoft.com/office/drawing/2014/main" id="{47864E27-C906-9A93-568A-ABDDF41ECD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5132" y="4574203"/>
            <a:ext cx="3058194" cy="1718705"/>
          </a:xfrm>
          <a:prstGeom prst="rect">
            <a:avLst/>
          </a:prstGeom>
        </p:spPr>
      </p:pic>
    </p:spTree>
    <p:extLst>
      <p:ext uri="{BB962C8B-B14F-4D97-AF65-F5344CB8AC3E}">
        <p14:creationId xmlns:p14="http://schemas.microsoft.com/office/powerpoint/2010/main" val="417220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3FA2-BEB0-4EE5-92B4-9EF04D9558DB}"/>
              </a:ext>
            </a:extLst>
          </p:cNvPr>
          <p:cNvSpPr>
            <a:spLocks noGrp="1"/>
          </p:cNvSpPr>
          <p:nvPr>
            <p:ph type="ctrTitle"/>
          </p:nvPr>
        </p:nvSpPr>
        <p:spPr>
          <a:xfrm>
            <a:off x="842703" y="1527512"/>
            <a:ext cx="9720000" cy="720000"/>
          </a:xfrm>
        </p:spPr>
        <p:txBody>
          <a:bodyPr/>
          <a:lstStyle/>
          <a:p>
            <a:r>
              <a:rPr lang="en-GB"/>
              <a:t>The recipes</a:t>
            </a:r>
          </a:p>
        </p:txBody>
      </p:sp>
      <p:sp>
        <p:nvSpPr>
          <p:cNvPr id="3" name="Subtitle 2">
            <a:extLst>
              <a:ext uri="{FF2B5EF4-FFF2-40B4-BE49-F238E27FC236}">
                <a16:creationId xmlns:a16="http://schemas.microsoft.com/office/drawing/2014/main" id="{3FE6FC15-942C-41B9-AAFB-C1CDAFF16230}"/>
              </a:ext>
            </a:extLst>
          </p:cNvPr>
          <p:cNvSpPr>
            <a:spLocks noGrp="1"/>
          </p:cNvSpPr>
          <p:nvPr>
            <p:ph type="subTitle" idx="1"/>
          </p:nvPr>
        </p:nvSpPr>
        <p:spPr>
          <a:xfrm>
            <a:off x="840501" y="2358561"/>
            <a:ext cx="6669842" cy="3911609"/>
          </a:xfrm>
        </p:spPr>
        <p:txBody>
          <a:bodyPr/>
          <a:lstStyle/>
          <a:p>
            <a:pPr marL="0" indent="0">
              <a:buNone/>
            </a:pPr>
            <a:r>
              <a:rPr lang="en-GB" sz="2000" dirty="0">
                <a:latin typeface="Arial"/>
                <a:cs typeface="Arial"/>
              </a:rPr>
              <a:t>Recipes that will be available on the </a:t>
            </a:r>
            <a:r>
              <a:rPr lang="en-GB" sz="2000" i="1" dirty="0">
                <a:latin typeface="Arial"/>
                <a:cs typeface="Arial"/>
              </a:rPr>
              <a:t>Food – a fact of life </a:t>
            </a:r>
            <a:r>
              <a:rPr lang="en-GB" sz="2000" dirty="0">
                <a:latin typeface="Arial"/>
                <a:cs typeface="Arial"/>
              </a:rPr>
              <a:t>website:</a:t>
            </a:r>
          </a:p>
          <a:p>
            <a:r>
              <a:rPr lang="en-GB" sz="2000" dirty="0"/>
              <a:t>Chimichurri fish traybake</a:t>
            </a:r>
          </a:p>
          <a:p>
            <a:r>
              <a:rPr lang="en-GB" sz="2000" dirty="0" err="1"/>
              <a:t>Quibe</a:t>
            </a:r>
            <a:r>
              <a:rPr lang="en-GB" sz="2000" dirty="0"/>
              <a:t> and spicy tomato sauce</a:t>
            </a:r>
          </a:p>
          <a:p>
            <a:r>
              <a:rPr lang="en-GB" sz="2000" dirty="0"/>
              <a:t>Cajun inspired vegetable gumbo</a:t>
            </a:r>
          </a:p>
          <a:p>
            <a:r>
              <a:rPr lang="en-GB" sz="2000" dirty="0">
                <a:latin typeface="Arial"/>
                <a:cs typeface="Arial"/>
              </a:rPr>
              <a:t>Quick bean enchiladas</a:t>
            </a:r>
            <a:endParaRPr lang="en-GB" sz="2000" dirty="0"/>
          </a:p>
          <a:p>
            <a:r>
              <a:rPr lang="en-GB" sz="2000" dirty="0" err="1">
                <a:latin typeface="Arial"/>
                <a:cs typeface="Arial"/>
              </a:rPr>
              <a:t>Perico</a:t>
            </a:r>
            <a:endParaRPr lang="en-GB" sz="2000" dirty="0">
              <a:latin typeface="Arial"/>
              <a:cs typeface="Arial"/>
            </a:endParaRPr>
          </a:p>
          <a:p>
            <a:r>
              <a:rPr lang="en-GB" sz="2000" dirty="0">
                <a:latin typeface="Arial"/>
                <a:cs typeface="Arial"/>
              </a:rPr>
              <a:t>Mexican chilli</a:t>
            </a:r>
            <a:endParaRPr lang="en-GB" sz="2000" dirty="0"/>
          </a:p>
          <a:p>
            <a:endParaRPr lang="en-GB" sz="2000" dirty="0"/>
          </a:p>
          <a:p>
            <a:pPr marL="0" indent="0">
              <a:buNone/>
            </a:pPr>
            <a:endParaRPr lang="en-GB" sz="2000" dirty="0"/>
          </a:p>
          <a:p>
            <a:pPr marL="0" indent="0">
              <a:buNone/>
            </a:pPr>
            <a:endParaRPr lang="en-GB" sz="2000" dirty="0"/>
          </a:p>
          <a:p>
            <a:endParaRPr lang="en-GB" sz="2000" dirty="0"/>
          </a:p>
          <a:p>
            <a:pPr marL="0" indent="0">
              <a:buNone/>
            </a:pPr>
            <a:endParaRPr lang="en-GB" sz="2000" dirty="0"/>
          </a:p>
          <a:p>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
        <p:nvSpPr>
          <p:cNvPr id="8" name="TextBox 7">
            <a:extLst>
              <a:ext uri="{FF2B5EF4-FFF2-40B4-BE49-F238E27FC236}">
                <a16:creationId xmlns:a16="http://schemas.microsoft.com/office/drawing/2014/main" id="{CBEE189F-F3A2-C876-4179-188CE0EC8345}"/>
              </a:ext>
            </a:extLst>
          </p:cNvPr>
          <p:cNvSpPr txBox="1"/>
          <p:nvPr/>
        </p:nvSpPr>
        <p:spPr>
          <a:xfrm>
            <a:off x="5465522" y="10653386"/>
            <a:ext cx="81421" cy="66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CFA6ADAA-DCAA-9944-0AFB-E92BA8F87AA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69A611B1-705E-32AA-B3DF-9122CA968B3A}"/>
              </a:ext>
            </a:extLst>
          </p:cNvPr>
          <p:cNvSpPr txBox="1"/>
          <p:nvPr/>
        </p:nvSpPr>
        <p:spPr>
          <a:xfrm>
            <a:off x="7286487" y="-2774123"/>
            <a:ext cx="181115" cy="71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026" name="Picture 2" descr="A picture containing food, vegetable, container, meal&#10;&#10;Description automatically generated">
            <a:extLst>
              <a:ext uri="{FF2B5EF4-FFF2-40B4-BE49-F238E27FC236}">
                <a16:creationId xmlns:a16="http://schemas.microsoft.com/office/drawing/2014/main" id="{C83D3647-0288-CC3B-23A1-80124E06AD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29663" y="2490919"/>
            <a:ext cx="2337970" cy="3117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food, plate, dish, meatball&#10;&#10;Description automatically generated">
            <a:extLst>
              <a:ext uri="{FF2B5EF4-FFF2-40B4-BE49-F238E27FC236}">
                <a16:creationId xmlns:a16="http://schemas.microsoft.com/office/drawing/2014/main" id="{91361F8C-C567-36B8-17FE-3DC2BF5DA8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5332" y="2011085"/>
            <a:ext cx="1767664" cy="23568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ext Box">
            <a:extLst>
              <a:ext uri="{FF2B5EF4-FFF2-40B4-BE49-F238E27FC236}">
                <a16:creationId xmlns:a16="http://schemas.microsoft.com/office/drawing/2014/main" id="{69C1B34C-EE35-D4FB-BB9F-534635E472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88256" y="-8571701"/>
            <a:ext cx="382170" cy="626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owl of food with a spoon&#10;&#10;Description automatically generated with low confidence">
            <a:extLst>
              <a:ext uri="{FF2B5EF4-FFF2-40B4-BE49-F238E27FC236}">
                <a16:creationId xmlns:a16="http://schemas.microsoft.com/office/drawing/2014/main" id="{55E83206-00D5-BEBF-65AB-26297AF311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3654" y="4533245"/>
            <a:ext cx="1811020" cy="1594485"/>
          </a:xfrm>
          <a:prstGeom prst="rect">
            <a:avLst/>
          </a:prstGeom>
        </p:spPr>
      </p:pic>
      <p:pic>
        <p:nvPicPr>
          <p:cNvPr id="1027" name="Picture 3">
            <a:extLst>
              <a:ext uri="{FF2B5EF4-FFF2-40B4-BE49-F238E27FC236}">
                <a16:creationId xmlns:a16="http://schemas.microsoft.com/office/drawing/2014/main" id="{904DFC05-E556-6CC3-8B78-83B0D96BA0E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25886" y="3273964"/>
            <a:ext cx="1560601" cy="208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77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Housekeeping and overview</a:t>
            </a:r>
            <a:endParaRPr lang="en-GB"/>
          </a:p>
        </p:txBody>
      </p:sp>
      <p:sp>
        <p:nvSpPr>
          <p:cNvPr id="5" name="Subtitle 2">
            <a:extLst>
              <a:ext uri="{FF2B5EF4-FFF2-40B4-BE49-F238E27FC236}">
                <a16:creationId xmlns:a16="http://schemas.microsoft.com/office/drawing/2014/main" id="{9E9FE813-0F08-471B-A015-DEA83C9268BD}"/>
              </a:ext>
            </a:extLst>
          </p:cNvPr>
          <p:cNvSpPr>
            <a:spLocks noGrp="1"/>
          </p:cNvSpPr>
          <p:nvPr>
            <p:ph type="subTitle" idx="1"/>
          </p:nvPr>
        </p:nvSpPr>
        <p:spPr>
          <a:xfrm>
            <a:off x="1169274" y="2195706"/>
            <a:ext cx="7002571" cy="4270407"/>
          </a:xfrm>
        </p:spPr>
        <p:txBody>
          <a:bodyPr/>
          <a:lstStyle/>
          <a:p>
            <a:r>
              <a:rPr lang="en-US">
                <a:latin typeface="Arial"/>
                <a:cs typeface="Arial"/>
              </a:rPr>
              <a:t>Turn off mobile phone (pop on vibrate) </a:t>
            </a:r>
          </a:p>
          <a:p>
            <a:r>
              <a:rPr lang="en-US">
                <a:latin typeface="Arial"/>
                <a:cs typeface="Arial"/>
              </a:rPr>
              <a:t>You should have all your equipment and ingredients ready/handy</a:t>
            </a:r>
          </a:p>
          <a:p>
            <a:r>
              <a:rPr lang="en-US">
                <a:latin typeface="Arial"/>
                <a:cs typeface="Arial"/>
              </a:rPr>
              <a:t>Get ready to cook!</a:t>
            </a:r>
          </a:p>
          <a:p>
            <a:r>
              <a:rPr lang="en-US">
                <a:latin typeface="Arial"/>
                <a:cs typeface="Arial"/>
              </a:rPr>
              <a:t>Chat box – feel free to use to ask questions and share info/links and ideas</a:t>
            </a:r>
          </a:p>
          <a:p>
            <a:r>
              <a:rPr lang="en-US">
                <a:latin typeface="Arial"/>
                <a:cs typeface="Arial"/>
              </a:rPr>
              <a:t>Camera on – we want to see your food skills</a:t>
            </a:r>
          </a:p>
          <a:p>
            <a:r>
              <a:rPr lang="en-US">
                <a:latin typeface="Arial"/>
                <a:cs typeface="Arial"/>
              </a:rPr>
              <a:t>Help and direction (please don’t take as criticism!) </a:t>
            </a:r>
            <a:endParaRPr lang="en-US"/>
          </a:p>
          <a:p>
            <a:r>
              <a:rPr lang="en-US">
                <a:latin typeface="Arial"/>
                <a:cs typeface="Arial"/>
              </a:rPr>
              <a:t>Feel free to ask questions and engage!</a:t>
            </a:r>
          </a:p>
          <a:p>
            <a:r>
              <a:rPr lang="en-US">
                <a:latin typeface="Arial"/>
                <a:cs typeface="Arial"/>
              </a:rPr>
              <a:t>Feedback – it’s good to get your views!</a:t>
            </a:r>
          </a:p>
          <a:p>
            <a:r>
              <a:rPr lang="en-US">
                <a:latin typeface="Arial"/>
                <a:cs typeface="Arial"/>
              </a:rPr>
              <a:t>Tweet or post on Facebook!</a:t>
            </a:r>
          </a:p>
          <a:p>
            <a:r>
              <a:rPr lang="en-US">
                <a:latin typeface="Arial"/>
                <a:cs typeface="Arial"/>
              </a:rPr>
              <a:t>Enjoy!</a:t>
            </a:r>
          </a:p>
        </p:txBody>
      </p:sp>
      <p:sp>
        <p:nvSpPr>
          <p:cNvPr id="8" name="TextBox 7">
            <a:extLst>
              <a:ext uri="{FF2B5EF4-FFF2-40B4-BE49-F238E27FC236}">
                <a16:creationId xmlns:a16="http://schemas.microsoft.com/office/drawing/2014/main" id="{E599A8AC-78EC-4933-ABE9-129F20AB12F3}"/>
              </a:ext>
            </a:extLst>
          </p:cNvPr>
          <p:cNvSpPr txBox="1"/>
          <p:nvPr/>
        </p:nvSpPr>
        <p:spPr>
          <a:xfrm>
            <a:off x="8651630" y="1923798"/>
            <a:ext cx="3326676" cy="3416320"/>
          </a:xfrm>
          <a:prstGeom prst="rect">
            <a:avLst/>
          </a:prstGeom>
          <a:noFill/>
          <a:ln>
            <a:solidFill>
              <a:srgbClr val="C33D86"/>
            </a:solidFill>
          </a:ln>
        </p:spPr>
        <p:txBody>
          <a:bodyPr wrap="square">
            <a:spAutoFit/>
          </a:bodyPr>
          <a:lstStyle/>
          <a:p>
            <a:pPr marL="0" indent="0" algn="ctr">
              <a:buNone/>
            </a:pPr>
            <a:r>
              <a:rPr lang="en-US" sz="1800" b="1">
                <a:latin typeface="Arial"/>
                <a:cs typeface="Arial"/>
              </a:rPr>
              <a:t>Good food hygiene and safety practices - are you ready to cook?</a:t>
            </a:r>
          </a:p>
          <a:p>
            <a:pPr marL="0" indent="0" algn="ctr">
              <a:buNone/>
            </a:pPr>
            <a:endParaRPr lang="en-US" b="1"/>
          </a:p>
          <a:p>
            <a:pPr marL="0" indent="0" algn="ctr">
              <a:buNone/>
            </a:pPr>
            <a:r>
              <a:rPr lang="en-GB" sz="1800">
                <a:latin typeface="Arial"/>
                <a:cs typeface="Arial"/>
              </a:rPr>
              <a:t>Long hair tied up. </a:t>
            </a:r>
            <a:endParaRPr lang="en-GB"/>
          </a:p>
          <a:p>
            <a:pPr marL="0" indent="0" algn="ctr">
              <a:buNone/>
            </a:pPr>
            <a:r>
              <a:rPr lang="en-GB" sz="1800">
                <a:latin typeface="Arial"/>
                <a:cs typeface="Arial"/>
              </a:rPr>
              <a:t>Jumpers removed/long sleeves rolled up. </a:t>
            </a:r>
            <a:endParaRPr lang="en-GB">
              <a:latin typeface="Arial"/>
              <a:cs typeface="Arial"/>
            </a:endParaRPr>
          </a:p>
          <a:p>
            <a:pPr marL="0" indent="0" algn="ctr">
              <a:buNone/>
            </a:pPr>
            <a:r>
              <a:rPr lang="en-GB" sz="1800">
                <a:latin typeface="Arial"/>
                <a:cs typeface="Arial"/>
              </a:rPr>
              <a:t>Nail varnish and jewellery/watches removed.</a:t>
            </a:r>
            <a:endParaRPr lang="en-GB">
              <a:latin typeface="Arial"/>
              <a:cs typeface="Arial"/>
            </a:endParaRPr>
          </a:p>
          <a:p>
            <a:pPr marL="0" indent="0" algn="ctr">
              <a:buNone/>
            </a:pPr>
            <a:r>
              <a:rPr lang="en-GB" sz="1800">
                <a:latin typeface="Arial"/>
                <a:cs typeface="Arial"/>
              </a:rPr>
              <a:t>Thoroughly washed and dried hands.</a:t>
            </a:r>
            <a:endParaRPr lang="en-GB">
              <a:latin typeface="Arial"/>
              <a:cs typeface="Arial"/>
            </a:endParaRPr>
          </a:p>
          <a:p>
            <a:pPr marL="0" indent="0" algn="ctr">
              <a:buNone/>
            </a:pPr>
            <a:r>
              <a:rPr lang="en-GB" sz="1800">
                <a:latin typeface="Arial"/>
                <a:cs typeface="Arial"/>
              </a:rPr>
              <a:t>Clean apron on.</a:t>
            </a:r>
            <a:endParaRPr lang="en-GB">
              <a:latin typeface="Arial"/>
              <a:cs typeface="Arial"/>
            </a:endParaRPr>
          </a:p>
        </p:txBody>
      </p:sp>
      <p:sp>
        <p:nvSpPr>
          <p:cNvPr id="6" name="TextBox 5">
            <a:extLst>
              <a:ext uri="{FF2B5EF4-FFF2-40B4-BE49-F238E27FC236}">
                <a16:creationId xmlns:a16="http://schemas.microsoft.com/office/drawing/2014/main" id="{A2F9FD18-B40C-441E-B45A-A8E01F246931}"/>
              </a:ext>
            </a:extLst>
          </p:cNvPr>
          <p:cNvSpPr txBox="1"/>
          <p:nvPr/>
        </p:nvSpPr>
        <p:spPr>
          <a:xfrm>
            <a:off x="9311473" y="5700118"/>
            <a:ext cx="3777066" cy="369332"/>
          </a:xfrm>
          <a:prstGeom prst="rect">
            <a:avLst/>
          </a:prstGeom>
          <a:noFill/>
        </p:spPr>
        <p:txBody>
          <a:bodyPr wrap="square" rtlCol="0">
            <a:spAutoFit/>
          </a:bodyPr>
          <a:lstStyle/>
          <a:p>
            <a:pPr algn="l"/>
            <a:r>
              <a:rPr lang="en-GB">
                <a:latin typeface="Arial" panose="020B0604020202020204" pitchFamily="34" charset="0"/>
                <a:cs typeface="Arial" panose="020B0604020202020204" pitchFamily="34" charset="0"/>
              </a:rPr>
              <a:t>@foodafactoflife</a:t>
            </a:r>
          </a:p>
        </p:txBody>
      </p:sp>
      <p:pic>
        <p:nvPicPr>
          <p:cNvPr id="7" name="Picture 2" descr="Twitter Logo, PNG, Symbol, History, Meaning">
            <a:extLst>
              <a:ext uri="{FF2B5EF4-FFF2-40B4-BE49-F238E27FC236}">
                <a16:creationId xmlns:a16="http://schemas.microsoft.com/office/drawing/2014/main" id="{79CC6770-51BE-48CF-90AF-49C7C62A67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32019" y="5700118"/>
            <a:ext cx="783772" cy="4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0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B21F-6756-4BEE-9A8E-2C9A8E6AE872}"/>
              </a:ext>
            </a:extLst>
          </p:cNvPr>
          <p:cNvSpPr>
            <a:spLocks noGrp="1"/>
          </p:cNvSpPr>
          <p:nvPr>
            <p:ph type="ctrTitle"/>
          </p:nvPr>
        </p:nvSpPr>
        <p:spPr/>
        <p:txBody>
          <a:bodyPr/>
          <a:lstStyle/>
          <a:p>
            <a:r>
              <a:rPr lang="en-GB" dirty="0"/>
              <a:t>Toasted tortilla cones!</a:t>
            </a:r>
          </a:p>
        </p:txBody>
      </p:sp>
      <p:pic>
        <p:nvPicPr>
          <p:cNvPr id="1026" name="C6996132-CEDF-454E-888C-F4751FB3D7F0">
            <a:extLst>
              <a:ext uri="{FF2B5EF4-FFF2-40B4-BE49-F238E27FC236}">
                <a16:creationId xmlns:a16="http://schemas.microsoft.com/office/drawing/2014/main" id="{11CF91BC-46A5-4759-A3F2-88614FE9F4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50571" y="3081529"/>
            <a:ext cx="3029771" cy="227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6431CD9-3C16-44E8-A9B8-59B843AC7383">
            <a:extLst>
              <a:ext uri="{FF2B5EF4-FFF2-40B4-BE49-F238E27FC236}">
                <a16:creationId xmlns:a16="http://schemas.microsoft.com/office/drawing/2014/main" id="{DC8B420A-D3F2-4126-A7DB-74D42C8A19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4305" y="3081528"/>
            <a:ext cx="3029769" cy="227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8EE712F8-7A85-44E9-A172-91CD557AA8E7">
            <a:extLst>
              <a:ext uri="{FF2B5EF4-FFF2-40B4-BE49-F238E27FC236}">
                <a16:creationId xmlns:a16="http://schemas.microsoft.com/office/drawing/2014/main" id="{6D27D744-8FF8-40CF-835B-7739B3CCAA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5609" y="3080303"/>
            <a:ext cx="3029771" cy="227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97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50438"/>
            <a:ext cx="9720000" cy="720000"/>
          </a:xfrm>
        </p:spPr>
        <p:txBody>
          <a:bodyPr/>
          <a:lstStyle/>
          <a:p>
            <a:r>
              <a:rPr lang="en-GB" sz="3600"/>
              <a:t>Chimichurri fish traybake</a:t>
            </a:r>
            <a:br>
              <a:rPr lang="en-GB" sz="3600"/>
            </a:br>
            <a:endParaRPr lang="en-US"/>
          </a:p>
        </p:txBody>
      </p:sp>
      <p:sp>
        <p:nvSpPr>
          <p:cNvPr id="3" name="Subtitle 2"/>
          <p:cNvSpPr>
            <a:spLocks noGrp="1"/>
          </p:cNvSpPr>
          <p:nvPr>
            <p:ph type="subTitle" idx="1"/>
          </p:nvPr>
        </p:nvSpPr>
        <p:spPr>
          <a:xfrm>
            <a:off x="1169275" y="2013426"/>
            <a:ext cx="6848402" cy="4383695"/>
          </a:xfrm>
        </p:spPr>
        <p:txBody>
          <a:bodyPr/>
          <a:lstStyle/>
          <a:p>
            <a:pPr marL="0" indent="0">
              <a:buNone/>
            </a:pPr>
            <a:r>
              <a:rPr lang="en-US" sz="1600" b="1" dirty="0">
                <a:solidFill>
                  <a:srgbClr val="000000"/>
                </a:solidFill>
                <a:latin typeface="Arial"/>
                <a:cs typeface="Arial"/>
              </a:rPr>
              <a:t>Why are we doing this?</a:t>
            </a:r>
            <a:endParaRPr lang="en-GB" sz="1600" dirty="0">
              <a:solidFill>
                <a:srgbClr val="000000"/>
              </a:solidFill>
              <a:cs typeface="Arial"/>
            </a:endParaRPr>
          </a:p>
          <a:p>
            <a:pPr marL="0" indent="0">
              <a:buNone/>
            </a:pPr>
            <a:r>
              <a:rPr lang="en-US" sz="1600" dirty="0">
                <a:solidFill>
                  <a:srgbClr val="000000"/>
                </a:solidFill>
                <a:latin typeface="Arial"/>
                <a:cs typeface="Arial"/>
              </a:rPr>
              <a:t>Learning in lesson: focus on skill/knowledge, not recipe.</a:t>
            </a:r>
          </a:p>
          <a:p>
            <a:pPr marL="0" indent="0">
              <a:buNone/>
            </a:pPr>
            <a:r>
              <a:rPr lang="en-GB" sz="1600" dirty="0">
                <a:solidFill>
                  <a:srgbClr val="000000"/>
                </a:solidFill>
                <a:effectLst/>
                <a:latin typeface="Arial"/>
                <a:ea typeface="MS Mincho"/>
                <a:cs typeface="Times New Roman"/>
              </a:rPr>
              <a:t>A </a:t>
            </a:r>
            <a:r>
              <a:rPr lang="en-GB" sz="1600" b="1" dirty="0">
                <a:solidFill>
                  <a:srgbClr val="000000"/>
                </a:solidFill>
                <a:effectLst/>
                <a:latin typeface="Arial"/>
                <a:ea typeface="MS Mincho"/>
                <a:cs typeface="Times New Roman"/>
              </a:rPr>
              <a:t>quick to prepare</a:t>
            </a:r>
            <a:r>
              <a:rPr lang="en-GB" sz="1600" dirty="0">
                <a:solidFill>
                  <a:srgbClr val="000000"/>
                </a:solidFill>
                <a:effectLst/>
                <a:latin typeface="Arial"/>
                <a:ea typeface="MS Mincho"/>
                <a:cs typeface="Times New Roman"/>
              </a:rPr>
              <a:t>, </a:t>
            </a:r>
            <a:r>
              <a:rPr lang="en-GB" sz="1600" b="1" dirty="0">
                <a:solidFill>
                  <a:srgbClr val="000000"/>
                </a:solidFill>
                <a:effectLst/>
                <a:latin typeface="Arial"/>
                <a:ea typeface="MS Mincho"/>
                <a:cs typeface="Times New Roman"/>
              </a:rPr>
              <a:t>medium-high complexity </a:t>
            </a:r>
            <a:r>
              <a:rPr lang="en-GB" sz="1600" dirty="0">
                <a:solidFill>
                  <a:srgbClr val="000000"/>
                </a:solidFill>
                <a:effectLst/>
                <a:latin typeface="Arial"/>
                <a:ea typeface="MS Mincho"/>
                <a:cs typeface="Times New Roman"/>
              </a:rPr>
              <a:t>recipe. </a:t>
            </a:r>
            <a:endParaRPr lang="en-GB"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pPr marL="0" indent="0">
              <a:buNone/>
            </a:pPr>
            <a:r>
              <a:rPr lang="en-GB" sz="1600" dirty="0">
                <a:solidFill>
                  <a:srgbClr val="000000"/>
                </a:solidFill>
                <a:effectLst/>
                <a:latin typeface="Arial"/>
                <a:ea typeface="MS Mincho"/>
                <a:cs typeface="Arial"/>
              </a:rPr>
              <a:t>Demonstrates a </a:t>
            </a:r>
            <a:r>
              <a:rPr lang="en-GB" sz="1600" b="1" dirty="0">
                <a:solidFill>
                  <a:srgbClr val="000000"/>
                </a:solidFill>
                <a:effectLst/>
                <a:latin typeface="Arial"/>
                <a:ea typeface="MS Mincho"/>
                <a:cs typeface="Arial"/>
              </a:rPr>
              <a:t>wide range of basic food skills </a:t>
            </a:r>
            <a:r>
              <a:rPr lang="en-GB" sz="1600" dirty="0">
                <a:solidFill>
                  <a:srgbClr val="000000"/>
                </a:solidFill>
                <a:effectLst/>
                <a:latin typeface="Arial"/>
                <a:ea typeface="MS Mincho"/>
                <a:cs typeface="Arial"/>
              </a:rPr>
              <a:t>but can be extended to allow for differentiation and </a:t>
            </a:r>
            <a:r>
              <a:rPr lang="en-GB" sz="1600" b="1" dirty="0">
                <a:solidFill>
                  <a:srgbClr val="000000"/>
                </a:solidFill>
                <a:effectLst/>
                <a:latin typeface="Arial"/>
                <a:ea typeface="MS Mincho"/>
                <a:cs typeface="Arial"/>
              </a:rPr>
              <a:t>inclusion</a:t>
            </a:r>
            <a:r>
              <a:rPr lang="en-GB" sz="1600" dirty="0">
                <a:solidFill>
                  <a:srgbClr val="000000"/>
                </a:solidFill>
                <a:effectLst/>
                <a:latin typeface="Arial"/>
                <a:ea typeface="MS Mincho"/>
                <a:cs typeface="Arial"/>
              </a:rPr>
              <a:t>.</a:t>
            </a:r>
          </a:p>
          <a:p>
            <a:pPr marL="0" indent="0">
              <a:buNone/>
            </a:pPr>
            <a:r>
              <a:rPr lang="en-GB" sz="1600" dirty="0">
                <a:solidFill>
                  <a:srgbClr val="000000"/>
                </a:solidFill>
                <a:effectLst/>
                <a:latin typeface="Arial"/>
                <a:ea typeface="MS Mincho"/>
                <a:cs typeface="Arial"/>
              </a:rPr>
              <a:t>Uses ingredients that are </a:t>
            </a:r>
            <a:r>
              <a:rPr lang="en-GB" sz="1600" b="1" dirty="0">
                <a:solidFill>
                  <a:srgbClr val="000000"/>
                </a:solidFill>
                <a:effectLst/>
                <a:latin typeface="Arial"/>
                <a:ea typeface="MS Mincho"/>
                <a:cs typeface="Arial"/>
              </a:rPr>
              <a:t>easy to source</a:t>
            </a:r>
            <a:r>
              <a:rPr lang="en-GB" sz="1600" b="1" dirty="0">
                <a:solidFill>
                  <a:srgbClr val="000000"/>
                </a:solidFill>
                <a:latin typeface="Arial"/>
                <a:ea typeface="MS Mincho"/>
                <a:cs typeface="Arial"/>
              </a:rPr>
              <a:t> </a:t>
            </a:r>
            <a:r>
              <a:rPr lang="en-GB" sz="1600" dirty="0">
                <a:solidFill>
                  <a:srgbClr val="000000"/>
                </a:solidFill>
                <a:effectLst/>
                <a:latin typeface="Arial"/>
                <a:ea typeface="MS Mincho"/>
                <a:cs typeface="Arial"/>
              </a:rPr>
              <a:t>and</a:t>
            </a:r>
            <a:r>
              <a:rPr lang="en-GB" sz="1600" dirty="0">
                <a:solidFill>
                  <a:srgbClr val="000000"/>
                </a:solidFill>
                <a:latin typeface="Arial"/>
                <a:ea typeface="MS Mincho"/>
                <a:cs typeface="Arial"/>
              </a:rPr>
              <a:t> mostly stored </a:t>
            </a:r>
            <a:r>
              <a:rPr lang="en-GB" sz="1600" dirty="0">
                <a:solidFill>
                  <a:srgbClr val="000000"/>
                </a:solidFill>
                <a:effectLst/>
                <a:latin typeface="Arial"/>
                <a:ea typeface="MS Mincho"/>
                <a:cs typeface="Arial"/>
              </a:rPr>
              <a:t>at</a:t>
            </a:r>
            <a:r>
              <a:rPr lang="en-GB" sz="1600" dirty="0">
                <a:solidFill>
                  <a:srgbClr val="000000"/>
                </a:solidFill>
                <a:latin typeface="Arial"/>
                <a:ea typeface="MS Mincho"/>
                <a:cs typeface="Arial"/>
              </a:rPr>
              <a:t> ambient temperatures.</a:t>
            </a:r>
            <a:endParaRPr lang="en-GB" sz="1600" dirty="0">
              <a:solidFill>
                <a:srgbClr val="000000"/>
              </a:solidFill>
              <a:effectLst/>
              <a:latin typeface="Arial"/>
              <a:ea typeface="MS Mincho"/>
              <a:cs typeface="Arial"/>
            </a:endParaRPr>
          </a:p>
          <a:p>
            <a:pPr marL="0" indent="0">
              <a:buNone/>
            </a:pPr>
            <a:r>
              <a:rPr lang="en-GB" sz="1600" b="1" dirty="0">
                <a:solidFill>
                  <a:srgbClr val="000000"/>
                </a:solidFill>
                <a:latin typeface="Arial"/>
                <a:ea typeface="MS Mincho"/>
                <a:cs typeface="Arial"/>
              </a:rPr>
              <a:t>Nutrition science</a:t>
            </a:r>
            <a:r>
              <a:rPr lang="en-GB" sz="1600" dirty="0">
                <a:solidFill>
                  <a:srgbClr val="000000"/>
                </a:solidFill>
                <a:latin typeface="Arial"/>
                <a:ea typeface="MS Mincho"/>
                <a:cs typeface="Arial"/>
              </a:rPr>
              <a:t>: </a:t>
            </a:r>
            <a:r>
              <a:rPr lang="en-US" sz="1600" dirty="0">
                <a:latin typeface="Arial"/>
                <a:ea typeface="MS Mincho"/>
                <a:cs typeface="Arial"/>
              </a:rPr>
              <a:t>Protein and alternatives. Vegetables in the diet.</a:t>
            </a:r>
            <a:endParaRPr lang="en-GB" sz="1600" dirty="0">
              <a:latin typeface="Arial"/>
              <a:ea typeface="MS Mincho"/>
              <a:cs typeface="Arial"/>
            </a:endParaRPr>
          </a:p>
          <a:p>
            <a:pPr marL="0" indent="0">
              <a:buNone/>
            </a:pPr>
            <a:r>
              <a:rPr lang="en-GB" sz="1600" b="1" dirty="0">
                <a:solidFill>
                  <a:srgbClr val="000000"/>
                </a:solidFill>
                <a:latin typeface="Arial"/>
                <a:ea typeface="Cambria"/>
                <a:cs typeface="Times New Roman"/>
              </a:rPr>
              <a:t>Food science</a:t>
            </a:r>
            <a:r>
              <a:rPr lang="en-GB" sz="1600" dirty="0">
                <a:solidFill>
                  <a:srgbClr val="000000"/>
                </a:solidFill>
                <a:effectLst/>
                <a:latin typeface="Arial"/>
                <a:ea typeface="Cambria"/>
                <a:cs typeface="Times New Roman"/>
              </a:rPr>
              <a:t>:</a:t>
            </a:r>
            <a:r>
              <a:rPr lang="en-GB" sz="1600" dirty="0">
                <a:solidFill>
                  <a:srgbClr val="000000"/>
                </a:solidFill>
                <a:latin typeface="Arial"/>
                <a:ea typeface="Cambria"/>
                <a:cs typeface="Times New Roman"/>
              </a:rPr>
              <a:t> </a:t>
            </a:r>
            <a:r>
              <a:rPr lang="en-GB" sz="1600" dirty="0">
                <a:latin typeface="Arial"/>
                <a:ea typeface="Cambria"/>
                <a:cs typeface="Arial"/>
              </a:rPr>
              <a:t>Heat transfer. Effect of heat on protein. </a:t>
            </a:r>
          </a:p>
          <a:p>
            <a:pPr marL="0" indent="0">
              <a:buNone/>
            </a:pPr>
            <a:r>
              <a:rPr lang="en-GB" sz="1600" b="1" dirty="0">
                <a:solidFill>
                  <a:srgbClr val="000000"/>
                </a:solidFill>
                <a:latin typeface="Arial"/>
                <a:ea typeface="Cambria"/>
                <a:cs typeface="Arial"/>
              </a:rPr>
              <a:t>Sensory science</a:t>
            </a:r>
            <a:r>
              <a:rPr lang="en-GB" sz="1600" dirty="0">
                <a:solidFill>
                  <a:srgbClr val="000000"/>
                </a:solidFill>
                <a:latin typeface="Arial"/>
                <a:ea typeface="Cambria"/>
                <a:cs typeface="Arial"/>
              </a:rPr>
              <a:t>: Testing, tasting and evaluation.</a:t>
            </a:r>
          </a:p>
          <a:p>
            <a:pPr marL="0" indent="0">
              <a:buNone/>
            </a:pPr>
            <a:r>
              <a:rPr lang="en-GB" sz="1600" b="1" dirty="0">
                <a:solidFill>
                  <a:srgbClr val="000000"/>
                </a:solidFill>
                <a:effectLst/>
                <a:latin typeface="Arial"/>
                <a:ea typeface="Cambria"/>
                <a:cs typeface="Times New Roman"/>
              </a:rPr>
              <a:t>Maths</a:t>
            </a:r>
            <a:r>
              <a:rPr lang="en-GB" sz="1600" dirty="0">
                <a:solidFill>
                  <a:srgbClr val="000000"/>
                </a:solidFill>
                <a:effectLst/>
                <a:latin typeface="Arial"/>
                <a:ea typeface="Cambria"/>
                <a:cs typeface="Times New Roman"/>
              </a:rPr>
              <a:t>:</a:t>
            </a:r>
            <a:r>
              <a:rPr lang="en-GB" sz="1600" dirty="0">
                <a:solidFill>
                  <a:srgbClr val="000000"/>
                </a:solidFill>
                <a:latin typeface="Arial"/>
                <a:ea typeface="Cambria"/>
                <a:cs typeface="Times New Roman"/>
              </a:rPr>
              <a:t> W</a:t>
            </a:r>
            <a:r>
              <a:rPr lang="en-GB" sz="1600" dirty="0">
                <a:solidFill>
                  <a:srgbClr val="000000"/>
                </a:solidFill>
                <a:latin typeface="Arial"/>
                <a:ea typeface="Cambria"/>
                <a:cs typeface="Arial"/>
              </a:rPr>
              <a:t>eighing, measuring, time, temperature.</a:t>
            </a:r>
          </a:p>
          <a:p>
            <a:pPr marL="0" indent="0">
              <a:lnSpc>
                <a:spcPct val="100000"/>
              </a:lnSpc>
              <a:buNone/>
            </a:pPr>
            <a:r>
              <a:rPr lang="en-GB" sz="1600" b="1" dirty="0">
                <a:solidFill>
                  <a:srgbClr val="000000"/>
                </a:solidFill>
                <a:latin typeface="Arial"/>
                <a:ea typeface="Cambria"/>
                <a:cs typeface="Times New Roman"/>
              </a:rPr>
              <a:t>English</a:t>
            </a:r>
            <a:r>
              <a:rPr lang="en-GB" sz="1600" dirty="0">
                <a:solidFill>
                  <a:srgbClr val="000000"/>
                </a:solidFill>
                <a:latin typeface="Arial"/>
                <a:ea typeface="Cambria"/>
                <a:cs typeface="Times New Roman"/>
              </a:rPr>
              <a:t>: R</a:t>
            </a:r>
            <a:r>
              <a:rPr lang="en-GB" sz="1600" dirty="0">
                <a:solidFill>
                  <a:srgbClr val="000000"/>
                </a:solidFill>
                <a:latin typeface="Arial"/>
                <a:ea typeface="Cambria"/>
                <a:cs typeface="Arial"/>
              </a:rPr>
              <a:t>eading and following a recipe, following written and verbal instructions.</a:t>
            </a:r>
            <a:endParaRPr lang="en-GB" sz="1600" dirty="0">
              <a:solidFill>
                <a:srgbClr val="000000"/>
              </a:solidFill>
              <a:latin typeface="Arial" panose="020B0604020202020204" pitchFamily="34" charset="0"/>
              <a:cs typeface="Arial" panose="020B0604020202020204" pitchFamily="34" charset="0"/>
            </a:endParaRPr>
          </a:p>
        </p:txBody>
      </p:sp>
      <p:pic>
        <p:nvPicPr>
          <p:cNvPr id="5" name="Picture 4" descr="A picture containing food, vegetable, container, meal&#10;&#10;Description automatically generated">
            <a:extLst>
              <a:ext uri="{FF2B5EF4-FFF2-40B4-BE49-F238E27FC236}">
                <a16:creationId xmlns:a16="http://schemas.microsoft.com/office/drawing/2014/main" id="{6BCEEA53-CCE3-95A4-A239-F6F2649B2EA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29620" y="2293148"/>
            <a:ext cx="2591291" cy="3455055"/>
          </a:xfrm>
          <a:prstGeom prst="rect">
            <a:avLst/>
          </a:prstGeom>
          <a:noFill/>
          <a:ln>
            <a:noFill/>
          </a:ln>
        </p:spPr>
      </p:pic>
    </p:spTree>
    <p:extLst>
      <p:ext uri="{BB962C8B-B14F-4D97-AF65-F5344CB8AC3E}">
        <p14:creationId xmlns:p14="http://schemas.microsoft.com/office/powerpoint/2010/main" val="61512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B315-8491-46A7-96E5-63948037FAB8}"/>
              </a:ext>
            </a:extLst>
          </p:cNvPr>
          <p:cNvSpPr>
            <a:spLocks noGrp="1"/>
          </p:cNvSpPr>
          <p:nvPr>
            <p:ph type="ctrTitle"/>
          </p:nvPr>
        </p:nvSpPr>
        <p:spPr>
          <a:xfrm>
            <a:off x="511835" y="1240569"/>
            <a:ext cx="9720000" cy="720000"/>
          </a:xfrm>
        </p:spPr>
        <p:txBody>
          <a:bodyPr/>
          <a:lstStyle/>
          <a:p>
            <a:r>
              <a:rPr lang="en-GB" sz="3600"/>
              <a:t>Chimichurri fish traybake</a:t>
            </a:r>
            <a:br>
              <a:rPr lang="en-GB" sz="3600"/>
            </a:br>
            <a:endParaRPr lang="en-GB"/>
          </a:p>
        </p:txBody>
      </p:sp>
      <p:sp>
        <p:nvSpPr>
          <p:cNvPr id="8" name="TextBox 7">
            <a:extLst>
              <a:ext uri="{FF2B5EF4-FFF2-40B4-BE49-F238E27FC236}">
                <a16:creationId xmlns:a16="http://schemas.microsoft.com/office/drawing/2014/main" id="{17CE176B-08D5-44CA-BF88-7424D5A92C23}"/>
              </a:ext>
            </a:extLst>
          </p:cNvPr>
          <p:cNvSpPr txBox="1"/>
          <p:nvPr/>
        </p:nvSpPr>
        <p:spPr>
          <a:xfrm>
            <a:off x="292653" y="2161095"/>
            <a:ext cx="3690298" cy="3323987"/>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cs typeface="Arial"/>
              </a:rPr>
              <a:t>Ingredients</a:t>
            </a:r>
          </a:p>
          <a:p>
            <a:r>
              <a:rPr lang="en-GB" sz="1400">
                <a:latin typeface="Arial" panose="020B0604020202020204" pitchFamily="34" charset="0"/>
                <a:ea typeface="MS Mincho" panose="02020609040205080304" pitchFamily="49" charset="-128"/>
                <a:cs typeface="Times New Roman" panose="02020603050405020304" pitchFamily="18" charset="0"/>
              </a:rPr>
              <a:t>2</a:t>
            </a:r>
            <a:r>
              <a:rPr lang="en-GB" sz="1400">
                <a:effectLst/>
                <a:latin typeface="Arial" panose="020B0604020202020204" pitchFamily="34" charset="0"/>
                <a:ea typeface="MS Mincho" panose="02020609040205080304" pitchFamily="49" charset="-128"/>
                <a:cs typeface="Times New Roman" panose="02020603050405020304" pitchFamily="18" charset="0"/>
              </a:rPr>
              <a:t> small sweet potatoes (about 350g)</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1 medium red onion</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1 red pepper</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1 garlic clove</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25g fresh flat-leaf parsley</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1 x 15ml spoon olive oil</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1 x 15ml spoon red wine vinegar</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¼ x 5ml spoon crushed chillies</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¼ x 5ml spoon smoked paprika</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1 x 5ml spoon dried oregano</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Black pepper</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r>
              <a:rPr lang="en-GB" sz="1400">
                <a:effectLst/>
                <a:latin typeface="Arial" panose="020B0604020202020204" pitchFamily="34" charset="0"/>
                <a:ea typeface="MS Mincho" panose="02020609040205080304" pitchFamily="49" charset="-128"/>
                <a:cs typeface="Times New Roman" panose="02020603050405020304" pitchFamily="18" charset="0"/>
              </a:rPr>
              <a:t>250g skinless white fish fillets, e.g. </a:t>
            </a:r>
            <a:r>
              <a:rPr lang="en-GB" sz="1400" err="1">
                <a:effectLst/>
                <a:latin typeface="Arial" panose="020B0604020202020204" pitchFamily="34" charset="0"/>
                <a:ea typeface="MS Mincho" panose="02020609040205080304" pitchFamily="49" charset="-128"/>
                <a:cs typeface="Times New Roman" panose="02020603050405020304" pitchFamily="18" charset="0"/>
              </a:rPr>
              <a:t>basa</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pPr algn="l"/>
            <a:endParaRPr lang="en-US" sz="1400" b="1">
              <a:latin typeface="Arial"/>
              <a:cs typeface="Arial"/>
            </a:endParaRPr>
          </a:p>
          <a:p>
            <a:endParaRPr lang="en-US" sz="1400">
              <a:latin typeface="Arial"/>
              <a:cs typeface="Calibri"/>
            </a:endParaRPr>
          </a:p>
        </p:txBody>
      </p:sp>
      <p:sp>
        <p:nvSpPr>
          <p:cNvPr id="10" name="TextBox 9">
            <a:extLst>
              <a:ext uri="{FF2B5EF4-FFF2-40B4-BE49-F238E27FC236}">
                <a16:creationId xmlns:a16="http://schemas.microsoft.com/office/drawing/2014/main" id="{53DD69BD-6794-4C7C-8FF5-49ECA3B04F45}"/>
              </a:ext>
            </a:extLst>
          </p:cNvPr>
          <p:cNvSpPr txBox="1"/>
          <p:nvPr/>
        </p:nvSpPr>
        <p:spPr>
          <a:xfrm>
            <a:off x="4087132" y="2156350"/>
            <a:ext cx="8022768" cy="4401205"/>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cs typeface="Arial"/>
              </a:rPr>
              <a:t>Method</a:t>
            </a:r>
          </a:p>
          <a:p>
            <a:pPr algn="l"/>
            <a:r>
              <a:rPr lang="en-GB" sz="1400">
                <a:latin typeface="Arial"/>
                <a:cs typeface="Arial"/>
              </a:rPr>
              <a:t>1.    Preheat the oven to gas 6, 200°C, fan 180°C. </a:t>
            </a:r>
          </a:p>
          <a:p>
            <a:pPr algn="l"/>
            <a:r>
              <a:rPr lang="en-GB" sz="1400">
                <a:latin typeface="Arial"/>
                <a:cs typeface="Arial"/>
              </a:rPr>
              <a:t>2.    Prepare the ingredients:</a:t>
            </a:r>
          </a:p>
          <a:p>
            <a:pPr marL="742950" lvl="1" indent="-285750">
              <a:buFont typeface="Arial" panose="020B0604020202020204" pitchFamily="34" charset="0"/>
              <a:buChar char="•"/>
            </a:pPr>
            <a:r>
              <a:rPr lang="en-GB" sz="1400">
                <a:latin typeface="Arial"/>
                <a:cs typeface="Arial"/>
              </a:rPr>
              <a:t>	peel and slice the sweet potatoes into wedges;</a:t>
            </a:r>
          </a:p>
          <a:p>
            <a:pPr marL="742950" lvl="1" indent="-285750">
              <a:buFont typeface="Arial" panose="020B0604020202020204" pitchFamily="34" charset="0"/>
              <a:buChar char="•"/>
            </a:pPr>
            <a:r>
              <a:rPr lang="en-GB" sz="1400">
                <a:latin typeface="Arial"/>
                <a:cs typeface="Arial"/>
              </a:rPr>
              <a:t>	peel and slice the red onion into wedges;</a:t>
            </a:r>
          </a:p>
          <a:p>
            <a:pPr marL="742950" lvl="1" indent="-285750">
              <a:buFont typeface="Arial" panose="020B0604020202020204" pitchFamily="34" charset="0"/>
              <a:buChar char="•"/>
            </a:pPr>
            <a:r>
              <a:rPr lang="en-GB" sz="1400">
                <a:latin typeface="Arial"/>
                <a:cs typeface="Arial"/>
              </a:rPr>
              <a:t>	deseed and slice the red pepper;</a:t>
            </a:r>
          </a:p>
          <a:p>
            <a:pPr marL="742950" lvl="1" indent="-285750">
              <a:buFont typeface="Arial" panose="020B0604020202020204" pitchFamily="34" charset="0"/>
              <a:buChar char="•"/>
            </a:pPr>
            <a:r>
              <a:rPr lang="en-GB" sz="1400">
                <a:latin typeface="Arial"/>
                <a:cs typeface="Arial"/>
              </a:rPr>
              <a:t>	peel and crush or chop the garlic.</a:t>
            </a:r>
          </a:p>
          <a:p>
            <a:pPr algn="l"/>
            <a:r>
              <a:rPr lang="en-GB" sz="1400">
                <a:latin typeface="Arial"/>
                <a:cs typeface="Arial"/>
              </a:rPr>
              <a:t>3.    Put the sweet potato, onion and peppers in a large roasting tin.</a:t>
            </a:r>
          </a:p>
          <a:p>
            <a:pPr marL="342900" indent="-342900" algn="l">
              <a:buAutoNum type="arabicPeriod" startAt="4"/>
            </a:pPr>
            <a:r>
              <a:rPr lang="en-GB" sz="1400">
                <a:latin typeface="Arial"/>
                <a:cs typeface="Arial"/>
              </a:rPr>
              <a:t>To make the chimichurri dressing, put the parsley, oil, vinegar, garlic, crushed chillies,  </a:t>
            </a:r>
          </a:p>
          <a:p>
            <a:pPr algn="l"/>
            <a:r>
              <a:rPr lang="en-GB" sz="1400">
                <a:latin typeface="Arial"/>
                <a:cs typeface="Arial"/>
              </a:rPr>
              <a:t>       paprika and ½ x 5ml spoon oregano into a food processor. Alternatively, use a hand-held  </a:t>
            </a:r>
          </a:p>
          <a:p>
            <a:pPr algn="l"/>
            <a:r>
              <a:rPr lang="en-GB" sz="1400">
                <a:latin typeface="Arial"/>
                <a:cs typeface="Arial"/>
              </a:rPr>
              <a:t>       blender.</a:t>
            </a:r>
          </a:p>
          <a:p>
            <a:pPr algn="l"/>
            <a:r>
              <a:rPr lang="en-GB" sz="1400">
                <a:latin typeface="Arial"/>
                <a:cs typeface="Arial"/>
              </a:rPr>
              <a:t>5.    Blitz until the parsley is finely chopped and you have a thick sauce. Season with black pepper.</a:t>
            </a:r>
          </a:p>
          <a:p>
            <a:pPr marL="342900" indent="-342900" algn="l">
              <a:buAutoNum type="arabicPeriod" startAt="6"/>
            </a:pPr>
            <a:r>
              <a:rPr lang="en-GB" sz="1400">
                <a:latin typeface="Arial"/>
                <a:cs typeface="Arial"/>
              </a:rPr>
              <a:t>Add 1 x 15ml spoon of the sauce to the vegetables in the tin and toss together. Scatter over the </a:t>
            </a:r>
          </a:p>
          <a:p>
            <a:pPr algn="l"/>
            <a:r>
              <a:rPr lang="en-GB" sz="1400">
                <a:latin typeface="Arial"/>
                <a:cs typeface="Arial"/>
              </a:rPr>
              <a:t>       remaining oregano, then roast for 25-30 minutes until the vegetables are just tender. </a:t>
            </a:r>
          </a:p>
          <a:p>
            <a:pPr algn="l"/>
            <a:r>
              <a:rPr lang="en-GB" sz="1400">
                <a:latin typeface="Arial"/>
                <a:cs typeface="Arial"/>
              </a:rPr>
              <a:t>7.    Top with the fish fillets and return to the oven for 5-10 minutes until the fish is cooked through.</a:t>
            </a:r>
          </a:p>
          <a:p>
            <a:pPr marL="342900" indent="-342900" algn="l">
              <a:buAutoNum type="arabicPeriod" startAt="8"/>
            </a:pPr>
            <a:r>
              <a:rPr lang="en-GB" sz="1400">
                <a:latin typeface="Arial"/>
                <a:cs typeface="Arial"/>
              </a:rPr>
              <a:t>Add 1-2 x 15ml spoons cold water to the remaining sauce and stir well to make a pourable  </a:t>
            </a:r>
          </a:p>
          <a:p>
            <a:pPr algn="l"/>
            <a:r>
              <a:rPr lang="en-GB" sz="1400">
                <a:latin typeface="Arial"/>
                <a:cs typeface="Arial"/>
              </a:rPr>
              <a:t>       dressing. </a:t>
            </a:r>
          </a:p>
          <a:p>
            <a:pPr algn="l"/>
            <a:r>
              <a:rPr lang="en-GB" sz="1400">
                <a:latin typeface="Arial"/>
                <a:cs typeface="Arial"/>
              </a:rPr>
              <a:t>9.    Spoon over the roasted vegetables and fish to serve.</a:t>
            </a:r>
          </a:p>
          <a:p>
            <a:pPr algn="l"/>
            <a:endParaRPr lang="en-GB" sz="1400">
              <a:latin typeface="Arial"/>
              <a:cs typeface="Arial"/>
            </a:endParaRPr>
          </a:p>
          <a:p>
            <a:pPr algn="l"/>
            <a:endParaRPr lang="en-US" sz="1400">
              <a:latin typeface="Arial"/>
              <a:cs typeface="Arial"/>
            </a:endParaRPr>
          </a:p>
        </p:txBody>
      </p:sp>
    </p:spTree>
    <p:extLst>
      <p:ext uri="{BB962C8B-B14F-4D97-AF65-F5344CB8AC3E}">
        <p14:creationId xmlns:p14="http://schemas.microsoft.com/office/powerpoint/2010/main" val="113840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473" y="1213960"/>
            <a:ext cx="9720000" cy="720000"/>
          </a:xfrm>
        </p:spPr>
        <p:txBody>
          <a:bodyPr/>
          <a:lstStyle/>
          <a:p>
            <a:r>
              <a:rPr lang="en-US" b="0">
                <a:latin typeface="Arial"/>
                <a:cs typeface="Arial"/>
              </a:rPr>
              <a:t> </a:t>
            </a:r>
            <a:r>
              <a:rPr lang="en-GB" sz="3200"/>
              <a:t> Chimichurri fish traybake </a:t>
            </a:r>
            <a:r>
              <a:rPr lang="en-US">
                <a:latin typeface="Arial"/>
                <a:cs typeface="Arial"/>
              </a:rPr>
              <a:t>- review</a:t>
            </a:r>
            <a:endParaRPr lang="en-GB">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3299820728"/>
              </p:ext>
            </p:extLst>
          </p:nvPr>
        </p:nvGraphicFramePr>
        <p:xfrm>
          <a:off x="813988" y="1939793"/>
          <a:ext cx="10805604" cy="4949368"/>
        </p:xfrm>
        <a:graphic>
          <a:graphicData uri="http://schemas.openxmlformats.org/drawingml/2006/table">
            <a:tbl>
              <a:tblPr firstRow="1" bandRow="1">
                <a:tableStyleId>{5C22544A-7EE6-4342-B048-85BDC9FD1C3A}</a:tableStyleId>
              </a:tblPr>
              <a:tblGrid>
                <a:gridCol w="3601868">
                  <a:extLst>
                    <a:ext uri="{9D8B030D-6E8A-4147-A177-3AD203B41FA5}">
                      <a16:colId xmlns:a16="http://schemas.microsoft.com/office/drawing/2014/main" val="3987826760"/>
                    </a:ext>
                  </a:extLst>
                </a:gridCol>
                <a:gridCol w="3601868">
                  <a:extLst>
                    <a:ext uri="{9D8B030D-6E8A-4147-A177-3AD203B41FA5}">
                      <a16:colId xmlns:a16="http://schemas.microsoft.com/office/drawing/2014/main" val="1855280855"/>
                    </a:ext>
                  </a:extLst>
                </a:gridCol>
                <a:gridCol w="3601868">
                  <a:extLst>
                    <a:ext uri="{9D8B030D-6E8A-4147-A177-3AD203B41FA5}">
                      <a16:colId xmlns:a16="http://schemas.microsoft.com/office/drawing/2014/main" val="3355334905"/>
                    </a:ext>
                  </a:extLst>
                </a:gridCol>
              </a:tblGrid>
              <a:tr h="956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Skills and knowledge developed and demonstrated</a:t>
                      </a:r>
                      <a:endParaRPr lang="en-GB" b="1">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Practicalities in the secondary classroom</a:t>
                      </a:r>
                      <a:endParaRPr lang="en-GB" b="1">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Alternatives – ingredients, cooking methods …</a:t>
                      </a:r>
                      <a:endParaRPr lang="en-GB" b="1">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605953">
                <a:tc>
                  <a:txBody>
                    <a:bodyPr/>
                    <a:lstStyle/>
                    <a:p>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0" indent="0">
                        <a:buNone/>
                      </a:pPr>
                      <a:endParaRPr lang="en-GB" sz="1400" dirty="0">
                        <a:latin typeface="Arial"/>
                        <a:cs typeface="Arial"/>
                      </a:endParaRPr>
                    </a:p>
                    <a:p>
                      <a:pPr marL="0" indent="0">
                        <a:buNone/>
                      </a:pPr>
                      <a:r>
                        <a:rPr lang="en-GB" sz="1400" dirty="0">
                          <a:latin typeface="Arial"/>
                          <a:cs typeface="Arial"/>
                        </a:rPr>
                        <a:t>Cooking tins/trays – if possible, ask pupils to bring a suitable tin or consider foil containers. </a:t>
                      </a:r>
                    </a:p>
                    <a:p>
                      <a:pPr marL="0" indent="0">
                        <a:buNone/>
                      </a:pPr>
                      <a:endParaRPr lang="en-GB" sz="1400" dirty="0">
                        <a:latin typeface="Arial"/>
                        <a:cs typeface="Arial"/>
                      </a:endParaRPr>
                    </a:p>
                    <a:p>
                      <a:pPr marL="0" indent="0">
                        <a:buNone/>
                      </a:pPr>
                      <a:r>
                        <a:rPr lang="en-GB" sz="1400" dirty="0">
                          <a:latin typeface="Arial"/>
                          <a:cs typeface="Arial"/>
                        </a:rPr>
                        <a:t>Storage </a:t>
                      </a:r>
                      <a:r>
                        <a:rPr lang="en-GB" sz="1400" dirty="0" err="1">
                          <a:latin typeface="Arial"/>
                          <a:cs typeface="Arial"/>
                        </a:rPr>
                        <a:t>pre+post</a:t>
                      </a:r>
                      <a:r>
                        <a:rPr lang="en-GB" sz="1400" dirty="0">
                          <a:latin typeface="Arial"/>
                          <a:cs typeface="Arial"/>
                        </a:rPr>
                        <a:t> preparation and cooking.</a:t>
                      </a:r>
                    </a:p>
                    <a:p>
                      <a:pPr marL="0" lvl="0" indent="0">
                        <a:buNone/>
                      </a:pPr>
                      <a:endParaRPr lang="en-GB" sz="1400" dirty="0">
                        <a:latin typeface="Arial"/>
                        <a:cs typeface="Arial"/>
                      </a:endParaRPr>
                    </a:p>
                    <a:p>
                      <a:pPr marL="0" lvl="0" indent="0">
                        <a:buNone/>
                      </a:pPr>
                      <a:r>
                        <a:rPr lang="en-GB" sz="1400" dirty="0">
                          <a:latin typeface="Arial"/>
                          <a:cs typeface="Arial"/>
                        </a:rPr>
                        <a:t>Hygiene and safety when handling raw fish. </a:t>
                      </a:r>
                    </a:p>
                    <a:p>
                      <a:pPr marL="0" lvl="0" indent="0">
                        <a:buNone/>
                      </a:pPr>
                      <a:endParaRPr lang="en-GB" sz="1400" dirty="0">
                        <a:latin typeface="Arial"/>
                        <a:cs typeface="Arial"/>
                      </a:endParaRPr>
                    </a:p>
                    <a:p>
                      <a:pPr marL="0" lvl="0" indent="0">
                        <a:buNone/>
                      </a:pPr>
                      <a:r>
                        <a:rPr lang="en-GB" sz="1400" dirty="0">
                          <a:latin typeface="Arial"/>
                          <a:cs typeface="Arial"/>
                        </a:rPr>
                        <a:t>Electrical safety – using a food processor/hand blender</a:t>
                      </a:r>
                    </a:p>
                    <a:p>
                      <a:pPr marL="0" lvl="0" indent="0">
                        <a:buNone/>
                      </a:pPr>
                      <a:endParaRPr lang="en-GB" sz="1400" dirty="0">
                        <a:latin typeface="Arial"/>
                        <a:cs typeface="Arial"/>
                      </a:endParaRPr>
                    </a:p>
                    <a:p>
                      <a:pPr marL="0" lvl="0" indent="0">
                        <a:buNone/>
                      </a:pPr>
                      <a:endParaRPr lang="en-GB" sz="1400" dirty="0">
                        <a:latin typeface="Arial"/>
                        <a:cs typeface="Arial"/>
                      </a:endParaRPr>
                    </a:p>
                    <a:p>
                      <a:pPr marL="0" indent="0">
                        <a:buNone/>
                      </a:pPr>
                      <a:endParaRPr lang="en-GB" sz="1400" dirty="0">
                        <a:latin typeface="Arial"/>
                        <a:cs typeface="Arial"/>
                      </a:endParaRPr>
                    </a:p>
                    <a:p>
                      <a:pPr marL="0" indent="0">
                        <a:buNone/>
                      </a:pPr>
                      <a:endParaRPr lang="en-GB" sz="1400" dirty="0">
                        <a:latin typeface="Arial"/>
                        <a:cs typeface="Arial"/>
                      </a:endParaRPr>
                    </a:p>
                    <a:p>
                      <a:pPr marL="0" indent="0">
                        <a:buNone/>
                      </a:pPr>
                      <a:endParaRPr lang="en-GB" sz="1600" dirty="0">
                        <a:latin typeface="Arial"/>
                        <a:cs typeface="Arial"/>
                      </a:endParaRPr>
                    </a:p>
                    <a:p>
                      <a:pPr marL="0" indent="0">
                        <a:buNone/>
                      </a:pPr>
                      <a:endParaRPr lang="en-GB" sz="1600" dirty="0">
                        <a:latin typeface="Arial"/>
                        <a:cs typeface="Arial"/>
                      </a:endParaRPr>
                    </a:p>
                  </a:txBody>
                  <a:tcPr>
                    <a:solidFill>
                      <a:srgbClr val="F9D4B6"/>
                    </a:solidFill>
                  </a:tcPr>
                </a:tc>
                <a:tc>
                  <a:txBody>
                    <a:bodyPr/>
                    <a:lstStyle/>
                    <a:p>
                      <a:pPr marL="0" indent="0">
                        <a:buNone/>
                      </a:pPr>
                      <a:endParaRPr lang="en-GB" sz="1600" b="0" i="0" u="none" strike="noStrike" noProof="0" dirty="0">
                        <a:latin typeface="Arial"/>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4" name="TextBox 3"/>
          <p:cNvSpPr txBox="1"/>
          <p:nvPr/>
        </p:nvSpPr>
        <p:spPr>
          <a:xfrm>
            <a:off x="920615" y="3067592"/>
            <a:ext cx="3321018" cy="3108543"/>
          </a:xfrm>
          <a:prstGeom prst="rect">
            <a:avLst/>
          </a:prstGeom>
          <a:noFill/>
        </p:spPr>
        <p:txBody>
          <a:bodyPr wrap="square" lIns="91440" tIns="45720" rIns="91440" bIns="45720" rtlCol="0" anchor="t">
            <a:spAutoFit/>
          </a:bodyPr>
          <a:lstStyle/>
          <a:p>
            <a:pPr marL="285750" indent="-285750">
              <a:buFont typeface="Arial"/>
              <a:buChar char="•"/>
            </a:pPr>
            <a:r>
              <a:rPr lang="en-GB" sz="1400" b="1" dirty="0">
                <a:latin typeface="Arial"/>
                <a:ea typeface="+mn-lt"/>
                <a:cs typeface="+mn-lt"/>
              </a:rPr>
              <a:t>Practical food skills</a:t>
            </a:r>
            <a:r>
              <a:rPr lang="en-GB" sz="1400" dirty="0">
                <a:latin typeface="Arial"/>
                <a:ea typeface="+mn-lt"/>
                <a:cs typeface="+mn-lt"/>
              </a:rPr>
              <a:t>: Weigh, measure, peel, slice, chop, crush, blitz, stir, roast</a:t>
            </a:r>
          </a:p>
          <a:p>
            <a:pPr marL="285750" indent="-285750">
              <a:buFont typeface="Arial"/>
              <a:buChar char="•"/>
            </a:pPr>
            <a:r>
              <a:rPr lang="en-GB" sz="1400" b="1" dirty="0">
                <a:latin typeface="Arial"/>
                <a:ea typeface="+mn-lt"/>
                <a:cs typeface="+mn-lt"/>
              </a:rPr>
              <a:t>Nutrition science</a:t>
            </a:r>
            <a:r>
              <a:rPr lang="en-GB" sz="1400" dirty="0">
                <a:latin typeface="Arial"/>
                <a:ea typeface="+mn-lt"/>
                <a:cs typeface="+mn-lt"/>
              </a:rPr>
              <a:t>: </a:t>
            </a:r>
            <a:r>
              <a:rPr lang="en-US" sz="1400" dirty="0">
                <a:latin typeface="Arial"/>
                <a:cs typeface="Arial"/>
              </a:rPr>
              <a:t> Protein and alternatives. Vegetables in the diet.</a:t>
            </a:r>
            <a:endParaRPr lang="en-US" sz="1400" dirty="0">
              <a:latin typeface="Arial"/>
              <a:ea typeface="+mn-lt"/>
              <a:cs typeface="+mn-lt"/>
            </a:endParaRPr>
          </a:p>
          <a:p>
            <a:pPr marL="285750" indent="-285750">
              <a:buFont typeface="Arial"/>
              <a:buChar char="•"/>
            </a:pPr>
            <a:r>
              <a:rPr lang="en-GB" sz="1400" b="1" dirty="0">
                <a:latin typeface="Arial"/>
                <a:ea typeface="+mn-lt"/>
                <a:cs typeface="+mn-lt"/>
              </a:rPr>
              <a:t>Food science</a:t>
            </a:r>
            <a:r>
              <a:rPr lang="en-GB" sz="1400" dirty="0">
                <a:latin typeface="Arial"/>
                <a:ea typeface="+mn-lt"/>
                <a:cs typeface="+mn-lt"/>
              </a:rPr>
              <a:t>: Heat transfer. Effect of heat on protein. </a:t>
            </a:r>
          </a:p>
          <a:p>
            <a:pPr marL="285750" indent="-285750">
              <a:buFont typeface="Arial"/>
              <a:buChar char="•"/>
            </a:pPr>
            <a:r>
              <a:rPr lang="en-GB" sz="1400" b="1" dirty="0">
                <a:latin typeface="Arial"/>
                <a:ea typeface="+mn-lt"/>
                <a:cs typeface="+mn-lt"/>
              </a:rPr>
              <a:t>Sensory science</a:t>
            </a:r>
            <a:r>
              <a:rPr lang="en-GB" sz="1400" dirty="0">
                <a:latin typeface="Arial"/>
                <a:ea typeface="+mn-lt"/>
                <a:cs typeface="+mn-lt"/>
              </a:rPr>
              <a:t>: Testing, tasting and evaluation.</a:t>
            </a:r>
            <a:endParaRPr lang="en-US" sz="1400" dirty="0">
              <a:latin typeface="Arial"/>
              <a:ea typeface="+mn-lt"/>
              <a:cs typeface="+mn-lt"/>
            </a:endParaRPr>
          </a:p>
          <a:p>
            <a:pPr marL="285750" indent="-285750">
              <a:buFont typeface="Arial"/>
              <a:buChar char="•"/>
            </a:pPr>
            <a:r>
              <a:rPr lang="en-GB" sz="1400" b="1" dirty="0">
                <a:latin typeface="Arial"/>
                <a:ea typeface="+mn-lt"/>
                <a:cs typeface="+mn-lt"/>
              </a:rPr>
              <a:t>Maths</a:t>
            </a:r>
            <a:r>
              <a:rPr lang="en-GB" sz="1400" dirty="0">
                <a:latin typeface="Arial"/>
                <a:ea typeface="+mn-lt"/>
                <a:cs typeface="+mn-lt"/>
              </a:rPr>
              <a:t>: Weighing, measuring, time, temperature.</a:t>
            </a:r>
            <a:endParaRPr lang="en-US" sz="1400" dirty="0">
              <a:latin typeface="Arial"/>
              <a:ea typeface="+mn-lt"/>
              <a:cs typeface="+mn-lt"/>
            </a:endParaRPr>
          </a:p>
          <a:p>
            <a:pPr marL="285750" indent="-285750">
              <a:buFont typeface="Arial"/>
              <a:buChar char="•"/>
            </a:pPr>
            <a:r>
              <a:rPr lang="en-GB" sz="1400" b="1" dirty="0">
                <a:latin typeface="Arial"/>
                <a:ea typeface="+mn-lt"/>
                <a:cs typeface="+mn-lt"/>
              </a:rPr>
              <a:t>English</a:t>
            </a:r>
            <a:r>
              <a:rPr lang="en-GB" sz="1400" dirty="0">
                <a:latin typeface="Arial"/>
                <a:ea typeface="+mn-lt"/>
                <a:cs typeface="+mn-lt"/>
              </a:rPr>
              <a:t>: Reading and following a recipe, following written and verbal instructions.</a:t>
            </a:r>
            <a:endParaRPr lang="en-US" sz="1400" dirty="0">
              <a:latin typeface="Arial"/>
              <a:ea typeface="+mn-lt"/>
              <a:cs typeface="+mn-lt"/>
            </a:endParaRPr>
          </a:p>
        </p:txBody>
      </p:sp>
      <p:sp>
        <p:nvSpPr>
          <p:cNvPr id="10" name="TextBox 9">
            <a:extLst>
              <a:ext uri="{FF2B5EF4-FFF2-40B4-BE49-F238E27FC236}">
                <a16:creationId xmlns:a16="http://schemas.microsoft.com/office/drawing/2014/main" id="{5823336E-B997-402F-A849-B175CD96414D}"/>
              </a:ext>
            </a:extLst>
          </p:cNvPr>
          <p:cNvSpPr txBox="1"/>
          <p:nvPr/>
        </p:nvSpPr>
        <p:spPr>
          <a:xfrm>
            <a:off x="8107006" y="2959871"/>
            <a:ext cx="344968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ea typeface="+mn-lt"/>
                <a:cs typeface="+mn-lt"/>
              </a:rPr>
              <a:t>For a vegetarian or vegan dish, try sliced halloumi, tofu, paneer or ready-made polenta instead of fish. Alternatively, add a variety of vegetables. </a:t>
            </a:r>
          </a:p>
          <a:p>
            <a:endParaRPr lang="en-GB" sz="1400">
              <a:latin typeface="Arial"/>
              <a:ea typeface="+mn-lt"/>
              <a:cs typeface="+mn-lt"/>
            </a:endParaRPr>
          </a:p>
          <a:p>
            <a:r>
              <a:rPr lang="en-GB" sz="1400">
                <a:latin typeface="Arial"/>
                <a:ea typeface="+mn-lt"/>
                <a:cs typeface="+mn-lt"/>
              </a:rPr>
              <a:t>Choose fish labelled as sustainably sourced – frozen fish fillets are often competitively priced. </a:t>
            </a:r>
          </a:p>
          <a:p>
            <a:endParaRPr lang="en-GB" sz="1400">
              <a:latin typeface="Arial"/>
              <a:ea typeface="+mn-lt"/>
              <a:cs typeface="+mn-lt"/>
            </a:endParaRPr>
          </a:p>
          <a:p>
            <a:r>
              <a:rPr lang="en-GB" sz="1400">
                <a:latin typeface="Arial"/>
                <a:ea typeface="+mn-lt"/>
                <a:cs typeface="+mn-lt"/>
              </a:rPr>
              <a:t>Balsamic vinegar can be used instead of red wine vinegar.</a:t>
            </a:r>
          </a:p>
          <a:p>
            <a:endParaRPr lang="en-GB" sz="1400">
              <a:latin typeface="Arial"/>
              <a:ea typeface="+mn-lt"/>
              <a:cs typeface="+mn-lt"/>
            </a:endParaRPr>
          </a:p>
          <a:p>
            <a:r>
              <a:rPr lang="en-GB" sz="1400">
                <a:latin typeface="Arial"/>
                <a:ea typeface="+mn-lt"/>
                <a:cs typeface="+mn-lt"/>
              </a:rPr>
              <a:t>Ground cumin can be used as an alternative to smoked paprika.  </a:t>
            </a:r>
          </a:p>
          <a:p>
            <a:endParaRPr lang="en-GB" sz="1400">
              <a:latin typeface="Arial"/>
              <a:ea typeface="+mn-lt"/>
              <a:cs typeface="+mn-lt"/>
            </a:endParaRPr>
          </a:p>
        </p:txBody>
      </p:sp>
    </p:spTree>
    <p:extLst>
      <p:ext uri="{BB962C8B-B14F-4D97-AF65-F5344CB8AC3E}">
        <p14:creationId xmlns:p14="http://schemas.microsoft.com/office/powerpoint/2010/main" val="201534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50438"/>
            <a:ext cx="9720000" cy="720000"/>
          </a:xfrm>
        </p:spPr>
        <p:txBody>
          <a:bodyPr/>
          <a:lstStyle/>
          <a:p>
            <a:r>
              <a:rPr lang="en-GB" err="1"/>
              <a:t>Quibe</a:t>
            </a:r>
            <a:r>
              <a:rPr lang="en-GB"/>
              <a:t> and spicy tomato sauce</a:t>
            </a:r>
            <a:endParaRPr lang="en-US"/>
          </a:p>
        </p:txBody>
      </p:sp>
      <p:sp>
        <p:nvSpPr>
          <p:cNvPr id="3" name="Subtitle 2"/>
          <p:cNvSpPr>
            <a:spLocks noGrp="1"/>
          </p:cNvSpPr>
          <p:nvPr>
            <p:ph type="subTitle" idx="1"/>
          </p:nvPr>
        </p:nvSpPr>
        <p:spPr>
          <a:xfrm>
            <a:off x="1169275" y="2113360"/>
            <a:ext cx="6673517" cy="4383695"/>
          </a:xfrm>
        </p:spPr>
        <p:txBody>
          <a:bodyPr/>
          <a:lstStyle/>
          <a:p>
            <a:pPr marL="0" indent="0">
              <a:buNone/>
            </a:pPr>
            <a:r>
              <a:rPr lang="en-US" sz="1600" b="1">
                <a:solidFill>
                  <a:srgbClr val="000000"/>
                </a:solidFill>
                <a:latin typeface="Arial"/>
                <a:cs typeface="Arial"/>
              </a:rPr>
              <a:t>Why are we doing this?</a:t>
            </a:r>
            <a:endParaRPr lang="en-GB" sz="1600">
              <a:solidFill>
                <a:srgbClr val="000000"/>
              </a:solidFill>
              <a:cs typeface="Arial"/>
            </a:endParaRPr>
          </a:p>
          <a:p>
            <a:pPr marL="0" indent="0">
              <a:buNone/>
            </a:pPr>
            <a:r>
              <a:rPr lang="en-US" sz="1600">
                <a:solidFill>
                  <a:srgbClr val="000000"/>
                </a:solidFill>
                <a:latin typeface="Arial"/>
                <a:cs typeface="Arial"/>
              </a:rPr>
              <a:t>Learning in lesson: focus on skill/knowledge, not recipe.</a:t>
            </a:r>
          </a:p>
          <a:p>
            <a:pPr marL="0" indent="0">
              <a:buNone/>
            </a:pPr>
            <a:r>
              <a:rPr lang="en-GB" sz="1600">
                <a:solidFill>
                  <a:srgbClr val="000000"/>
                </a:solidFill>
                <a:effectLst/>
                <a:latin typeface="Arial"/>
                <a:ea typeface="MS Mincho"/>
                <a:cs typeface="Times New Roman"/>
              </a:rPr>
              <a:t>A </a:t>
            </a:r>
            <a:r>
              <a:rPr lang="en-GB" sz="1600" b="1">
                <a:solidFill>
                  <a:srgbClr val="000000"/>
                </a:solidFill>
                <a:effectLst/>
                <a:latin typeface="Arial"/>
                <a:ea typeface="MS Mincho"/>
                <a:cs typeface="Times New Roman"/>
              </a:rPr>
              <a:t>quick to prepare</a:t>
            </a:r>
            <a:r>
              <a:rPr lang="en-GB" sz="1600">
                <a:solidFill>
                  <a:srgbClr val="000000"/>
                </a:solidFill>
                <a:effectLst/>
                <a:latin typeface="Arial"/>
                <a:ea typeface="MS Mincho"/>
                <a:cs typeface="Times New Roman"/>
              </a:rPr>
              <a:t>, </a:t>
            </a:r>
            <a:r>
              <a:rPr lang="en-GB" sz="1600" b="1">
                <a:solidFill>
                  <a:srgbClr val="000000"/>
                </a:solidFill>
                <a:effectLst/>
                <a:latin typeface="Arial"/>
                <a:ea typeface="MS Mincho"/>
                <a:cs typeface="Times New Roman"/>
              </a:rPr>
              <a:t>high complexity </a:t>
            </a:r>
            <a:r>
              <a:rPr lang="en-GB" sz="1600">
                <a:solidFill>
                  <a:srgbClr val="000000"/>
                </a:solidFill>
                <a:effectLst/>
                <a:latin typeface="Arial"/>
                <a:ea typeface="MS Mincho"/>
                <a:cs typeface="Times New Roman"/>
              </a:rPr>
              <a:t>recipe.</a:t>
            </a:r>
            <a:endParaRPr lang="en-GB" sz="16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pPr marL="0" indent="0">
              <a:buNone/>
            </a:pPr>
            <a:r>
              <a:rPr lang="en-GB" sz="1600">
                <a:solidFill>
                  <a:srgbClr val="000000"/>
                </a:solidFill>
                <a:effectLst/>
                <a:latin typeface="Arial"/>
                <a:ea typeface="MS Mincho"/>
                <a:cs typeface="Arial"/>
              </a:rPr>
              <a:t>Demonstrates a </a:t>
            </a:r>
            <a:r>
              <a:rPr lang="en-GB" sz="1600" b="1">
                <a:solidFill>
                  <a:srgbClr val="000000"/>
                </a:solidFill>
                <a:effectLst/>
                <a:latin typeface="Arial"/>
                <a:ea typeface="MS Mincho"/>
                <a:cs typeface="Arial"/>
              </a:rPr>
              <a:t>wide range of basic food skills </a:t>
            </a:r>
            <a:r>
              <a:rPr lang="en-GB" sz="1600">
                <a:solidFill>
                  <a:srgbClr val="000000"/>
                </a:solidFill>
                <a:effectLst/>
                <a:latin typeface="Arial"/>
                <a:ea typeface="MS Mincho"/>
                <a:cs typeface="Arial"/>
              </a:rPr>
              <a:t>but can be extended to allow for differentiation and </a:t>
            </a:r>
            <a:r>
              <a:rPr lang="en-GB" sz="1600" b="1">
                <a:solidFill>
                  <a:srgbClr val="000000"/>
                </a:solidFill>
                <a:effectLst/>
                <a:latin typeface="Arial"/>
                <a:ea typeface="MS Mincho"/>
                <a:cs typeface="Arial"/>
              </a:rPr>
              <a:t>inclusion</a:t>
            </a:r>
            <a:r>
              <a:rPr lang="en-GB" sz="1600">
                <a:solidFill>
                  <a:srgbClr val="000000"/>
                </a:solidFill>
                <a:effectLst/>
                <a:latin typeface="Arial"/>
                <a:ea typeface="MS Mincho"/>
                <a:cs typeface="Arial"/>
              </a:rPr>
              <a:t>.</a:t>
            </a:r>
          </a:p>
          <a:p>
            <a:pPr marL="0" indent="0">
              <a:buNone/>
            </a:pPr>
            <a:r>
              <a:rPr lang="en-GB" sz="1600">
                <a:effectLst/>
                <a:latin typeface="Arial" panose="020B0604020202020204" pitchFamily="34" charset="0"/>
                <a:ea typeface="MS Mincho" panose="02020609040205080304" pitchFamily="49" charset="-128"/>
              </a:rPr>
              <a:t>Uses ingredients that are easy to source, stored at mostly ambient temperatures and traditional to South American cuisines.</a:t>
            </a:r>
          </a:p>
          <a:p>
            <a:pPr marL="0" indent="0">
              <a:buNone/>
            </a:pPr>
            <a:r>
              <a:rPr lang="en-GB" sz="1600" b="1">
                <a:solidFill>
                  <a:srgbClr val="000000"/>
                </a:solidFill>
                <a:latin typeface="Arial"/>
                <a:ea typeface="MS Mincho"/>
                <a:cs typeface="Arial"/>
              </a:rPr>
              <a:t>Nutrition science</a:t>
            </a:r>
            <a:r>
              <a:rPr lang="en-GB" sz="1600">
                <a:solidFill>
                  <a:srgbClr val="000000"/>
                </a:solidFill>
                <a:latin typeface="Arial"/>
                <a:ea typeface="MS Mincho"/>
                <a:cs typeface="Arial"/>
              </a:rPr>
              <a:t>: </a:t>
            </a:r>
            <a:r>
              <a:rPr lang="en-US" sz="1600">
                <a:latin typeface="Arial"/>
                <a:ea typeface="MS Mincho"/>
                <a:cs typeface="Arial"/>
              </a:rPr>
              <a:t>Protein and alternatives. </a:t>
            </a:r>
            <a:endParaRPr lang="en-GB" sz="1600">
              <a:latin typeface="Arial"/>
              <a:ea typeface="MS Mincho"/>
              <a:cs typeface="Arial"/>
            </a:endParaRPr>
          </a:p>
          <a:p>
            <a:pPr marL="0" indent="0">
              <a:buNone/>
            </a:pPr>
            <a:r>
              <a:rPr lang="en-GB" sz="1600" b="1">
                <a:solidFill>
                  <a:srgbClr val="000000"/>
                </a:solidFill>
                <a:latin typeface="Arial"/>
                <a:ea typeface="Cambria"/>
                <a:cs typeface="Times New Roman"/>
              </a:rPr>
              <a:t>Food science</a:t>
            </a:r>
            <a:r>
              <a:rPr lang="en-GB" sz="1600">
                <a:solidFill>
                  <a:srgbClr val="000000"/>
                </a:solidFill>
                <a:effectLst/>
                <a:latin typeface="Arial"/>
                <a:ea typeface="Cambria"/>
                <a:cs typeface="Times New Roman"/>
              </a:rPr>
              <a:t>:</a:t>
            </a:r>
            <a:r>
              <a:rPr lang="en-GB" sz="1600">
                <a:solidFill>
                  <a:srgbClr val="000000"/>
                </a:solidFill>
                <a:latin typeface="Arial"/>
                <a:ea typeface="Cambria"/>
                <a:cs typeface="Times New Roman"/>
              </a:rPr>
              <a:t> </a:t>
            </a:r>
            <a:r>
              <a:rPr lang="en-US" sz="1600">
                <a:latin typeface="Arial"/>
                <a:ea typeface="Cambria"/>
                <a:cs typeface="Arial"/>
              </a:rPr>
              <a:t>Effect of cooking on protein. Heat transfer. Maillard reaction.</a:t>
            </a:r>
            <a:endParaRPr lang="en-GB" sz="1600">
              <a:latin typeface="Arial"/>
              <a:ea typeface="Cambria"/>
              <a:cs typeface="Arial"/>
            </a:endParaRPr>
          </a:p>
          <a:p>
            <a:pPr marL="0" indent="0">
              <a:buNone/>
            </a:pPr>
            <a:r>
              <a:rPr lang="en-GB" sz="1600" b="1">
                <a:solidFill>
                  <a:srgbClr val="000000"/>
                </a:solidFill>
                <a:latin typeface="Arial"/>
                <a:ea typeface="Cambria"/>
                <a:cs typeface="Arial"/>
              </a:rPr>
              <a:t>Sensory science</a:t>
            </a:r>
            <a:r>
              <a:rPr lang="en-GB" sz="1600">
                <a:solidFill>
                  <a:srgbClr val="000000"/>
                </a:solidFill>
                <a:latin typeface="Arial"/>
                <a:ea typeface="Cambria"/>
                <a:cs typeface="Arial"/>
              </a:rPr>
              <a:t>: Testing, tasting and evaluation.</a:t>
            </a:r>
          </a:p>
          <a:p>
            <a:pPr marL="0" indent="0">
              <a:buNone/>
            </a:pPr>
            <a:r>
              <a:rPr lang="en-GB" sz="1600" b="1">
                <a:solidFill>
                  <a:srgbClr val="000000"/>
                </a:solidFill>
                <a:effectLst/>
                <a:latin typeface="Arial"/>
                <a:ea typeface="Cambria"/>
                <a:cs typeface="Times New Roman"/>
              </a:rPr>
              <a:t>Maths</a:t>
            </a:r>
            <a:r>
              <a:rPr lang="en-GB" sz="1600">
                <a:solidFill>
                  <a:srgbClr val="000000"/>
                </a:solidFill>
                <a:effectLst/>
                <a:latin typeface="Arial"/>
                <a:ea typeface="Cambria"/>
                <a:cs typeface="Times New Roman"/>
              </a:rPr>
              <a:t>:</a:t>
            </a:r>
            <a:r>
              <a:rPr lang="en-GB" sz="1600">
                <a:solidFill>
                  <a:srgbClr val="000000"/>
                </a:solidFill>
                <a:latin typeface="Arial"/>
                <a:ea typeface="Cambria"/>
                <a:cs typeface="Times New Roman"/>
              </a:rPr>
              <a:t> W</a:t>
            </a:r>
            <a:r>
              <a:rPr lang="en-GB" sz="1600">
                <a:solidFill>
                  <a:srgbClr val="000000"/>
                </a:solidFill>
                <a:latin typeface="Arial"/>
                <a:ea typeface="Cambria"/>
                <a:cs typeface="Arial"/>
              </a:rPr>
              <a:t>eighing, measuring, time, temperature.</a:t>
            </a:r>
          </a:p>
          <a:p>
            <a:pPr marL="0" indent="0">
              <a:lnSpc>
                <a:spcPct val="100000"/>
              </a:lnSpc>
              <a:buNone/>
            </a:pPr>
            <a:r>
              <a:rPr lang="en-GB" sz="1600" b="1">
                <a:solidFill>
                  <a:srgbClr val="000000"/>
                </a:solidFill>
                <a:latin typeface="Arial"/>
                <a:ea typeface="Cambria"/>
                <a:cs typeface="Times New Roman"/>
              </a:rPr>
              <a:t>English</a:t>
            </a:r>
            <a:r>
              <a:rPr lang="en-GB" sz="1600">
                <a:solidFill>
                  <a:srgbClr val="000000"/>
                </a:solidFill>
                <a:latin typeface="Arial"/>
                <a:ea typeface="Cambria"/>
                <a:cs typeface="Times New Roman"/>
              </a:rPr>
              <a:t>: R</a:t>
            </a:r>
            <a:r>
              <a:rPr lang="en-GB" sz="1600">
                <a:solidFill>
                  <a:srgbClr val="000000"/>
                </a:solidFill>
                <a:latin typeface="Arial"/>
                <a:ea typeface="Cambria"/>
                <a:cs typeface="Arial"/>
              </a:rPr>
              <a:t>eading and following a recipe, following written and verbal instructions.</a:t>
            </a:r>
            <a:endParaRPr lang="en-GB" sz="1600">
              <a:solidFill>
                <a:srgbClr val="000000"/>
              </a:solidFill>
              <a:latin typeface="Arial" panose="020B0604020202020204" pitchFamily="34" charset="0"/>
              <a:cs typeface="Arial" panose="020B0604020202020204" pitchFamily="34" charset="0"/>
            </a:endParaRPr>
          </a:p>
        </p:txBody>
      </p:sp>
      <p:pic>
        <p:nvPicPr>
          <p:cNvPr id="5" name="Picture 4" descr="A picture containing food, plate, dish, meatball&#10;&#10;Description automatically generated">
            <a:extLst>
              <a:ext uri="{FF2B5EF4-FFF2-40B4-BE49-F238E27FC236}">
                <a16:creationId xmlns:a16="http://schemas.microsoft.com/office/drawing/2014/main" id="{A89508E4-AAB6-F12F-4A6C-89A8881A7ED9}"/>
              </a:ext>
            </a:extLst>
          </p:cNvPr>
          <p:cNvPicPr>
            <a:picLocks noChangeAspect="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8855227" y="2166894"/>
            <a:ext cx="2347582" cy="3130585"/>
          </a:xfrm>
          <a:prstGeom prst="rect">
            <a:avLst/>
          </a:prstGeom>
          <a:noFill/>
          <a:ln>
            <a:noFill/>
          </a:ln>
        </p:spPr>
      </p:pic>
    </p:spTree>
    <p:extLst>
      <p:ext uri="{BB962C8B-B14F-4D97-AF65-F5344CB8AC3E}">
        <p14:creationId xmlns:p14="http://schemas.microsoft.com/office/powerpoint/2010/main" val="89069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A5EF-03A8-4A4C-B033-94181FB00166}"/>
              </a:ext>
            </a:extLst>
          </p:cNvPr>
          <p:cNvSpPr>
            <a:spLocks noGrp="1"/>
          </p:cNvSpPr>
          <p:nvPr>
            <p:ph type="ctrTitle"/>
          </p:nvPr>
        </p:nvSpPr>
        <p:spPr>
          <a:xfrm>
            <a:off x="889552" y="1094086"/>
            <a:ext cx="9720000" cy="720000"/>
          </a:xfrm>
        </p:spPr>
        <p:txBody>
          <a:bodyPr/>
          <a:lstStyle/>
          <a:p>
            <a:r>
              <a:rPr lang="en-GB" err="1"/>
              <a:t>Quibe</a:t>
            </a:r>
            <a:r>
              <a:rPr lang="en-GB"/>
              <a:t> and spicy tomato sauce</a:t>
            </a:r>
            <a:endParaRPr lang="en-GB">
              <a:latin typeface="Arial"/>
              <a:cs typeface="Arial"/>
            </a:endParaRPr>
          </a:p>
        </p:txBody>
      </p:sp>
      <p:sp>
        <p:nvSpPr>
          <p:cNvPr id="7" name="TextBox 6">
            <a:extLst>
              <a:ext uri="{FF2B5EF4-FFF2-40B4-BE49-F238E27FC236}">
                <a16:creationId xmlns:a16="http://schemas.microsoft.com/office/drawing/2014/main" id="{FA4F76C5-211C-4C13-B4A9-386684191B9A}"/>
              </a:ext>
            </a:extLst>
          </p:cNvPr>
          <p:cNvSpPr txBox="1"/>
          <p:nvPr/>
        </p:nvSpPr>
        <p:spPr>
          <a:xfrm>
            <a:off x="887046" y="1578688"/>
            <a:ext cx="3212681" cy="3108543"/>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cs typeface="Arial"/>
              </a:rPr>
              <a:t>Ingredients</a:t>
            </a:r>
          </a:p>
          <a:p>
            <a:pPr algn="l"/>
            <a:r>
              <a:rPr lang="en-US" sz="1400">
                <a:latin typeface="Arial"/>
                <a:cs typeface="Arial"/>
              </a:rPr>
              <a:t>50g bulgur wheat</a:t>
            </a:r>
          </a:p>
          <a:p>
            <a:pPr algn="l"/>
            <a:r>
              <a:rPr lang="en-US" sz="1400">
                <a:latin typeface="Arial"/>
                <a:cs typeface="Arial"/>
              </a:rPr>
              <a:t>1/2 small onion</a:t>
            </a:r>
          </a:p>
          <a:p>
            <a:pPr algn="l"/>
            <a:r>
              <a:rPr lang="en-US" sz="1400">
                <a:latin typeface="Arial"/>
                <a:cs typeface="Arial"/>
              </a:rPr>
              <a:t>1 garlic clove</a:t>
            </a:r>
          </a:p>
          <a:p>
            <a:pPr algn="l"/>
            <a:r>
              <a:rPr lang="en-US" sz="1400">
                <a:latin typeface="Arial"/>
                <a:cs typeface="Arial"/>
              </a:rPr>
              <a:t>250g lean beef mince</a:t>
            </a:r>
          </a:p>
          <a:p>
            <a:pPr algn="l"/>
            <a:r>
              <a:rPr lang="en-US" sz="1400">
                <a:latin typeface="Arial"/>
                <a:cs typeface="Arial"/>
              </a:rPr>
              <a:t>¼ tsp ground cinnamon</a:t>
            </a:r>
          </a:p>
          <a:p>
            <a:pPr algn="l"/>
            <a:r>
              <a:rPr lang="en-US" sz="1400">
                <a:latin typeface="Arial"/>
                <a:cs typeface="Arial"/>
              </a:rPr>
              <a:t>1 x 5ml spoon dried mint</a:t>
            </a:r>
          </a:p>
          <a:p>
            <a:pPr algn="l"/>
            <a:r>
              <a:rPr lang="en-US" sz="1400">
                <a:latin typeface="Arial"/>
                <a:cs typeface="Arial"/>
              </a:rPr>
              <a:t>1 x 5ml spoon dried parsley</a:t>
            </a:r>
          </a:p>
          <a:p>
            <a:pPr algn="l"/>
            <a:r>
              <a:rPr lang="en-US" sz="1400">
                <a:latin typeface="Arial"/>
                <a:cs typeface="Arial"/>
              </a:rPr>
              <a:t>200g canned chopped tomatoes</a:t>
            </a:r>
          </a:p>
          <a:p>
            <a:pPr algn="l"/>
            <a:r>
              <a:rPr lang="en-US" sz="1400">
                <a:latin typeface="Arial"/>
                <a:cs typeface="Arial"/>
              </a:rPr>
              <a:t>¼ x 5ml spoon chilli flakes</a:t>
            </a:r>
          </a:p>
          <a:p>
            <a:pPr algn="l"/>
            <a:r>
              <a:rPr lang="en-US" sz="1400">
                <a:latin typeface="Arial"/>
                <a:cs typeface="Arial"/>
              </a:rPr>
              <a:t>1 x 15ml spoon red wine vinegar</a:t>
            </a:r>
          </a:p>
          <a:p>
            <a:pPr algn="l"/>
            <a:r>
              <a:rPr lang="en-US" sz="1400">
                <a:latin typeface="Arial"/>
                <a:cs typeface="Arial"/>
              </a:rPr>
              <a:t>1 x 5ml spoon sugar</a:t>
            </a:r>
          </a:p>
          <a:p>
            <a:pPr algn="l"/>
            <a:endParaRPr lang="en-US" sz="1400">
              <a:latin typeface="Arial"/>
              <a:cs typeface="Arial"/>
            </a:endParaRPr>
          </a:p>
          <a:p>
            <a:endParaRPr lang="en-US" sz="1400">
              <a:latin typeface="Arial"/>
              <a:cs typeface="Arial"/>
            </a:endParaRPr>
          </a:p>
        </p:txBody>
      </p:sp>
      <p:sp>
        <p:nvSpPr>
          <p:cNvPr id="8" name="TextBox 7">
            <a:extLst>
              <a:ext uri="{FF2B5EF4-FFF2-40B4-BE49-F238E27FC236}">
                <a16:creationId xmlns:a16="http://schemas.microsoft.com/office/drawing/2014/main" id="{3FEA5F6B-F9B1-441B-BF68-9F779824322F}"/>
              </a:ext>
            </a:extLst>
          </p:cNvPr>
          <p:cNvSpPr txBox="1"/>
          <p:nvPr/>
        </p:nvSpPr>
        <p:spPr>
          <a:xfrm>
            <a:off x="4256627" y="1578688"/>
            <a:ext cx="7798253" cy="5262979"/>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cs typeface="Arial"/>
              </a:rPr>
              <a:t>Method</a:t>
            </a:r>
          </a:p>
          <a:p>
            <a:pPr marL="342900" indent="-342900" algn="l">
              <a:buFont typeface="+mj-lt"/>
              <a:buAutoNum type="arabicPeriod"/>
            </a:pPr>
            <a:r>
              <a:rPr lang="en-GB" sz="1400">
                <a:latin typeface="Arial"/>
                <a:cs typeface="Arial"/>
              </a:rPr>
              <a:t>Place the bulgur wheat in a heat proof bowl and pour over boiling water until it is covered </a:t>
            </a:r>
          </a:p>
          <a:p>
            <a:pPr algn="l"/>
            <a:r>
              <a:rPr lang="en-GB" sz="1400">
                <a:latin typeface="Arial"/>
                <a:cs typeface="Arial"/>
              </a:rPr>
              <a:t>       completely. Cover the bowl with film and leave for around 20 minutes, until the bulgur is soft. </a:t>
            </a:r>
          </a:p>
          <a:p>
            <a:pPr algn="l"/>
            <a:r>
              <a:rPr lang="en-GB" sz="1400">
                <a:latin typeface="Arial"/>
                <a:cs typeface="Arial"/>
              </a:rPr>
              <a:t>2.    Prepare the ingredients for the </a:t>
            </a:r>
            <a:r>
              <a:rPr lang="en-GB" sz="1400" err="1">
                <a:latin typeface="Arial"/>
                <a:cs typeface="Arial"/>
              </a:rPr>
              <a:t>quibe</a:t>
            </a:r>
            <a:r>
              <a:rPr lang="en-GB" sz="1400">
                <a:latin typeface="Arial"/>
                <a:cs typeface="Arial"/>
              </a:rPr>
              <a:t>: </a:t>
            </a:r>
          </a:p>
          <a:p>
            <a:pPr marL="742950" lvl="1" indent="-285750">
              <a:buFont typeface="Arial" panose="020B0604020202020204" pitchFamily="34" charset="0"/>
              <a:buChar char="•"/>
            </a:pPr>
            <a:r>
              <a:rPr lang="en-GB" sz="1400">
                <a:latin typeface="Arial"/>
                <a:cs typeface="Arial"/>
              </a:rPr>
              <a:t>	peel and finely dice the onion;</a:t>
            </a:r>
          </a:p>
          <a:p>
            <a:pPr marL="742950" lvl="1" indent="-285750">
              <a:buFont typeface="Arial" panose="020B0604020202020204" pitchFamily="34" charset="0"/>
              <a:buChar char="•"/>
            </a:pPr>
            <a:r>
              <a:rPr lang="en-GB" sz="1400">
                <a:latin typeface="Arial"/>
                <a:cs typeface="Arial"/>
              </a:rPr>
              <a:t>	peel and finely chop or crush the garlic.</a:t>
            </a:r>
          </a:p>
          <a:p>
            <a:pPr algn="l"/>
            <a:r>
              <a:rPr lang="en-GB" sz="1400">
                <a:latin typeface="Arial"/>
                <a:cs typeface="Arial"/>
              </a:rPr>
              <a:t>3.    Place the tomatoes, chilli flakes, red wine vinegar and sugar in a small saucepan. </a:t>
            </a:r>
          </a:p>
          <a:p>
            <a:pPr algn="l"/>
            <a:r>
              <a:rPr lang="en-GB" sz="1400">
                <a:latin typeface="Arial"/>
                <a:cs typeface="Arial"/>
              </a:rPr>
              <a:t>4.    Simmer gently for 5-10 minutes until the liquid has reduced.</a:t>
            </a:r>
          </a:p>
          <a:p>
            <a:pPr marL="342900" indent="-342900" algn="l">
              <a:buAutoNum type="arabicPeriod" startAt="5"/>
            </a:pPr>
            <a:r>
              <a:rPr lang="en-GB" sz="1400">
                <a:latin typeface="Arial"/>
                <a:cs typeface="Arial"/>
              </a:rPr>
              <a:t>Divide the beef mince into two portions, one weighing 50g and the other 200g. Set aside the </a:t>
            </a:r>
          </a:p>
          <a:p>
            <a:pPr algn="l"/>
            <a:r>
              <a:rPr lang="en-GB" sz="1400">
                <a:latin typeface="Arial"/>
                <a:cs typeface="Arial"/>
              </a:rPr>
              <a:t>       bigger amount.</a:t>
            </a:r>
          </a:p>
          <a:p>
            <a:pPr marL="342900" indent="-342900" algn="l">
              <a:buAutoNum type="arabicPeriod" startAt="6"/>
            </a:pPr>
            <a:r>
              <a:rPr lang="en-GB" sz="1400">
                <a:latin typeface="Arial"/>
                <a:cs typeface="Arial"/>
              </a:rPr>
              <a:t>Place the smaller amount in a small frying pan with the onion and half the garlic. Dry fry until </a:t>
            </a:r>
          </a:p>
          <a:p>
            <a:pPr algn="l"/>
            <a:r>
              <a:rPr lang="en-GB" sz="1400">
                <a:latin typeface="Arial"/>
                <a:cs typeface="Arial"/>
              </a:rPr>
              <a:t>       it is browned all over.</a:t>
            </a:r>
          </a:p>
          <a:p>
            <a:pPr marL="342900" indent="-342900" algn="l">
              <a:buAutoNum type="arabicPeriod" startAt="7"/>
            </a:pPr>
            <a:r>
              <a:rPr lang="en-GB" sz="1400">
                <a:latin typeface="Arial"/>
                <a:cs typeface="Arial"/>
              </a:rPr>
              <a:t>Add the cinnamon, cook for a minute, then remove from the heat and add half the mint  </a:t>
            </a:r>
          </a:p>
          <a:p>
            <a:pPr algn="l"/>
            <a:r>
              <a:rPr lang="en-GB" sz="1400">
                <a:latin typeface="Arial"/>
                <a:cs typeface="Arial"/>
              </a:rPr>
              <a:t>       and half the parsley.  Leave to cool.</a:t>
            </a:r>
          </a:p>
          <a:p>
            <a:pPr algn="l"/>
            <a:r>
              <a:rPr lang="en-GB" sz="1400">
                <a:latin typeface="Arial"/>
                <a:cs typeface="Arial"/>
              </a:rPr>
              <a:t>8.    Drain the bulgur wheat, pressing it to remove as much excess water as possible.</a:t>
            </a:r>
          </a:p>
          <a:p>
            <a:pPr algn="l"/>
            <a:r>
              <a:rPr lang="en-GB" sz="1400">
                <a:latin typeface="Arial"/>
                <a:cs typeface="Arial"/>
              </a:rPr>
              <a:t>9.    Place the bulgur, remaining mince, garlic and herbs in a large bowl and mix well.</a:t>
            </a:r>
          </a:p>
          <a:p>
            <a:pPr marL="342900" indent="-342900" algn="l">
              <a:buAutoNum type="arabicPeriod" startAt="10"/>
            </a:pPr>
            <a:r>
              <a:rPr lang="en-GB" sz="1400">
                <a:latin typeface="Arial"/>
                <a:cs typeface="Arial"/>
              </a:rPr>
              <a:t>To make the </a:t>
            </a:r>
            <a:r>
              <a:rPr lang="en-GB" sz="1400" err="1">
                <a:latin typeface="Arial"/>
                <a:cs typeface="Arial"/>
              </a:rPr>
              <a:t>quibe</a:t>
            </a:r>
            <a:r>
              <a:rPr lang="en-GB" sz="1400">
                <a:latin typeface="Arial"/>
                <a:cs typeface="Arial"/>
              </a:rPr>
              <a:t>, take eight golf ball-sized pieces of the bulgur mixture and roll into balls. </a:t>
            </a:r>
          </a:p>
          <a:p>
            <a:pPr algn="l"/>
            <a:r>
              <a:rPr lang="en-GB" sz="1400">
                <a:latin typeface="Arial"/>
                <a:cs typeface="Arial"/>
              </a:rPr>
              <a:t>       Make a dent in the middle and fill with the cooked meat mixture, then press the bulgur </a:t>
            </a:r>
          </a:p>
          <a:p>
            <a:pPr algn="l"/>
            <a:r>
              <a:rPr lang="en-GB" sz="1400">
                <a:latin typeface="Arial"/>
                <a:cs typeface="Arial"/>
              </a:rPr>
              <a:t>       mixture over the top to seal it in. Roll into pointed oval shapes. Do this until all the mixture is </a:t>
            </a:r>
          </a:p>
          <a:p>
            <a:pPr algn="l"/>
            <a:r>
              <a:rPr lang="en-GB" sz="1400">
                <a:latin typeface="Arial"/>
                <a:cs typeface="Arial"/>
              </a:rPr>
              <a:t>       used up. Thoroughly wash and dry hands after touching raw meat.</a:t>
            </a:r>
          </a:p>
          <a:p>
            <a:pPr marL="342900" indent="-342900" algn="l">
              <a:buAutoNum type="arabicPeriod" startAt="11"/>
            </a:pPr>
            <a:r>
              <a:rPr lang="en-GB" sz="1400">
                <a:latin typeface="Arial"/>
                <a:cs typeface="Arial"/>
              </a:rPr>
              <a:t>To cook the </a:t>
            </a:r>
            <a:r>
              <a:rPr lang="en-GB" sz="1400" err="1">
                <a:latin typeface="Arial"/>
                <a:cs typeface="Arial"/>
              </a:rPr>
              <a:t>quibe</a:t>
            </a:r>
            <a:r>
              <a:rPr lang="en-GB" sz="1400">
                <a:latin typeface="Arial"/>
                <a:cs typeface="Arial"/>
              </a:rPr>
              <a:t>, either bake in the oven at 200°C for 15-20 minutes or spray a large frying </a:t>
            </a:r>
          </a:p>
          <a:p>
            <a:pPr algn="l"/>
            <a:r>
              <a:rPr lang="en-GB" sz="1400">
                <a:latin typeface="Arial"/>
                <a:cs typeface="Arial"/>
              </a:rPr>
              <a:t>       pan with oil and fry in batches for 3-4 minutes on each side until cooked.  They should be </a:t>
            </a:r>
          </a:p>
          <a:p>
            <a:pPr algn="l"/>
            <a:r>
              <a:rPr lang="en-GB" sz="1400">
                <a:latin typeface="Arial"/>
                <a:cs typeface="Arial"/>
              </a:rPr>
              <a:t>       crispy on the outside and hot all the way through. </a:t>
            </a:r>
          </a:p>
          <a:p>
            <a:pPr algn="l"/>
            <a:r>
              <a:rPr lang="en-GB" sz="1400">
                <a:latin typeface="Arial"/>
                <a:cs typeface="Arial"/>
              </a:rPr>
              <a:t>12.  Serve with the sauce for dipping.</a:t>
            </a:r>
            <a:endParaRPr lang="en-US" sz="1400">
              <a:latin typeface="Arial"/>
              <a:ea typeface="Calibri" panose="020F0502020204030204"/>
              <a:cs typeface="Calibri" panose="020F0502020204030204"/>
            </a:endParaRPr>
          </a:p>
        </p:txBody>
      </p:sp>
    </p:spTree>
    <p:extLst>
      <p:ext uri="{BB962C8B-B14F-4D97-AF65-F5344CB8AC3E}">
        <p14:creationId xmlns:p14="http://schemas.microsoft.com/office/powerpoint/2010/main" val="2749535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988" y="1418655"/>
            <a:ext cx="9720000" cy="720000"/>
          </a:xfrm>
        </p:spPr>
        <p:txBody>
          <a:bodyPr/>
          <a:lstStyle/>
          <a:p>
            <a:r>
              <a:rPr lang="en-US">
                <a:latin typeface="Arial"/>
                <a:cs typeface="Arial"/>
              </a:rPr>
              <a:t> </a:t>
            </a:r>
            <a:r>
              <a:rPr lang="en-GB" err="1"/>
              <a:t>Quibe</a:t>
            </a:r>
            <a:r>
              <a:rPr lang="en-GB"/>
              <a:t> and spicy tomato sauce </a:t>
            </a:r>
            <a:r>
              <a:rPr lang="en-US">
                <a:latin typeface="Arial"/>
                <a:cs typeface="Arial"/>
              </a:rPr>
              <a:t>- review</a:t>
            </a:r>
            <a:endParaRPr lang="en-GB">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079075795"/>
              </p:ext>
            </p:extLst>
          </p:nvPr>
        </p:nvGraphicFramePr>
        <p:xfrm>
          <a:off x="836437" y="1910889"/>
          <a:ext cx="10951176" cy="4631879"/>
        </p:xfrm>
        <a:graphic>
          <a:graphicData uri="http://schemas.openxmlformats.org/drawingml/2006/table">
            <a:tbl>
              <a:tblPr firstRow="1" bandRow="1">
                <a:tableStyleId>{5C22544A-7EE6-4342-B048-85BDC9FD1C3A}</a:tableStyleId>
              </a:tblPr>
              <a:tblGrid>
                <a:gridCol w="3650392">
                  <a:extLst>
                    <a:ext uri="{9D8B030D-6E8A-4147-A177-3AD203B41FA5}">
                      <a16:colId xmlns:a16="http://schemas.microsoft.com/office/drawing/2014/main" val="3987826760"/>
                    </a:ext>
                  </a:extLst>
                </a:gridCol>
                <a:gridCol w="3650392">
                  <a:extLst>
                    <a:ext uri="{9D8B030D-6E8A-4147-A177-3AD203B41FA5}">
                      <a16:colId xmlns:a16="http://schemas.microsoft.com/office/drawing/2014/main" val="1855280855"/>
                    </a:ext>
                  </a:extLst>
                </a:gridCol>
                <a:gridCol w="3650392">
                  <a:extLst>
                    <a:ext uri="{9D8B030D-6E8A-4147-A177-3AD203B41FA5}">
                      <a16:colId xmlns:a16="http://schemas.microsoft.com/office/drawing/2014/main" val="3355334905"/>
                    </a:ext>
                  </a:extLst>
                </a:gridCol>
              </a:tblGrid>
              <a:tr h="913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Skills and knowledge developed and demonstrated</a:t>
                      </a:r>
                      <a:endParaRPr lang="en-GB" b="1" dirty="0">
                        <a:latin typeface="Arial"/>
                        <a:cs typeface="Arial"/>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Practicalities in the secondary classroom</a:t>
                      </a:r>
                      <a:endParaRPr lang="en-GB" b="1" dirty="0">
                        <a:latin typeface="Arial"/>
                        <a:cs typeface="Arial"/>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Alternatives – ingredients, cooking methods …</a:t>
                      </a:r>
                      <a:endParaRPr lang="en-GB" b="1" dirty="0">
                        <a:latin typeface="Arial"/>
                        <a:cs typeface="Arial"/>
                      </a:endParaRPr>
                    </a:p>
                  </a:txBody>
                  <a:tcPr>
                    <a:solidFill>
                      <a:srgbClr val="C33D86"/>
                    </a:solidFill>
                  </a:tcPr>
                </a:tc>
                <a:extLst>
                  <a:ext uri="{0D108BD9-81ED-4DB2-BD59-A6C34878D82A}">
                    <a16:rowId xmlns:a16="http://schemas.microsoft.com/office/drawing/2014/main" val="1064555214"/>
                  </a:ext>
                </a:extLst>
              </a:tr>
              <a:tr h="3702386">
                <a:tc>
                  <a:txBody>
                    <a:bodyPr/>
                    <a:lstStyle/>
                    <a:p>
                      <a:pPr marL="0" indent="0">
                        <a:buNone/>
                      </a:pPr>
                      <a:endParaRPr lang="en-US">
                        <a:latin typeface="Arial"/>
                        <a:cs typeface="Arial"/>
                      </a:endParaRPr>
                    </a:p>
                  </a:txBody>
                  <a:tcPr>
                    <a:solidFill>
                      <a:srgbClr val="F9D4B6"/>
                    </a:solidFill>
                  </a:tcPr>
                </a:tc>
                <a:tc>
                  <a: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latin typeface="Arial" panose="020B0604020202020204" pitchFamily="34" charset="0"/>
                          <a:cs typeface="Arial" panose="020B0604020202020204" pitchFamily="34" charset="0"/>
                        </a:rPr>
                        <a:t>Storage </a:t>
                      </a:r>
                      <a:r>
                        <a:rPr lang="en-GB" sz="1600" dirty="0" err="1">
                          <a:latin typeface="Arial" panose="020B0604020202020204" pitchFamily="34" charset="0"/>
                          <a:cs typeface="Arial" panose="020B0604020202020204" pitchFamily="34" charset="0"/>
                        </a:rPr>
                        <a:t>pre+post</a:t>
                      </a:r>
                      <a:r>
                        <a:rPr lang="en-GB" sz="1600" dirty="0">
                          <a:latin typeface="Arial" panose="020B0604020202020204" pitchFamily="34" charset="0"/>
                          <a:cs typeface="Arial" panose="020B0604020202020204" pitchFamily="34" charset="0"/>
                        </a:rPr>
                        <a:t> preparation and cooking. </a:t>
                      </a:r>
                    </a:p>
                    <a:p>
                      <a:pPr marL="0" indent="0">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latin typeface="Arial"/>
                          <a:cs typeface="Arial"/>
                        </a:rPr>
                        <a:t>Remove as much water as possible from the </a:t>
                      </a:r>
                      <a:r>
                        <a:rPr lang="en-GB" sz="1600" dirty="0" err="1">
                          <a:latin typeface="Arial"/>
                          <a:cs typeface="Arial"/>
                        </a:rPr>
                        <a:t>bulgar</a:t>
                      </a:r>
                      <a:r>
                        <a:rPr lang="en-GB" sz="1600" dirty="0">
                          <a:latin typeface="Arial"/>
                          <a:cs typeface="Arial"/>
                        </a:rPr>
                        <a:t> wheat. </a:t>
                      </a:r>
                    </a:p>
                    <a:p>
                      <a:pPr marL="0" indent="0">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latin typeface="Arial" panose="020B0604020202020204" pitchFamily="34" charset="0"/>
                          <a:cs typeface="Arial" panose="020B0604020202020204" pitchFamily="34" charset="0"/>
                        </a:rPr>
                        <a:t>Hygiene and safety using raw meat. </a:t>
                      </a:r>
                    </a:p>
                    <a:p>
                      <a:pPr marL="0" indent="0">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latin typeface="Arial" panose="020B0604020202020204" pitchFamily="34" charset="0"/>
                          <a:cs typeface="Arial" panose="020B0604020202020204" pitchFamily="34" charset="0"/>
                        </a:rPr>
                        <a:t>If oven baking, line the baking tray with greaseproof or parchment paper.</a:t>
                      </a:r>
                    </a:p>
                  </a:txBody>
                  <a:tcPr>
                    <a:solidFill>
                      <a:srgbClr val="F9D4B6"/>
                    </a:solidFill>
                  </a:tcPr>
                </a:tc>
                <a:tc>
                  <a:txBody>
                    <a:bodyPr/>
                    <a:lstStyle/>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dirty="0">
                          <a:latin typeface="Arial" panose="020B0604020202020204" pitchFamily="34" charset="0"/>
                          <a:cs typeface="Arial" panose="020B0604020202020204" pitchFamily="34" charset="0"/>
                        </a:rPr>
                        <a:t>For a vegetarian version, use a plant-based mince instead of beef mince. </a:t>
                      </a:r>
                    </a:p>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dirty="0">
                          <a:latin typeface="Arial" panose="020B0604020202020204" pitchFamily="34" charset="0"/>
                          <a:cs typeface="Arial" panose="020B0604020202020204" pitchFamily="34" charset="0"/>
                        </a:rPr>
                        <a:t>Fresh mint and parsley can be used instead of dried.  Fresh chilli can also be used – ½ a red or green chilli, finely chopped. </a:t>
                      </a:r>
                    </a:p>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dirty="0">
                          <a:latin typeface="Arial" panose="020B0604020202020204" pitchFamily="34" charset="0"/>
                          <a:cs typeface="Arial" panose="020B0604020202020204" pitchFamily="34" charset="0"/>
                        </a:rPr>
                        <a:t>Cooked quinoa can be used for a gluten free version of this recipe.</a:t>
                      </a:r>
                    </a:p>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dirty="0">
                          <a:latin typeface="Arial" panose="020B0604020202020204" pitchFamily="34" charset="0"/>
                          <a:cs typeface="Arial" panose="020B0604020202020204" pitchFamily="34" charset="0"/>
                        </a:rPr>
                        <a:t>Bulgar wheat - check the label to make sure it is a medium variety. There are also coarse and very coarse types that require more soaking and cooking.</a:t>
                      </a:r>
                    </a:p>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dirty="0">
                          <a:latin typeface="Arial" panose="020B0604020202020204" pitchFamily="34" charset="0"/>
                          <a:cs typeface="Arial" panose="020B0604020202020204" pitchFamily="34" charset="0"/>
                        </a:rPr>
                        <a:t>Couscous is another alternative for </a:t>
                      </a:r>
                      <a:r>
                        <a:rPr lang="en-GB" sz="1400" dirty="0" err="1">
                          <a:latin typeface="Arial" panose="020B0604020202020204" pitchFamily="34" charset="0"/>
                          <a:cs typeface="Arial" panose="020B0604020202020204" pitchFamily="34" charset="0"/>
                        </a:rPr>
                        <a:t>bulgar</a:t>
                      </a:r>
                      <a:r>
                        <a:rPr lang="en-GB" sz="1400" dirty="0">
                          <a:latin typeface="Arial" panose="020B0604020202020204" pitchFamily="34" charset="0"/>
                          <a:cs typeface="Arial" panose="020B0604020202020204" pitchFamily="34" charset="0"/>
                        </a:rPr>
                        <a:t>.  </a:t>
                      </a:r>
                    </a:p>
                  </a:txBody>
                  <a:tcPr>
                    <a:solidFill>
                      <a:srgbClr val="F9D4B6"/>
                    </a:solidFill>
                  </a:tcPr>
                </a:tc>
                <a:extLst>
                  <a:ext uri="{0D108BD9-81ED-4DB2-BD59-A6C34878D82A}">
                    <a16:rowId xmlns:a16="http://schemas.microsoft.com/office/drawing/2014/main" val="2045222079"/>
                  </a:ext>
                </a:extLst>
              </a:tr>
            </a:tbl>
          </a:graphicData>
        </a:graphic>
      </p:graphicFrame>
      <p:sp>
        <p:nvSpPr>
          <p:cNvPr id="3" name="TextBox 2"/>
          <p:cNvSpPr txBox="1"/>
          <p:nvPr/>
        </p:nvSpPr>
        <p:spPr>
          <a:xfrm>
            <a:off x="821742" y="2960005"/>
            <a:ext cx="3641202"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b="1" dirty="0">
                <a:latin typeface="Arial"/>
                <a:cs typeface="Arial"/>
              </a:rPr>
              <a:t>Practical food skills: </a:t>
            </a:r>
            <a:r>
              <a:rPr lang="en-GB" sz="1400" dirty="0">
                <a:latin typeface="Arial"/>
                <a:cs typeface="Arial"/>
              </a:rPr>
              <a:t>Weigh, measure, peel, dice, chop, crush, simmer, fry, stir, mix, portion/divide, shape and form, bake or fry</a:t>
            </a:r>
          </a:p>
          <a:p>
            <a:pPr marL="285750" indent="-285750">
              <a:buFont typeface="Arial"/>
              <a:buChar char="•"/>
            </a:pPr>
            <a:r>
              <a:rPr lang="en-US" sz="1400" b="1" dirty="0">
                <a:latin typeface="Arial"/>
                <a:cs typeface="Arial"/>
              </a:rPr>
              <a:t>Nutrition science</a:t>
            </a:r>
            <a:r>
              <a:rPr lang="en-US" sz="1400" dirty="0">
                <a:latin typeface="Arial"/>
                <a:cs typeface="Arial"/>
              </a:rPr>
              <a:t>: Protein and alternatives. </a:t>
            </a:r>
            <a:endParaRPr lang="en-GB" sz="1400" dirty="0">
              <a:latin typeface="Arial"/>
              <a:cs typeface="Arial"/>
            </a:endParaRPr>
          </a:p>
          <a:p>
            <a:pPr marL="285750" indent="-285750">
              <a:buFont typeface="Arial"/>
              <a:buChar char="•"/>
            </a:pPr>
            <a:r>
              <a:rPr lang="en-US" sz="1400" b="1" dirty="0">
                <a:latin typeface="Arial"/>
                <a:cs typeface="Arial"/>
              </a:rPr>
              <a:t>Food science</a:t>
            </a:r>
            <a:r>
              <a:rPr lang="en-US" sz="1400" dirty="0">
                <a:latin typeface="Arial"/>
                <a:cs typeface="Arial"/>
              </a:rPr>
              <a:t>:</a:t>
            </a:r>
            <a:r>
              <a:rPr lang="en-US" sz="1400" dirty="0">
                <a:latin typeface="Arial"/>
                <a:ea typeface="+mn-lt"/>
                <a:cs typeface="Arial"/>
              </a:rPr>
              <a:t> Effect of cooking on protein. Heat transfer. Maillard reaction.</a:t>
            </a:r>
          </a:p>
          <a:p>
            <a:pPr marL="285750" indent="-285750">
              <a:buFont typeface="Arial"/>
              <a:buChar char="•"/>
            </a:pPr>
            <a:r>
              <a:rPr lang="en-GB" sz="1400" b="1" dirty="0">
                <a:latin typeface="Arial"/>
                <a:cs typeface="Arial"/>
              </a:rPr>
              <a:t>Sensory science</a:t>
            </a:r>
            <a:r>
              <a:rPr lang="en-GB" sz="1400" dirty="0">
                <a:latin typeface="Arial"/>
                <a:cs typeface="Arial"/>
              </a:rPr>
              <a:t>: T</a:t>
            </a:r>
            <a:r>
              <a:rPr lang="en-GB" sz="1400" dirty="0">
                <a:latin typeface="Arial"/>
                <a:ea typeface="+mn-lt"/>
                <a:cs typeface="Arial"/>
              </a:rPr>
              <a:t>esting, tasting and evaluation.</a:t>
            </a:r>
          </a:p>
          <a:p>
            <a:pPr marL="285750" indent="-285750">
              <a:buFont typeface="Arial"/>
              <a:buChar char="•"/>
            </a:pPr>
            <a:r>
              <a:rPr lang="en-GB" sz="1400" b="1" dirty="0">
                <a:latin typeface="Arial"/>
                <a:cs typeface="Arial"/>
              </a:rPr>
              <a:t>Maths</a:t>
            </a:r>
            <a:r>
              <a:rPr lang="en-GB" sz="1400" dirty="0">
                <a:latin typeface="Arial"/>
                <a:cs typeface="Arial"/>
              </a:rPr>
              <a:t>: </a:t>
            </a:r>
            <a:r>
              <a:rPr lang="en-GB" sz="1400" dirty="0">
                <a:latin typeface="Arial"/>
                <a:ea typeface="+mn-lt"/>
                <a:cs typeface="+mn-lt"/>
              </a:rPr>
              <a:t>Weighing, measuring,  time, temperature.</a:t>
            </a:r>
          </a:p>
          <a:p>
            <a:pPr marL="285750" indent="-285750">
              <a:buFont typeface="Arial"/>
              <a:buChar char="•"/>
            </a:pPr>
            <a:r>
              <a:rPr lang="en-GB" sz="1400" b="1" dirty="0">
                <a:latin typeface="Arial"/>
                <a:ea typeface="+mn-lt"/>
                <a:cs typeface="+mn-lt"/>
              </a:rPr>
              <a:t>English</a:t>
            </a:r>
            <a:r>
              <a:rPr lang="en-GB" sz="1400" dirty="0">
                <a:latin typeface="Arial"/>
                <a:ea typeface="+mn-lt"/>
                <a:cs typeface="+mn-lt"/>
              </a:rPr>
              <a:t>: Reading and following a recipe, following written and verbal instructions.</a:t>
            </a:r>
          </a:p>
          <a:p>
            <a:endParaRPr lang="en-GB" sz="1400" dirty="0">
              <a:latin typeface="Arial"/>
              <a:cs typeface="Arial"/>
            </a:endParaRPr>
          </a:p>
        </p:txBody>
      </p:sp>
    </p:spTree>
    <p:extLst>
      <p:ext uri="{BB962C8B-B14F-4D97-AF65-F5344CB8AC3E}">
        <p14:creationId xmlns:p14="http://schemas.microsoft.com/office/powerpoint/2010/main" val="174059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404605"/>
            <a:ext cx="9720000" cy="720000"/>
          </a:xfrm>
        </p:spPr>
        <p:txBody>
          <a:bodyPr/>
          <a:lstStyle/>
          <a:p>
            <a:r>
              <a:rPr lang="en-GB" i="1"/>
              <a:t>Food – a fact of life</a:t>
            </a:r>
            <a:r>
              <a:rPr lang="en-GB"/>
              <a:t>: How can we help?</a:t>
            </a:r>
          </a:p>
        </p:txBody>
      </p:sp>
      <p:sp>
        <p:nvSpPr>
          <p:cNvPr id="58" name="Subtitle 57"/>
          <p:cNvSpPr>
            <a:spLocks noGrp="1"/>
          </p:cNvSpPr>
          <p:nvPr>
            <p:ph type="subTitle" idx="1"/>
          </p:nvPr>
        </p:nvSpPr>
        <p:spPr>
          <a:xfrm>
            <a:off x="1169274" y="2070094"/>
            <a:ext cx="7965100" cy="3600000"/>
          </a:xfrm>
        </p:spPr>
        <p:txBody>
          <a:bodyPr/>
          <a:lstStyle/>
          <a:p>
            <a:r>
              <a:rPr lang="en-US" sz="2000" i="1"/>
              <a:t>Food – fact of life </a:t>
            </a:r>
            <a:r>
              <a:rPr lang="en-US" sz="2000">
                <a:hlinkClick r:id="rId3"/>
              </a:rPr>
              <a:t>website</a:t>
            </a:r>
            <a:r>
              <a:rPr lang="en-US" sz="2000"/>
              <a:t>.</a:t>
            </a:r>
          </a:p>
          <a:p>
            <a:r>
              <a:rPr lang="en-US" sz="2000"/>
              <a:t>Tried and tested </a:t>
            </a:r>
            <a:r>
              <a:rPr lang="en-US" sz="2000">
                <a:hlinkClick r:id="rId4"/>
              </a:rPr>
              <a:t>recipes</a:t>
            </a:r>
            <a:r>
              <a:rPr lang="en-US" sz="2000"/>
              <a:t>.</a:t>
            </a:r>
          </a:p>
          <a:p>
            <a:r>
              <a:rPr lang="en-US" sz="2000"/>
              <a:t>Good practice guidance for </a:t>
            </a:r>
            <a:r>
              <a:rPr lang="en-US" sz="2000">
                <a:hlinkClick r:id="rId5"/>
              </a:rPr>
              <a:t>primary</a:t>
            </a:r>
            <a:r>
              <a:rPr lang="en-US" sz="2000"/>
              <a:t> and </a:t>
            </a:r>
            <a:r>
              <a:rPr lang="en-US" sz="2000">
                <a:hlinkClick r:id="rId6"/>
              </a:rPr>
              <a:t>secondary </a:t>
            </a:r>
            <a:r>
              <a:rPr lang="en-US" sz="2000"/>
              <a:t>schools, as well as supporting pupils with </a:t>
            </a:r>
            <a:r>
              <a:rPr lang="en-US" sz="2000">
                <a:hlinkClick r:id="rId7"/>
              </a:rPr>
              <a:t>additional needs</a:t>
            </a:r>
            <a:r>
              <a:rPr lang="en-US" sz="2000"/>
              <a:t>.</a:t>
            </a:r>
          </a:p>
          <a:p>
            <a:r>
              <a:rPr lang="en-US" sz="2000">
                <a:hlinkClick r:id="rId8"/>
              </a:rPr>
              <a:t>Resources to support pupils with additional needs</a:t>
            </a:r>
            <a:endParaRPr lang="en-US" sz="2000"/>
          </a:p>
          <a:p>
            <a:r>
              <a:rPr lang="en-US" sz="2000">
                <a:hlinkClick r:id="rId9"/>
              </a:rPr>
              <a:t>Whole school support</a:t>
            </a:r>
            <a:endParaRPr lang="en-US" sz="2000"/>
          </a:p>
          <a:p>
            <a:r>
              <a:rPr lang="en-US" sz="2000">
                <a:hlinkClick r:id="rId10"/>
              </a:rPr>
              <a:t>Guidelines</a:t>
            </a:r>
            <a:r>
              <a:rPr lang="en-US" sz="2000"/>
              <a:t> for school education resources around food</a:t>
            </a:r>
          </a:p>
          <a:p>
            <a:r>
              <a:rPr lang="en-US" sz="2000" i="1">
                <a:hlinkClick r:id="rId11"/>
              </a:rPr>
              <a:t>My dashboard </a:t>
            </a:r>
            <a:r>
              <a:rPr lang="en-US" sz="2000" i="1"/>
              <a:t>– </a:t>
            </a:r>
            <a:r>
              <a:rPr lang="en-US" sz="2000"/>
              <a:t>store collections of recipes and resources in your own online area.</a:t>
            </a:r>
            <a:endParaRPr lang="en-US" sz="2000" i="1"/>
          </a:p>
          <a:p>
            <a:r>
              <a:rPr lang="en-US" sz="2000">
                <a:hlinkClick r:id="rId12"/>
              </a:rPr>
              <a:t>Personal and professional development </a:t>
            </a:r>
            <a:r>
              <a:rPr lang="en-US" sz="2000"/>
              <a:t>(PPD) for teachers.  PPD newsletter – </a:t>
            </a:r>
            <a:r>
              <a:rPr lang="en-US" sz="2000">
                <a:hlinkClick r:id="rId13"/>
              </a:rPr>
              <a:t>sign up</a:t>
            </a:r>
            <a:r>
              <a:rPr lang="en-US" sz="2000"/>
              <a:t>!</a:t>
            </a:r>
          </a:p>
          <a:p>
            <a:pPr marL="0" indent="0">
              <a:buNone/>
            </a:pPr>
            <a:endParaRPr lang="en-US" sz="1100" b="1">
              <a:solidFill>
                <a:srgbClr val="C33D86"/>
              </a:solidFill>
              <a:hlinkClick r:id="rId14"/>
            </a:endParaRPr>
          </a:p>
        </p:txBody>
      </p:sp>
      <p:pic>
        <p:nvPicPr>
          <p:cNvPr id="4" name="Picture 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778195" y="1764605"/>
            <a:ext cx="1425254" cy="4210979"/>
          </a:xfrm>
          <a:prstGeom prst="rect">
            <a:avLst/>
          </a:prstGeom>
          <a:ln w="25400">
            <a:solidFill>
              <a:srgbClr val="C33D86"/>
            </a:solidFill>
          </a:ln>
        </p:spPr>
      </p:pic>
      <p:sp>
        <p:nvSpPr>
          <p:cNvPr id="3" name="TextBox 2">
            <a:extLst>
              <a:ext uri="{FF2B5EF4-FFF2-40B4-BE49-F238E27FC236}">
                <a16:creationId xmlns:a16="http://schemas.microsoft.com/office/drawing/2014/main" id="{0775190A-0F94-4979-828B-4352A81AA75F}"/>
              </a:ext>
            </a:extLst>
          </p:cNvPr>
          <p:cNvSpPr txBox="1"/>
          <p:nvPr/>
        </p:nvSpPr>
        <p:spPr>
          <a:xfrm>
            <a:off x="9004922" y="5996682"/>
            <a:ext cx="2971800" cy="369332"/>
          </a:xfrm>
          <a:prstGeom prst="rect">
            <a:avLst/>
          </a:prstGeom>
          <a:noFill/>
        </p:spPr>
        <p:txBody>
          <a:bodyPr wrap="square" rtlCol="0">
            <a:spAutoFit/>
          </a:bodyPr>
          <a:lstStyle/>
          <a:p>
            <a:pPr marL="0" indent="0">
              <a:buNone/>
            </a:pPr>
            <a:r>
              <a:rPr lang="en-US" sz="1800" b="1">
                <a:solidFill>
                  <a:srgbClr val="C33D86"/>
                </a:solidFill>
                <a:hlinkClick r:id="rId14"/>
              </a:rPr>
              <a:t>www.foodafactoflife.org.uk</a:t>
            </a:r>
            <a:r>
              <a:rPr lang="en-US" sz="1800" b="1">
                <a:solidFill>
                  <a:srgbClr val="C33D86"/>
                </a:solidFill>
              </a:rPr>
              <a:t> </a:t>
            </a:r>
          </a:p>
        </p:txBody>
      </p:sp>
    </p:spTree>
    <p:extLst>
      <p:ext uri="{BB962C8B-B14F-4D97-AF65-F5344CB8AC3E}">
        <p14:creationId xmlns:p14="http://schemas.microsoft.com/office/powerpoint/2010/main" val="1389691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C50E-E5C0-429A-95B1-7E30F0B21C02}"/>
              </a:ext>
            </a:extLst>
          </p:cNvPr>
          <p:cNvSpPr>
            <a:spLocks noGrp="1"/>
          </p:cNvSpPr>
          <p:nvPr>
            <p:ph type="ctrTitle"/>
          </p:nvPr>
        </p:nvSpPr>
        <p:spPr/>
        <p:txBody>
          <a:bodyPr/>
          <a:lstStyle/>
          <a:p>
            <a:r>
              <a:rPr lang="en-GB"/>
              <a:t>Challenge activities</a:t>
            </a:r>
          </a:p>
        </p:txBody>
      </p:sp>
      <p:sp>
        <p:nvSpPr>
          <p:cNvPr id="3" name="Subtitle 2">
            <a:extLst>
              <a:ext uri="{FF2B5EF4-FFF2-40B4-BE49-F238E27FC236}">
                <a16:creationId xmlns:a16="http://schemas.microsoft.com/office/drawing/2014/main" id="{D8826F43-CC7A-450D-AB52-4B06A892F3EB}"/>
              </a:ext>
            </a:extLst>
          </p:cNvPr>
          <p:cNvSpPr>
            <a:spLocks noGrp="1"/>
          </p:cNvSpPr>
          <p:nvPr>
            <p:ph type="subTitle" idx="1"/>
          </p:nvPr>
        </p:nvSpPr>
        <p:spPr>
          <a:xfrm>
            <a:off x="1089762" y="2362370"/>
            <a:ext cx="7328681" cy="3600000"/>
          </a:xfrm>
        </p:spPr>
        <p:txBody>
          <a:bodyPr/>
          <a:lstStyle/>
          <a:p>
            <a:pPr marL="0" indent="0" algn="l">
              <a:buNone/>
            </a:pPr>
            <a:r>
              <a:rPr lang="en-US" sz="2000" b="0" i="0">
                <a:effectLst/>
                <a:latin typeface="Arial"/>
                <a:cs typeface="Arial"/>
              </a:rPr>
              <a:t>The Challenges cover </a:t>
            </a:r>
            <a:r>
              <a:rPr lang="en-US" sz="2000">
                <a:latin typeface="Arial"/>
                <a:cs typeface="Arial"/>
              </a:rPr>
              <a:t>Healthy</a:t>
            </a:r>
            <a:r>
              <a:rPr lang="en-US" sz="2000" b="0" i="0">
                <a:effectLst/>
                <a:latin typeface="Arial"/>
                <a:cs typeface="Arial"/>
              </a:rPr>
              <a:t> eating, </a:t>
            </a:r>
            <a:r>
              <a:rPr lang="en-US" sz="2000">
                <a:latin typeface="Arial"/>
                <a:cs typeface="Arial"/>
              </a:rPr>
              <a:t>Cooking</a:t>
            </a:r>
            <a:r>
              <a:rPr lang="en-US" sz="2000" b="0" i="0">
                <a:effectLst/>
                <a:latin typeface="Arial"/>
                <a:cs typeface="Arial"/>
              </a:rPr>
              <a:t> and </a:t>
            </a:r>
            <a:r>
              <a:rPr lang="en-US" sz="2000">
                <a:latin typeface="Arial"/>
                <a:cs typeface="Arial"/>
              </a:rPr>
              <a:t>Where</a:t>
            </a:r>
            <a:r>
              <a:rPr lang="en-US" sz="2000" b="0" i="0">
                <a:effectLst/>
                <a:latin typeface="Arial"/>
                <a:cs typeface="Arial"/>
              </a:rPr>
              <a:t> food comes from and provide a wide range of activities that teachers can select depending on their pupils’ needs, age and abilities, and the time available.</a:t>
            </a:r>
          </a:p>
          <a:p>
            <a:pPr algn="l"/>
            <a:r>
              <a:rPr lang="en-US" sz="2000">
                <a:latin typeface="Arial"/>
                <a:cs typeface="Arial"/>
              </a:rPr>
              <a:t>there</a:t>
            </a:r>
            <a:r>
              <a:rPr lang="en-US" sz="2000" b="0" i="0">
                <a:effectLst/>
                <a:latin typeface="Arial"/>
                <a:cs typeface="Arial"/>
              </a:rPr>
              <a:t> are 12 Challenges developed to be used with nursery, primary or secondary pupils</a:t>
            </a:r>
            <a:r>
              <a:rPr lang="en-US" sz="2000">
                <a:latin typeface="Arial"/>
                <a:cs typeface="Arial"/>
              </a:rPr>
              <a:t>;</a:t>
            </a:r>
            <a:endParaRPr lang="en-US" sz="2000" b="0" i="0">
              <a:effectLst/>
              <a:latin typeface="Arial"/>
              <a:cs typeface="Arial"/>
            </a:endParaRPr>
          </a:p>
          <a:p>
            <a:pPr algn="l"/>
            <a:r>
              <a:rPr lang="en-US" sz="2000">
                <a:latin typeface="Arial"/>
                <a:cs typeface="Arial"/>
              </a:rPr>
              <a:t>each</a:t>
            </a:r>
            <a:r>
              <a:rPr lang="en-US" sz="2000" b="0" i="0">
                <a:effectLst/>
                <a:latin typeface="Arial"/>
                <a:cs typeface="Arial"/>
              </a:rPr>
              <a:t> Challenge presentation comprises:</a:t>
            </a:r>
          </a:p>
          <a:p>
            <a:pPr marL="800100" lvl="1" indent="-342900" algn="l">
              <a:buFont typeface="Arial" panose="020B0604020202020204" pitchFamily="34" charset="0"/>
              <a:buChar char="•"/>
            </a:pPr>
            <a:r>
              <a:rPr lang="en-US" b="0" i="0">
                <a:effectLst/>
                <a:latin typeface="Arial"/>
                <a:cs typeface="Arial"/>
              </a:rPr>
              <a:t>slides to present the Challenge to the class, including images, information and questions/tasks to stimulate pupil discussion and planning;</a:t>
            </a:r>
          </a:p>
          <a:p>
            <a:pPr marL="800100" lvl="1" indent="-342900" algn="l">
              <a:buFont typeface="Arial" panose="020B0604020202020204" pitchFamily="34" charset="0"/>
              <a:buChar char="•"/>
            </a:pPr>
            <a:r>
              <a:rPr lang="en-US" b="0" i="0">
                <a:effectLst/>
                <a:latin typeface="Arial"/>
                <a:cs typeface="Arial"/>
              </a:rPr>
              <a:t>a teachers' guide with opportunities for learning and a variety of pupil activities that can be completed individually or in groups</a:t>
            </a:r>
            <a:r>
              <a:rPr lang="en-US" sz="2200" b="0" i="0">
                <a:effectLst/>
                <a:latin typeface="Arial"/>
                <a:cs typeface="Arial"/>
              </a:rPr>
              <a:t>.</a:t>
            </a:r>
          </a:p>
          <a:p>
            <a:pPr marL="0" indent="0">
              <a:buNone/>
            </a:pPr>
            <a:endParaRPr lang="en-GB"/>
          </a:p>
        </p:txBody>
      </p:sp>
      <p:pic>
        <p:nvPicPr>
          <p:cNvPr id="5" name="Picture 4">
            <a:extLst>
              <a:ext uri="{FF2B5EF4-FFF2-40B4-BE49-F238E27FC236}">
                <a16:creationId xmlns:a16="http://schemas.microsoft.com/office/drawing/2014/main" id="{24D205DB-62F8-494F-8FA0-4CB701589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7409" y="1642493"/>
            <a:ext cx="3465390" cy="2157308"/>
          </a:xfrm>
          <a:prstGeom prst="rect">
            <a:avLst/>
          </a:prstGeom>
          <a:ln w="25400">
            <a:solidFill>
              <a:srgbClr val="C33D86"/>
            </a:solidFill>
          </a:ln>
        </p:spPr>
      </p:pic>
      <p:sp>
        <p:nvSpPr>
          <p:cNvPr id="6" name="TextBox 5">
            <a:extLst>
              <a:ext uri="{FF2B5EF4-FFF2-40B4-BE49-F238E27FC236}">
                <a16:creationId xmlns:a16="http://schemas.microsoft.com/office/drawing/2014/main" id="{1A8B4293-37F0-418E-AF40-AAC41D348F63}"/>
              </a:ext>
            </a:extLst>
          </p:cNvPr>
          <p:cNvSpPr txBox="1"/>
          <p:nvPr/>
        </p:nvSpPr>
        <p:spPr>
          <a:xfrm>
            <a:off x="8587409" y="6040942"/>
            <a:ext cx="3081130" cy="369332"/>
          </a:xfrm>
          <a:prstGeom prst="rect">
            <a:avLst/>
          </a:prstGeom>
          <a:noFill/>
        </p:spPr>
        <p:txBody>
          <a:bodyPr wrap="square" rtlCol="0">
            <a:spAutoFit/>
          </a:bodyPr>
          <a:lstStyle/>
          <a:p>
            <a:r>
              <a:rPr lang="en-GB">
                <a:hlinkClick r:id="rId4"/>
              </a:rPr>
              <a:t>11-14 years </a:t>
            </a:r>
            <a:r>
              <a:rPr lang="en-GB"/>
              <a:t>and </a:t>
            </a:r>
            <a:r>
              <a:rPr lang="en-GB">
                <a:hlinkClick r:id="rId5"/>
              </a:rPr>
              <a:t>14-16 years</a:t>
            </a:r>
            <a:endParaRPr lang="en-GB"/>
          </a:p>
        </p:txBody>
      </p:sp>
      <p:pic>
        <p:nvPicPr>
          <p:cNvPr id="8" name="Picture 7">
            <a:extLst>
              <a:ext uri="{FF2B5EF4-FFF2-40B4-BE49-F238E27FC236}">
                <a16:creationId xmlns:a16="http://schemas.microsoft.com/office/drawing/2014/main" id="{0ADEE25B-9EFF-4B9F-9434-42CB4180E7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87409" y="3878374"/>
            <a:ext cx="3540756" cy="2108732"/>
          </a:xfrm>
          <a:prstGeom prst="rect">
            <a:avLst/>
          </a:prstGeom>
          <a:ln w="25400">
            <a:solidFill>
              <a:srgbClr val="C33D86"/>
            </a:solidFill>
          </a:ln>
        </p:spPr>
      </p:pic>
    </p:spTree>
    <p:extLst>
      <p:ext uri="{BB962C8B-B14F-4D97-AF65-F5344CB8AC3E}">
        <p14:creationId xmlns:p14="http://schemas.microsoft.com/office/powerpoint/2010/main" val="1564464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6BFF-8259-4EB2-A69D-A34084A342F7}"/>
              </a:ext>
            </a:extLst>
          </p:cNvPr>
          <p:cNvSpPr>
            <a:spLocks noGrp="1"/>
          </p:cNvSpPr>
          <p:nvPr>
            <p:ph type="ctrTitle"/>
          </p:nvPr>
        </p:nvSpPr>
        <p:spPr/>
        <p:txBody>
          <a:bodyPr/>
          <a:lstStyle/>
          <a:p>
            <a:r>
              <a:rPr lang="en-GB"/>
              <a:t>Diverse food culture Challenges</a:t>
            </a:r>
          </a:p>
        </p:txBody>
      </p:sp>
      <p:pic>
        <p:nvPicPr>
          <p:cNvPr id="5" name="Picture 4">
            <a:extLst>
              <a:ext uri="{FF2B5EF4-FFF2-40B4-BE49-F238E27FC236}">
                <a16:creationId xmlns:a16="http://schemas.microsoft.com/office/drawing/2014/main" id="{BC6F98F5-6688-42B4-9A42-BEE66B5A9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632" y="2381332"/>
            <a:ext cx="5501203" cy="3073086"/>
          </a:xfrm>
          <a:prstGeom prst="rect">
            <a:avLst/>
          </a:prstGeom>
          <a:ln w="25400">
            <a:solidFill>
              <a:srgbClr val="C33D86"/>
            </a:solidFill>
          </a:ln>
        </p:spPr>
      </p:pic>
      <p:sp>
        <p:nvSpPr>
          <p:cNvPr id="4" name="TextBox 3">
            <a:extLst>
              <a:ext uri="{FF2B5EF4-FFF2-40B4-BE49-F238E27FC236}">
                <a16:creationId xmlns:a16="http://schemas.microsoft.com/office/drawing/2014/main" id="{F0969157-8DF6-4CDE-8A0C-AD44AE54D286}"/>
              </a:ext>
            </a:extLst>
          </p:cNvPr>
          <p:cNvSpPr txBox="1"/>
          <p:nvPr/>
        </p:nvSpPr>
        <p:spPr>
          <a:xfrm>
            <a:off x="314632" y="6400800"/>
            <a:ext cx="46801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rPr>
              <a:t>11-14 years </a:t>
            </a:r>
            <a:r>
              <a:rPr lang="en-GB" sz="1400">
                <a:latin typeface="Arial" panose="020B0604020202020204" pitchFamily="34" charset="0"/>
                <a:cs typeface="Arial" panose="020B0604020202020204" pitchFamily="34" charset="0"/>
              </a:rPr>
              <a:t>and </a:t>
            </a:r>
            <a:r>
              <a:rPr lang="en-GB" sz="1400">
                <a:latin typeface="Arial" panose="020B0604020202020204" pitchFamily="34" charset="0"/>
                <a:cs typeface="Arial" panose="020B0604020202020204" pitchFamily="34" charset="0"/>
                <a:hlinkClick r:id="rId5"/>
              </a:rPr>
              <a:t>14-16 years</a:t>
            </a:r>
            <a:endParaRPr lang="en-GB" sz="14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267350E-0FB8-4CBA-B8CB-8FE1795408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3383" y="2381332"/>
            <a:ext cx="5367377" cy="3052555"/>
          </a:xfrm>
          <a:prstGeom prst="rect">
            <a:avLst/>
          </a:prstGeom>
          <a:ln w="25400">
            <a:solidFill>
              <a:srgbClr val="C33D86"/>
            </a:solidFill>
          </a:ln>
        </p:spPr>
      </p:pic>
    </p:spTree>
    <p:extLst>
      <p:ext uri="{BB962C8B-B14F-4D97-AF65-F5344CB8AC3E}">
        <p14:creationId xmlns:p14="http://schemas.microsoft.com/office/powerpoint/2010/main" val="173765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a:t>
            </a:r>
          </a:p>
        </p:txBody>
      </p:sp>
      <p:sp>
        <p:nvSpPr>
          <p:cNvPr id="3" name="Subtitle 2"/>
          <p:cNvSpPr>
            <a:spLocks noGrp="1"/>
          </p:cNvSpPr>
          <p:nvPr>
            <p:ph type="subTitle" idx="1"/>
          </p:nvPr>
        </p:nvSpPr>
        <p:spPr>
          <a:xfrm>
            <a:off x="1169274" y="2283798"/>
            <a:ext cx="6972282" cy="3010404"/>
          </a:xfrm>
        </p:spPr>
        <p:txBody>
          <a:bodyPr/>
          <a:lstStyle/>
          <a:p>
            <a:pPr marL="0" indent="0">
              <a:buNone/>
            </a:pPr>
            <a:r>
              <a:rPr lang="en-GB" sz="2000"/>
              <a:t>As part of the British Nutrition Foundation’s work around a ‘</a:t>
            </a:r>
            <a:r>
              <a:rPr lang="en-GB" sz="2000" b="1"/>
              <a:t>modern, diverse food and nutrition education</a:t>
            </a:r>
            <a:r>
              <a:rPr lang="en-GB" sz="2000"/>
              <a:t>’ we asked students what was important to them about the recipes they cooked at school. </a:t>
            </a:r>
          </a:p>
          <a:p>
            <a:pPr marL="0" indent="0">
              <a:buNone/>
            </a:pPr>
            <a:r>
              <a:rPr lang="en-GB" sz="2000"/>
              <a:t>Students responded that they want dishes that are:</a:t>
            </a:r>
          </a:p>
          <a:p>
            <a:r>
              <a:rPr lang="en-GB" sz="2000"/>
              <a:t>tasty, healthy, family/everyday recipes; </a:t>
            </a:r>
          </a:p>
          <a:p>
            <a:r>
              <a:rPr lang="en-GB" sz="2000"/>
              <a:t>most significantly they want them to be dishes from around the world that are - modern, diverse and reflect different cultures.</a:t>
            </a:r>
            <a:endParaRPr lang="en-US" sz="2000"/>
          </a:p>
        </p:txBody>
      </p:sp>
      <p:sp>
        <p:nvSpPr>
          <p:cNvPr id="5" name="TextBox 4">
            <a:extLst>
              <a:ext uri="{FF2B5EF4-FFF2-40B4-BE49-F238E27FC236}">
                <a16:creationId xmlns:a16="http://schemas.microsoft.com/office/drawing/2014/main" id="{1B3A57C0-3CBE-446B-BB0F-F7A89E581FEF}"/>
              </a:ext>
            </a:extLst>
          </p:cNvPr>
          <p:cNvSpPr txBox="1"/>
          <p:nvPr/>
        </p:nvSpPr>
        <p:spPr>
          <a:xfrm>
            <a:off x="719191" y="6174296"/>
            <a:ext cx="9246742" cy="307777"/>
          </a:xfrm>
          <a:prstGeom prst="rect">
            <a:avLst/>
          </a:prstGeom>
          <a:noFill/>
        </p:spPr>
        <p:txBody>
          <a:bodyPr wrap="square" rtlCol="0">
            <a:spAutoFit/>
          </a:bodyPr>
          <a:lstStyle/>
          <a:p>
            <a:r>
              <a:rPr lang="en-GB" sz="1400" i="1">
                <a:latin typeface="Arial" panose="020B0604020202020204" pitchFamily="34" charset="0"/>
                <a:cs typeface="Arial" panose="020B0604020202020204" pitchFamily="34" charset="0"/>
              </a:rPr>
              <a:t>The British Nutrition Foundation is grateful for the support from the </a:t>
            </a:r>
            <a:r>
              <a:rPr lang="en-GB" sz="1400" i="1">
                <a:latin typeface="Arial" panose="020B0604020202020204" pitchFamily="34" charset="0"/>
                <a:cs typeface="Arial" panose="020B0604020202020204" pitchFamily="34" charset="0"/>
                <a:hlinkClick r:id="rId3"/>
              </a:rPr>
              <a:t>All Saints Educational Trust </a:t>
            </a:r>
            <a:r>
              <a:rPr lang="en-GB" sz="1400" i="1">
                <a:latin typeface="Arial" panose="020B0604020202020204" pitchFamily="34" charset="0"/>
                <a:cs typeface="Arial" panose="020B0604020202020204" pitchFamily="34" charset="0"/>
              </a:rPr>
              <a:t>for this work.  </a:t>
            </a:r>
          </a:p>
        </p:txBody>
      </p:sp>
      <p:sp>
        <p:nvSpPr>
          <p:cNvPr id="7" name="TextBox 6">
            <a:extLst>
              <a:ext uri="{FF2B5EF4-FFF2-40B4-BE49-F238E27FC236}">
                <a16:creationId xmlns:a16="http://schemas.microsoft.com/office/drawing/2014/main" id="{7B2D5F71-4702-7B3E-8A55-6EFFA46BC3C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Subtitle 2">
            <a:extLst>
              <a:ext uri="{FF2B5EF4-FFF2-40B4-BE49-F238E27FC236}">
                <a16:creationId xmlns:a16="http://schemas.microsoft.com/office/drawing/2014/main" id="{C7D0F135-FFF9-43C1-91EA-5679A79639B5}"/>
              </a:ext>
            </a:extLst>
          </p:cNvPr>
          <p:cNvSpPr txBox="1">
            <a:spLocks/>
          </p:cNvSpPr>
          <p:nvPr/>
        </p:nvSpPr>
        <p:spPr>
          <a:xfrm>
            <a:off x="2385126" y="5562784"/>
            <a:ext cx="5366278" cy="34293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000" b="1"/>
              <a:t>Please say hello in the chat box!</a:t>
            </a:r>
          </a:p>
        </p:txBody>
      </p:sp>
      <p:pic>
        <p:nvPicPr>
          <p:cNvPr id="9" name="Picture 2" descr="A picture containing food, vegetable, container, meal&#10;&#10;Description automatically generated">
            <a:extLst>
              <a:ext uri="{FF2B5EF4-FFF2-40B4-BE49-F238E27FC236}">
                <a16:creationId xmlns:a16="http://schemas.microsoft.com/office/drawing/2014/main" id="{BCAF3CB8-041B-75FA-77CF-45003C82F4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39906" y="2157076"/>
            <a:ext cx="2811479" cy="374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520" y="1103171"/>
            <a:ext cx="9720000" cy="486383"/>
          </a:xfrm>
        </p:spPr>
        <p:txBody>
          <a:bodyPr/>
          <a:lstStyle/>
          <a:p>
            <a:r>
              <a:rPr lang="en-US"/>
              <a:t>Other FFL resources</a:t>
            </a: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235145664"/>
              </p:ext>
            </p:extLst>
          </p:nvPr>
        </p:nvGraphicFramePr>
        <p:xfrm>
          <a:off x="1034520" y="1716287"/>
          <a:ext cx="10390668" cy="3903404"/>
        </p:xfrm>
        <a:graphic>
          <a:graphicData uri="http://schemas.openxmlformats.org/drawingml/2006/table">
            <a:tbl>
              <a:tblPr firstRow="1" bandRow="1">
                <a:tableStyleId>{5C22544A-7EE6-4342-B048-85BDC9FD1C3A}</a:tableStyleId>
              </a:tblPr>
              <a:tblGrid>
                <a:gridCol w="3463556">
                  <a:extLst>
                    <a:ext uri="{9D8B030D-6E8A-4147-A177-3AD203B41FA5}">
                      <a16:colId xmlns:a16="http://schemas.microsoft.com/office/drawing/2014/main" val="3987826760"/>
                    </a:ext>
                  </a:extLst>
                </a:gridCol>
                <a:gridCol w="3463556">
                  <a:extLst>
                    <a:ext uri="{9D8B030D-6E8A-4147-A177-3AD203B41FA5}">
                      <a16:colId xmlns:a16="http://schemas.microsoft.com/office/drawing/2014/main" val="1855280855"/>
                    </a:ext>
                  </a:extLst>
                </a:gridCol>
                <a:gridCol w="3463556">
                  <a:extLst>
                    <a:ext uri="{9D8B030D-6E8A-4147-A177-3AD203B41FA5}">
                      <a16:colId xmlns:a16="http://schemas.microsoft.com/office/drawing/2014/main" val="3355334905"/>
                    </a:ext>
                  </a:extLst>
                </a:gridCol>
              </a:tblGrid>
              <a:tr h="767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Classroom resources and</a:t>
                      </a:r>
                      <a:r>
                        <a:rPr lang="en-US" sz="1600" b="1" baseline="0">
                          <a:latin typeface="Arial" panose="020B0604020202020204" pitchFamily="34" charset="0"/>
                          <a:cs typeface="Arial" panose="020B0604020202020204" pitchFamily="34" charset="0"/>
                        </a:rPr>
                        <a:t> activities</a:t>
                      </a:r>
                      <a:endParaRPr lang="en-GB" sz="1600"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Teaching and learning</a:t>
                      </a:r>
                      <a:endParaRPr lang="en-GB" sz="1600" b="1">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Personal and professional development (PPD)</a:t>
                      </a:r>
                      <a:endParaRPr lang="en-GB" sz="1600" b="1">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1363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a:latin typeface="Arial" panose="020B0604020202020204" pitchFamily="34" charset="0"/>
                          <a:cs typeface="Arial" panose="020B0604020202020204" pitchFamily="34" charset="0"/>
                          <a:hlinkClick r:id="rId3"/>
                        </a:rPr>
                        <a:t>Bread activity pack</a:t>
                      </a:r>
                      <a:endParaRPr lang="en-US" sz="1600">
                        <a:latin typeface="Arial" panose="020B0604020202020204" pitchFamily="34" charset="0"/>
                        <a:cs typeface="Arial" panose="020B0604020202020204" pitchFamily="34" charset="0"/>
                        <a:hlinkClick r:id="rId4"/>
                      </a:endParaRPr>
                    </a:p>
                    <a:p>
                      <a:pPr marL="285750" indent="-285750">
                        <a:buFont typeface="Arial" panose="020B0604020202020204" pitchFamily="34" charset="0"/>
                        <a:buChar char="•"/>
                      </a:pPr>
                      <a:r>
                        <a:rPr lang="en-US" sz="1600" err="1">
                          <a:latin typeface="Arial" panose="020B0604020202020204" pitchFamily="34" charset="0"/>
                          <a:cs typeface="Arial" panose="020B0604020202020204" pitchFamily="34" charset="0"/>
                          <a:hlinkClick r:id="rId4"/>
                        </a:rPr>
                        <a:t>Fibre</a:t>
                      </a:r>
                      <a:r>
                        <a:rPr lang="en-US" sz="1600">
                          <a:latin typeface="Arial" panose="020B0604020202020204" pitchFamily="34" charset="0"/>
                          <a:cs typeface="Arial" panose="020B0604020202020204" pitchFamily="34" charset="0"/>
                          <a:hlinkClick r:id="rId4"/>
                        </a:rPr>
                        <a:t> activity</a:t>
                      </a:r>
                      <a:r>
                        <a:rPr lang="en-US" sz="1600" baseline="0">
                          <a:latin typeface="Arial" panose="020B0604020202020204" pitchFamily="34" charset="0"/>
                          <a:cs typeface="Arial" panose="020B0604020202020204" pitchFamily="34" charset="0"/>
                          <a:hlinkClick r:id="rId4"/>
                        </a:rPr>
                        <a:t> pack</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5"/>
                        </a:rPr>
                        <a:t>Harvest activity pack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Knowledge </a:t>
                      </a:r>
                      <a:r>
                        <a:rPr lang="en-US" sz="1600" err="1">
                          <a:latin typeface="Arial" panose="020B0604020202020204" pitchFamily="34" charset="0"/>
                          <a:cs typeface="Arial" panose="020B0604020202020204" pitchFamily="34" charset="0"/>
                        </a:rPr>
                        <a:t>organisers</a:t>
                      </a:r>
                      <a:r>
                        <a:rPr lang="en-US" sz="160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hlinkClick r:id="rId6"/>
                        </a:rPr>
                        <a:t>11-14</a:t>
                      </a:r>
                      <a:r>
                        <a:rPr lang="en-US" sz="1600">
                          <a:latin typeface="Arial" panose="020B0604020202020204" pitchFamily="34" charset="0"/>
                          <a:cs typeface="Arial" panose="020B0604020202020204" pitchFamily="34" charset="0"/>
                        </a:rPr>
                        <a:t> and </a:t>
                      </a:r>
                      <a:r>
                        <a:rPr lang="en-US" sz="1600">
                          <a:latin typeface="Arial" panose="020B0604020202020204" pitchFamily="34" charset="0"/>
                          <a:cs typeface="Arial" panose="020B0604020202020204" pitchFamily="34" charset="0"/>
                          <a:hlinkClick r:id="rId7"/>
                        </a:rPr>
                        <a:t>14-16</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8"/>
                        </a:rPr>
                        <a:t>Nutritional</a:t>
                      </a:r>
                      <a:r>
                        <a:rPr lang="en-US" sz="1600" baseline="0">
                          <a:latin typeface="Arial" panose="020B0604020202020204" pitchFamily="34" charset="0"/>
                          <a:cs typeface="Arial" panose="020B0604020202020204" pitchFamily="34" charset="0"/>
                          <a:hlinkClick r:id="rId8"/>
                        </a:rPr>
                        <a:t> analysis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9"/>
                        </a:rPr>
                        <a:t>Quizzes 11-14 </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0"/>
                        </a:rPr>
                        <a:t>Quizzes 14-16</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1"/>
                        </a:rPr>
                        <a:t>Remote learning resources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2"/>
                        </a:rPr>
                        <a:t>Videos – cooking</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3"/>
                        </a:rPr>
                        <a:t>Videos – where food comes from</a:t>
                      </a:r>
                      <a:endParaRPr lang="en-US" sz="1600">
                        <a:latin typeface="Arial" panose="020B0604020202020204" pitchFamily="34" charset="0"/>
                        <a:cs typeface="Arial" panose="020B0604020202020204" pitchFamily="34" charset="0"/>
                      </a:endParaRPr>
                    </a:p>
                  </a:txBody>
                  <a:tcPr>
                    <a:solidFill>
                      <a:srgbClr val="F9D4B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14"/>
                        </a:rPr>
                        <a:t>Good food hygiene and safety practices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latin typeface="Arial" panose="020B0604020202020204" pitchFamily="34" charset="0"/>
                          <a:cs typeface="Arial" panose="020B0604020202020204" pitchFamily="34" charset="0"/>
                          <a:hlinkClick r:id="rId15"/>
                        </a:rPr>
                        <a:t>Planning sheets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u="sng">
                          <a:latin typeface="Arial" panose="020B0604020202020204" pitchFamily="34" charset="0"/>
                          <a:cs typeface="Arial" panose="020B0604020202020204" pitchFamily="34" charset="0"/>
                          <a:hlinkClick r:id="rId16"/>
                        </a:rPr>
                        <a:t>Resources and presentations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7"/>
                        </a:rPr>
                        <a:t>Resources to support UK examination specifications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8"/>
                        </a:rPr>
                        <a:t>Schemes of Work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9"/>
                        </a:rPr>
                        <a:t>Teaching and learning videos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20"/>
                        </a:rPr>
                        <a:t>Practical food skill progression and complexity rating</a:t>
                      </a:r>
                      <a:endParaRPr lang="en-GB" sz="16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a:latin typeface="Arial" panose="020B0604020202020204" pitchFamily="34" charset="0"/>
                        <a:cs typeface="Arial" panose="020B0604020202020204" pitchFamily="34" charset="0"/>
                      </a:endParaRPr>
                    </a:p>
                  </a:txBody>
                  <a:tcPr>
                    <a:solidFill>
                      <a:srgbClr val="F9D4B6"/>
                    </a:solidFill>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1"/>
                        </a:rPr>
                        <a:t>FFL training</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2"/>
                        </a:rPr>
                        <a:t>PPD toolkit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3"/>
                        </a:rPr>
                        <a:t>Schemes of Work and lesson planning – advice and support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4"/>
                        </a:rPr>
                        <a:t>Teacher knowledge and skills</a:t>
                      </a:r>
                      <a:endParaRPr lang="en-GB" sz="1600">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5" name="TextBox 4"/>
          <p:cNvSpPr txBox="1"/>
          <p:nvPr/>
        </p:nvSpPr>
        <p:spPr>
          <a:xfrm>
            <a:off x="1034519" y="5871410"/>
            <a:ext cx="10390669" cy="338554"/>
          </a:xfrm>
          <a:prstGeom prst="rect">
            <a:avLst/>
          </a:prstGeom>
          <a:noFill/>
          <a:ln w="25400">
            <a:solidFill>
              <a:srgbClr val="C33D86"/>
            </a:solidFill>
          </a:ln>
        </p:spPr>
        <p:txBody>
          <a:bodyPr wrap="square" rtlCol="0">
            <a:spAutoFit/>
          </a:bodyPr>
          <a:lstStyle/>
          <a:p>
            <a:pPr algn="ctr"/>
            <a:r>
              <a:rPr lang="en-US" sz="1600" dirty="0">
                <a:latin typeface="Arial" panose="020B0604020202020204" pitchFamily="34" charset="0"/>
                <a:cs typeface="Arial" panose="020B0604020202020204" pitchFamily="34" charset="0"/>
              </a:rPr>
              <a:t>Links to resources that focus on topics covered in today’s workshop can be found in your joining instructions.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77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Arial"/>
                <a:cs typeface="Arial"/>
              </a:rPr>
              <a:t>Last words ...</a:t>
            </a:r>
            <a:endParaRPr lang="en-GB"/>
          </a:p>
        </p:txBody>
      </p:sp>
      <p:sp>
        <p:nvSpPr>
          <p:cNvPr id="3" name="Subtitle 2"/>
          <p:cNvSpPr>
            <a:spLocks noGrp="1"/>
          </p:cNvSpPr>
          <p:nvPr>
            <p:ph type="subTitle" idx="1"/>
          </p:nvPr>
        </p:nvSpPr>
        <p:spPr>
          <a:xfrm>
            <a:off x="1169275" y="2571092"/>
            <a:ext cx="5796603" cy="3600000"/>
          </a:xfrm>
        </p:spPr>
        <p:txBody>
          <a:bodyPr/>
          <a:lstStyle/>
          <a:p>
            <a:r>
              <a:rPr lang="en-US" sz="2000"/>
              <a:t>Review of training – ‘bright spots’?</a:t>
            </a:r>
          </a:p>
          <a:p>
            <a:pPr marL="0" indent="0">
              <a:buNone/>
            </a:pPr>
            <a:endParaRPr lang="en-US" sz="2000">
              <a:latin typeface="Arial"/>
              <a:cs typeface="Arial"/>
            </a:endParaRPr>
          </a:p>
          <a:p>
            <a:r>
              <a:rPr lang="en-US" sz="2000">
                <a:latin typeface="Arial"/>
                <a:cs typeface="Arial"/>
              </a:rPr>
              <a:t>Evaluation – a link will be sent to you. When completed …</a:t>
            </a:r>
            <a:endParaRPr lang="en-US"/>
          </a:p>
          <a:p>
            <a:endParaRPr lang="en-US" sz="2000"/>
          </a:p>
          <a:p>
            <a:r>
              <a:rPr lang="en-US" sz="2000" err="1">
                <a:latin typeface="Arial"/>
                <a:cs typeface="Arial"/>
              </a:rPr>
              <a:t>Personalised</a:t>
            </a:r>
            <a:r>
              <a:rPr lang="en-US" sz="2000">
                <a:latin typeface="Arial"/>
                <a:cs typeface="Arial"/>
              </a:rPr>
              <a:t> certificate – will be emailed to you </a:t>
            </a:r>
            <a:endParaRPr lang="en-US" sz="2000"/>
          </a:p>
          <a:p>
            <a:endParaRPr lang="en-US" sz="2000"/>
          </a:p>
          <a:p>
            <a:r>
              <a:rPr lang="en-US" sz="2000">
                <a:latin typeface="Arial"/>
                <a:cs typeface="Arial"/>
              </a:rPr>
              <a:t>Voucher – will be sent to you</a:t>
            </a:r>
          </a:p>
          <a:p>
            <a:pPr marL="0" indent="0">
              <a:buNone/>
            </a:pPr>
            <a:endParaRPr lang="en-US" sz="2000">
              <a:latin typeface="Arial"/>
              <a:cs typeface="Arial"/>
            </a:endParaRPr>
          </a:p>
        </p:txBody>
      </p:sp>
      <p:pic>
        <p:nvPicPr>
          <p:cNvPr id="6" name="Picture 5">
            <a:extLst>
              <a:ext uri="{FF2B5EF4-FFF2-40B4-BE49-F238E27FC236}">
                <a16:creationId xmlns:a16="http://schemas.microsoft.com/office/drawing/2014/main" id="{F66ACCD2-DFF3-C98E-8A59-712F3531CE09}"/>
              </a:ext>
            </a:extLst>
          </p:cNvPr>
          <p:cNvPicPr>
            <a:picLocks noChangeAspect="1"/>
          </p:cNvPicPr>
          <p:nvPr/>
        </p:nvPicPr>
        <p:blipFill>
          <a:blip r:embed="rId3"/>
          <a:stretch>
            <a:fillRect/>
          </a:stretch>
        </p:blipFill>
        <p:spPr>
          <a:xfrm>
            <a:off x="8873126" y="1709057"/>
            <a:ext cx="2868055" cy="4158680"/>
          </a:xfrm>
          <a:prstGeom prst="rect">
            <a:avLst/>
          </a:prstGeom>
          <a:ln w="25400">
            <a:solidFill>
              <a:srgbClr val="C33D86"/>
            </a:solidFill>
          </a:ln>
        </p:spPr>
      </p:pic>
    </p:spTree>
    <p:extLst>
      <p:ext uri="{BB962C8B-B14F-4D97-AF65-F5344CB8AC3E}">
        <p14:creationId xmlns:p14="http://schemas.microsoft.com/office/powerpoint/2010/main" val="67049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Thank you for joining! </a:t>
            </a:r>
            <a:endParaRPr lang="en-US"/>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Tree>
    <p:extLst>
      <p:ext uri="{BB962C8B-B14F-4D97-AF65-F5344CB8AC3E}">
        <p14:creationId xmlns:p14="http://schemas.microsoft.com/office/powerpoint/2010/main" val="228064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C5C6-372F-4721-AA06-328482C6711B}"/>
              </a:ext>
            </a:extLst>
          </p:cNvPr>
          <p:cNvSpPr>
            <a:spLocks noGrp="1"/>
          </p:cNvSpPr>
          <p:nvPr>
            <p:ph type="ctrTitle"/>
          </p:nvPr>
        </p:nvSpPr>
        <p:spPr/>
        <p:txBody>
          <a:bodyPr/>
          <a:lstStyle/>
          <a:p>
            <a:r>
              <a:rPr lang="en-GB">
                <a:latin typeface="Arial"/>
                <a:cs typeface="Arial"/>
              </a:rPr>
              <a:t>Session aims</a:t>
            </a:r>
          </a:p>
        </p:txBody>
      </p:sp>
      <p:sp>
        <p:nvSpPr>
          <p:cNvPr id="3" name="Subtitle 2">
            <a:extLst>
              <a:ext uri="{FF2B5EF4-FFF2-40B4-BE49-F238E27FC236}">
                <a16:creationId xmlns:a16="http://schemas.microsoft.com/office/drawing/2014/main" id="{3C98F008-EDA4-4F3B-921D-90BBEE082553}"/>
              </a:ext>
            </a:extLst>
          </p:cNvPr>
          <p:cNvSpPr>
            <a:spLocks noGrp="1"/>
          </p:cNvSpPr>
          <p:nvPr>
            <p:ph type="subTitle" idx="1"/>
          </p:nvPr>
        </p:nvSpPr>
        <p:spPr>
          <a:xfrm>
            <a:off x="1169273" y="2283797"/>
            <a:ext cx="9700357" cy="3890499"/>
          </a:xfrm>
        </p:spPr>
        <p:txBody>
          <a:bodyPr/>
          <a:lstStyle/>
          <a:p>
            <a:pPr marL="0" indent="0" algn="l">
              <a:buNone/>
            </a:pPr>
            <a:r>
              <a:rPr lang="en-GB" sz="2000" b="0" i="0">
                <a:effectLst/>
                <a:latin typeface="Arial" panose="020B0604020202020204" pitchFamily="34" charset="0"/>
                <a:cs typeface="Arial" panose="020B0604020202020204" pitchFamily="34" charset="0"/>
              </a:rPr>
              <a:t>During the session we will:</a:t>
            </a:r>
          </a:p>
          <a:p>
            <a:r>
              <a:rPr lang="en-GB" sz="2000" b="0" i="0">
                <a:effectLst/>
                <a:latin typeface="Arial"/>
                <a:cs typeface="Arial"/>
              </a:rPr>
              <a:t>make two recipes from around the world that are new to </a:t>
            </a:r>
            <a:r>
              <a:rPr lang="en-GB" sz="2000" b="0" i="1">
                <a:effectLst/>
                <a:latin typeface="Arial"/>
                <a:cs typeface="Arial"/>
              </a:rPr>
              <a:t>Food – a fact of life</a:t>
            </a:r>
            <a:r>
              <a:rPr lang="en-GB" sz="2000">
                <a:latin typeface="Arial"/>
                <a:cs typeface="Arial"/>
              </a:rPr>
              <a:t>;</a:t>
            </a:r>
          </a:p>
          <a:p>
            <a:r>
              <a:rPr lang="en-GB" sz="2000">
                <a:latin typeface="Arial"/>
                <a:cs typeface="Arial"/>
              </a:rPr>
              <a:t>u</a:t>
            </a:r>
            <a:r>
              <a:rPr lang="en-GB" sz="2000" b="0" i="0">
                <a:effectLst/>
                <a:latin typeface="Arial"/>
                <a:cs typeface="Arial"/>
              </a:rPr>
              <a:t>se traditional ingredients and consider alternatives;</a:t>
            </a:r>
            <a:r>
              <a:rPr lang="en-GB" sz="2000">
                <a:latin typeface="Arial"/>
                <a:cs typeface="Arial"/>
              </a:rPr>
              <a:t> </a:t>
            </a:r>
          </a:p>
          <a:p>
            <a:r>
              <a:rPr lang="en-GB" sz="2000" b="0" i="0">
                <a:effectLst/>
                <a:latin typeface="Arial" panose="020B0604020202020204" pitchFamily="34" charset="0"/>
                <a:cs typeface="Arial" panose="020B0604020202020204" pitchFamily="34" charset="0"/>
              </a:rPr>
              <a:t>develop, acquire and secure practical food skills using </a:t>
            </a:r>
            <a:r>
              <a:rPr lang="en-GB" sz="2000" b="1" i="0">
                <a:effectLst/>
                <a:latin typeface="Arial" panose="020B0604020202020204" pitchFamily="34" charset="0"/>
                <a:cs typeface="Arial" panose="020B0604020202020204" pitchFamily="34" charset="0"/>
              </a:rPr>
              <a:t>recipes</a:t>
            </a:r>
            <a:r>
              <a:rPr lang="en-GB" sz="2000" b="0" i="0">
                <a:effectLst/>
                <a:latin typeface="Arial" panose="020B0604020202020204" pitchFamily="34" charset="0"/>
                <a:cs typeface="Arial" panose="020B0604020202020204" pitchFamily="34" charset="0"/>
              </a:rPr>
              <a:t> that are </a:t>
            </a:r>
            <a:r>
              <a:rPr lang="en-GB" sz="2000" b="1" i="0">
                <a:effectLst/>
                <a:latin typeface="Arial" panose="020B0604020202020204" pitchFamily="34" charset="0"/>
                <a:cs typeface="Arial" panose="020B0604020202020204" pitchFamily="34" charset="0"/>
              </a:rPr>
              <a:t>suitable</a:t>
            </a:r>
            <a:r>
              <a:rPr lang="en-GB" sz="2000" b="0" i="0">
                <a:effectLst/>
                <a:latin typeface="Arial" panose="020B0604020202020204" pitchFamily="34" charset="0"/>
                <a:cs typeface="Arial" panose="020B0604020202020204" pitchFamily="34" charset="0"/>
              </a:rPr>
              <a:t> and </a:t>
            </a:r>
            <a:r>
              <a:rPr lang="en-GB" sz="2000" b="1" i="0">
                <a:effectLst/>
                <a:latin typeface="Arial" panose="020B0604020202020204" pitchFamily="34" charset="0"/>
                <a:cs typeface="Arial" panose="020B0604020202020204" pitchFamily="34" charset="0"/>
              </a:rPr>
              <a:t>practical</a:t>
            </a:r>
            <a:r>
              <a:rPr lang="en-GB" sz="2000" b="0" i="0">
                <a:effectLst/>
                <a:latin typeface="Arial" panose="020B0604020202020204" pitchFamily="34" charset="0"/>
                <a:cs typeface="Arial" panose="020B0604020202020204" pitchFamily="34" charset="0"/>
              </a:rPr>
              <a:t> for schools and their </a:t>
            </a:r>
            <a:r>
              <a:rPr lang="en-GB" sz="2000" b="1" i="0">
                <a:effectLst/>
                <a:latin typeface="Arial" panose="020B0604020202020204" pitchFamily="34" charset="0"/>
                <a:cs typeface="Arial" panose="020B0604020202020204" pitchFamily="34" charset="0"/>
              </a:rPr>
              <a:t>budgets</a:t>
            </a:r>
            <a:r>
              <a:rPr lang="en-GB" sz="2000" b="0" i="0">
                <a:effectLst/>
                <a:latin typeface="Arial" panose="020B0604020202020204" pitchFamily="34" charset="0"/>
                <a:cs typeface="Arial" panose="020B0604020202020204" pitchFamily="34" charset="0"/>
              </a:rPr>
              <a:t>, </a:t>
            </a:r>
            <a:r>
              <a:rPr lang="en-GB" sz="2000" b="1" i="0">
                <a:effectLst/>
                <a:latin typeface="Arial" panose="020B0604020202020204" pitchFamily="34" charset="0"/>
                <a:cs typeface="Arial" panose="020B0604020202020204" pitchFamily="34" charset="0"/>
              </a:rPr>
              <a:t>promote healthier eating</a:t>
            </a:r>
            <a:r>
              <a:rPr lang="en-GB" sz="2000" b="0" i="0">
                <a:effectLst/>
                <a:latin typeface="Arial" panose="020B0604020202020204" pitchFamily="34" charset="0"/>
                <a:cs typeface="Arial" panose="020B0604020202020204" pitchFamily="34" charset="0"/>
              </a:rPr>
              <a:t>, reflect more </a:t>
            </a:r>
            <a:r>
              <a:rPr lang="en-GB" sz="2000" b="1" i="0">
                <a:effectLst/>
                <a:latin typeface="Arial" panose="020B0604020202020204" pitchFamily="34" charset="0"/>
                <a:cs typeface="Arial" panose="020B0604020202020204" pitchFamily="34" charset="0"/>
              </a:rPr>
              <a:t>global cuisine</a:t>
            </a:r>
            <a:r>
              <a:rPr lang="en-GB" sz="2000" b="0" i="0">
                <a:effectLst/>
                <a:latin typeface="Arial" panose="020B0604020202020204" pitchFamily="34" charset="0"/>
                <a:cs typeface="Arial" panose="020B0604020202020204" pitchFamily="34" charset="0"/>
              </a:rPr>
              <a:t>, and encourage </a:t>
            </a:r>
            <a:r>
              <a:rPr lang="en-GB" sz="2000" b="1" i="0">
                <a:effectLst/>
                <a:latin typeface="Arial" panose="020B0604020202020204" pitchFamily="34" charset="0"/>
                <a:cs typeface="Arial" panose="020B0604020202020204" pitchFamily="34" charset="0"/>
              </a:rPr>
              <a:t>dialogue</a:t>
            </a:r>
            <a:r>
              <a:rPr lang="en-GB" sz="2000" b="0" i="0">
                <a:effectLst/>
                <a:latin typeface="Arial" panose="020B0604020202020204" pitchFamily="34" charset="0"/>
                <a:cs typeface="Arial" panose="020B0604020202020204" pitchFamily="34" charset="0"/>
              </a:rPr>
              <a:t> around </a:t>
            </a:r>
            <a:r>
              <a:rPr lang="en-GB" sz="2000" b="1" i="0">
                <a:effectLst/>
                <a:latin typeface="Arial" panose="020B0604020202020204" pitchFamily="34" charset="0"/>
                <a:cs typeface="Arial" panose="020B0604020202020204" pitchFamily="34" charset="0"/>
              </a:rPr>
              <a:t>culture </a:t>
            </a:r>
            <a:r>
              <a:rPr lang="en-GB" sz="2000" b="0" i="0">
                <a:effectLst/>
                <a:latin typeface="Arial" panose="020B0604020202020204" pitchFamily="34" charset="0"/>
                <a:cs typeface="Arial" panose="020B0604020202020204" pitchFamily="34" charset="0"/>
              </a:rPr>
              <a:t>and </a:t>
            </a:r>
            <a:r>
              <a:rPr lang="en-GB" sz="2000" b="1" i="0">
                <a:effectLst/>
                <a:latin typeface="Arial" panose="020B0604020202020204" pitchFamily="34" charset="0"/>
                <a:cs typeface="Arial" panose="020B0604020202020204" pitchFamily="34" charset="0"/>
              </a:rPr>
              <a:t>inclusivity</a:t>
            </a:r>
            <a:r>
              <a:rPr lang="en-GB" sz="2000" b="0" i="0">
                <a:effectLst/>
                <a:latin typeface="Arial" panose="020B0604020202020204" pitchFamily="34" charset="0"/>
                <a:cs typeface="Arial" panose="020B0604020202020204" pitchFamily="34" charset="0"/>
              </a:rPr>
              <a:t>;</a:t>
            </a:r>
          </a:p>
          <a:p>
            <a:r>
              <a:rPr lang="en-US" sz="2000">
                <a:latin typeface="Arial" panose="020B0604020202020204" pitchFamily="34" charset="0"/>
                <a:cs typeface="Arial" panose="020B0604020202020204" pitchFamily="34" charset="0"/>
              </a:rPr>
              <a:t>c</a:t>
            </a:r>
            <a:r>
              <a:rPr lang="en-US" sz="2000" b="0" i="0">
                <a:effectLst/>
                <a:latin typeface="Arial" panose="020B0604020202020204" pitchFamily="34" charset="0"/>
                <a:cs typeface="Arial" panose="020B0604020202020204" pitchFamily="34" charset="0"/>
              </a:rPr>
              <a:t>onsider planning and implementing practical activities in the secondary classroom;</a:t>
            </a:r>
            <a:endParaRPr lang="en-GB" sz="2000" b="0" i="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a:latin typeface="Arial"/>
                <a:cs typeface="Arial"/>
              </a:rPr>
              <a:t>d</a:t>
            </a:r>
            <a:r>
              <a:rPr lang="en-GB" sz="2000" b="0" i="0">
                <a:effectLst/>
                <a:latin typeface="Arial"/>
                <a:cs typeface="Arial"/>
              </a:rPr>
              <a:t>emonstrate good food hygiene and safety practices</a:t>
            </a:r>
            <a:r>
              <a:rPr lang="en-GB" sz="2000">
                <a:latin typeface="Arial"/>
                <a:cs typeface="Arial"/>
              </a:rPr>
              <a:t>;</a:t>
            </a:r>
            <a:endParaRPr lang="en-GB" sz="2000" b="0" i="0">
              <a:effectLst/>
              <a:latin typeface="Arial"/>
              <a:cs typeface="Arial"/>
            </a:endParaRPr>
          </a:p>
          <a:p>
            <a:pPr algn="l">
              <a:buFont typeface="Arial" panose="020B0604020202020204" pitchFamily="34" charset="0"/>
              <a:buChar char="•"/>
            </a:pPr>
            <a:r>
              <a:rPr lang="en-GB" sz="2000">
                <a:latin typeface="Arial" panose="020B0604020202020204" pitchFamily="34" charset="0"/>
                <a:cs typeface="Arial" panose="020B0604020202020204" pitchFamily="34" charset="0"/>
              </a:rPr>
              <a:t>p</a:t>
            </a:r>
            <a:r>
              <a:rPr lang="en-GB" sz="2000" b="0" i="0">
                <a:effectLst/>
                <a:latin typeface="Arial" panose="020B0604020202020204" pitchFamily="34" charset="0"/>
                <a:cs typeface="Arial" panose="020B0604020202020204" pitchFamily="34" charset="0"/>
              </a:rPr>
              <a:t>rovide links to </a:t>
            </a:r>
            <a:r>
              <a:rPr lang="en-GB" sz="2000" b="0" i="1" u="none" strike="noStrike">
                <a:solidFill>
                  <a:srgbClr val="007BFF"/>
                </a:solidFill>
                <a:effectLst/>
                <a:latin typeface="Arial" panose="020B0604020202020204" pitchFamily="34" charset="0"/>
                <a:cs typeface="Arial" panose="020B0604020202020204" pitchFamily="34" charset="0"/>
                <a:hlinkClick r:id="rId3"/>
              </a:rPr>
              <a:t>Food – a fact of life</a:t>
            </a:r>
            <a:r>
              <a:rPr lang="en-GB" sz="2000" b="0" i="1" u="none" strike="noStrike">
                <a:solidFill>
                  <a:srgbClr val="007BFF"/>
                </a:solidFill>
                <a:effectLst/>
                <a:latin typeface="Arial" panose="020B0604020202020204" pitchFamily="34" charset="0"/>
                <a:cs typeface="Arial" panose="020B0604020202020204" pitchFamily="34" charset="0"/>
              </a:rPr>
              <a:t>.</a:t>
            </a:r>
            <a:endParaRPr lang="en-GB" sz="2000" b="0" i="0">
              <a:solidFill>
                <a:srgbClr val="263143"/>
              </a:solidFill>
              <a:effectLst/>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87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E974-D187-4B07-B9D5-9628E390F660}"/>
              </a:ext>
            </a:extLst>
          </p:cNvPr>
          <p:cNvSpPr>
            <a:spLocks noGrp="1"/>
          </p:cNvSpPr>
          <p:nvPr>
            <p:ph type="ctrTitle"/>
          </p:nvPr>
        </p:nvSpPr>
        <p:spPr>
          <a:xfrm>
            <a:off x="1085767" y="1532483"/>
            <a:ext cx="9720000" cy="720000"/>
          </a:xfrm>
        </p:spPr>
        <p:txBody>
          <a:bodyPr/>
          <a:lstStyle/>
          <a:p>
            <a:r>
              <a:rPr lang="en-GB"/>
              <a:t>Programme </a:t>
            </a:r>
          </a:p>
        </p:txBody>
      </p:sp>
      <p:sp>
        <p:nvSpPr>
          <p:cNvPr id="8" name="TextBox 7">
            <a:extLst>
              <a:ext uri="{FF2B5EF4-FFF2-40B4-BE49-F238E27FC236}">
                <a16:creationId xmlns:a16="http://schemas.microsoft.com/office/drawing/2014/main" id="{B49BACFF-B07A-4E58-9828-52159189B29E}"/>
              </a:ext>
            </a:extLst>
          </p:cNvPr>
          <p:cNvSpPr txBox="1"/>
          <p:nvPr/>
        </p:nvSpPr>
        <p:spPr>
          <a:xfrm>
            <a:off x="977900" y="2169884"/>
            <a:ext cx="939141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Arial"/>
                <a:ea typeface="MS Mincho"/>
                <a:cs typeface="Times New Roman"/>
              </a:rPr>
              <a:t>16.45    Registration</a:t>
            </a:r>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effectLst/>
                <a:latin typeface="Arial"/>
                <a:ea typeface="MS Mincho"/>
                <a:cs typeface="Times New Roman"/>
              </a:rPr>
              <a:t>17.00</a:t>
            </a:r>
            <a:r>
              <a:rPr lang="en-GB" sz="2000">
                <a:latin typeface="Arial"/>
                <a:ea typeface="MS Mincho"/>
                <a:cs typeface="Times New Roman"/>
              </a:rPr>
              <a:t>    </a:t>
            </a:r>
            <a:r>
              <a:rPr lang="en-GB" sz="2000">
                <a:effectLst/>
                <a:latin typeface="Arial"/>
                <a:ea typeface="MS Mincho"/>
                <a:cs typeface="Times New Roman"/>
              </a:rPr>
              <a:t>Welcome</a:t>
            </a:r>
            <a:r>
              <a:rPr lang="en-GB" sz="2000">
                <a:latin typeface="Arial"/>
                <a:ea typeface="MS Mincho"/>
                <a:cs typeface="Times New Roman"/>
              </a:rPr>
              <a:t> </a:t>
            </a:r>
            <a:endParaRPr lang="en-GB" sz="2000">
              <a:latin typeface="Cambria" panose="02040503050406030204" pitchFamily="18" charset="0"/>
              <a:ea typeface="MS Mincho" panose="02020609040205080304" pitchFamily="49" charset="-128"/>
              <a:cs typeface="Times New Roman" panose="02020603050405020304" pitchFamily="18" charset="0"/>
            </a:endParaRPr>
          </a:p>
          <a:p>
            <a:r>
              <a:rPr lang="en-GB" sz="2000">
                <a:latin typeface="Arial"/>
                <a:ea typeface="MS Mincho"/>
                <a:cs typeface="Times New Roman"/>
              </a:rPr>
              <a:t>             </a:t>
            </a:r>
            <a:r>
              <a:rPr lang="en-GB" sz="2000">
                <a:effectLst/>
                <a:latin typeface="Arial"/>
                <a:ea typeface="MS Mincho"/>
                <a:cs typeface="Times New Roman"/>
              </a:rPr>
              <a:t>Practical food skills, recipes and diversity – </a:t>
            </a:r>
            <a:r>
              <a:rPr lang="en-GB" sz="2000">
                <a:latin typeface="Arial"/>
                <a:ea typeface="MS Mincho"/>
                <a:cs typeface="Times New Roman"/>
              </a:rPr>
              <a:t>South American cuisines</a:t>
            </a:r>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latin typeface="Arial"/>
                <a:ea typeface="MS Mincho"/>
                <a:cs typeface="Times New Roman"/>
              </a:rPr>
              <a:t>17.15    Chimichurri fish traybake </a:t>
            </a:r>
            <a:r>
              <a:rPr lang="en-GB" sz="2000">
                <a:effectLst/>
                <a:latin typeface="Arial"/>
                <a:ea typeface="MS Mincho"/>
                <a:cs typeface="Times New Roman"/>
              </a:rPr>
              <a:t>– </a:t>
            </a:r>
            <a:r>
              <a:rPr lang="en-GB" sz="2000" i="1">
                <a:effectLst/>
                <a:latin typeface="Arial"/>
                <a:ea typeface="MS Mincho"/>
                <a:cs typeface="Times New Roman"/>
              </a:rPr>
              <a:t>activity and review</a:t>
            </a: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effectLst/>
                <a:latin typeface="Arial"/>
                <a:ea typeface="MS Mincho"/>
                <a:cs typeface="Times New Roman"/>
              </a:rPr>
              <a:t>17.45</a:t>
            </a:r>
            <a:r>
              <a:rPr lang="en-GB" sz="2000">
                <a:latin typeface="Arial"/>
                <a:ea typeface="MS Mincho"/>
                <a:cs typeface="Times New Roman"/>
              </a:rPr>
              <a:t>    </a:t>
            </a:r>
            <a:r>
              <a:rPr lang="en-GB" sz="1800" err="1">
                <a:effectLst/>
                <a:latin typeface="Arial" panose="020B0604020202020204" pitchFamily="34" charset="0"/>
                <a:ea typeface="MS Mincho" panose="02020609040205080304" pitchFamily="49" charset="-128"/>
              </a:rPr>
              <a:t>Quibe</a:t>
            </a:r>
            <a:r>
              <a:rPr lang="en-GB" sz="1800">
                <a:effectLst/>
                <a:latin typeface="Arial" panose="020B0604020202020204" pitchFamily="34" charset="0"/>
                <a:ea typeface="MS Mincho" panose="02020609040205080304" pitchFamily="49" charset="-128"/>
              </a:rPr>
              <a:t> and spicy tomato sauce </a:t>
            </a:r>
            <a:r>
              <a:rPr lang="en-GB" sz="2000">
                <a:effectLst/>
                <a:latin typeface="Arial"/>
                <a:ea typeface="MS Mincho"/>
                <a:cs typeface="Times New Roman"/>
              </a:rPr>
              <a:t>– </a:t>
            </a:r>
            <a:r>
              <a:rPr lang="en-GB" sz="2000" i="1">
                <a:effectLst/>
                <a:latin typeface="Arial"/>
                <a:ea typeface="MS Mincho"/>
                <a:cs typeface="Times New Roman"/>
              </a:rPr>
              <a:t>activity and review</a:t>
            </a: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effectLst/>
                <a:latin typeface="Arial"/>
                <a:ea typeface="MS Mincho"/>
                <a:cs typeface="Times New Roman"/>
              </a:rPr>
              <a:t>18.25</a:t>
            </a:r>
            <a:r>
              <a:rPr lang="en-GB" sz="2000">
                <a:latin typeface="Arial"/>
                <a:ea typeface="MS Mincho"/>
                <a:cs typeface="Times New Roman"/>
              </a:rPr>
              <a:t>    </a:t>
            </a:r>
            <a:r>
              <a:rPr lang="en-GB" sz="2000">
                <a:effectLst/>
                <a:latin typeface="Arial"/>
                <a:ea typeface="MS Mincho"/>
                <a:cs typeface="Times New Roman"/>
              </a:rPr>
              <a:t>Review and next steps</a:t>
            </a:r>
          </a:p>
          <a:p>
            <a:endParaRPr lang="en-GB" sz="200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a:effectLst/>
                <a:latin typeface="Arial"/>
                <a:ea typeface="MS Mincho"/>
                <a:cs typeface="Times New Roman"/>
              </a:rPr>
              <a:t>18.30</a:t>
            </a:r>
            <a:r>
              <a:rPr lang="en-GB" sz="2000">
                <a:latin typeface="Arial"/>
                <a:ea typeface="MS Mincho"/>
                <a:cs typeface="Times New Roman"/>
              </a:rPr>
              <a:t>    </a:t>
            </a:r>
            <a:r>
              <a:rPr lang="en-GB" sz="2000">
                <a:effectLst/>
                <a:latin typeface="Arial"/>
                <a:ea typeface="MS Mincho"/>
                <a:cs typeface="Times New Roman"/>
              </a:rPr>
              <a:t>Finish – </a:t>
            </a:r>
            <a:r>
              <a:rPr lang="en-GB" sz="2000" i="1">
                <a:effectLst/>
                <a:latin typeface="Arial"/>
                <a:ea typeface="MS Mincho"/>
                <a:cs typeface="Times New Roman"/>
              </a:rPr>
              <a:t>Evaluation, certificate and voucher</a:t>
            </a:r>
            <a:r>
              <a:rPr lang="en-GB" sz="2000">
                <a:latin typeface="Arial"/>
                <a:ea typeface="MS Mincho"/>
                <a:cs typeface="Times New Roman"/>
              </a:rPr>
              <a:t> </a:t>
            </a:r>
            <a:endParaRPr lang="en-GB" b="1">
              <a:effectLst/>
              <a:latin typeface="Aria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1904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1AF9-6517-4C72-A45E-E293757E518B}"/>
              </a:ext>
            </a:extLst>
          </p:cNvPr>
          <p:cNvSpPr>
            <a:spLocks noGrp="1"/>
          </p:cNvSpPr>
          <p:nvPr>
            <p:ph type="ctrTitle"/>
          </p:nvPr>
        </p:nvSpPr>
        <p:spPr/>
        <p:txBody>
          <a:bodyPr/>
          <a:lstStyle/>
          <a:p>
            <a:r>
              <a:rPr lang="en-GB"/>
              <a:t>Diversity and inclusion in Schemes of Work</a:t>
            </a:r>
          </a:p>
        </p:txBody>
      </p:sp>
      <p:sp>
        <p:nvSpPr>
          <p:cNvPr id="3" name="Subtitle 2">
            <a:extLst>
              <a:ext uri="{FF2B5EF4-FFF2-40B4-BE49-F238E27FC236}">
                <a16:creationId xmlns:a16="http://schemas.microsoft.com/office/drawing/2014/main" id="{4411F657-FDA7-4EF0-A3F9-EBDBBF9EE29B}"/>
              </a:ext>
            </a:extLst>
          </p:cNvPr>
          <p:cNvSpPr>
            <a:spLocks noGrp="1"/>
          </p:cNvSpPr>
          <p:nvPr>
            <p:ph type="subTitle" idx="1"/>
          </p:nvPr>
        </p:nvSpPr>
        <p:spPr>
          <a:xfrm>
            <a:off x="1272016" y="2283798"/>
            <a:ext cx="7697323" cy="3600000"/>
          </a:xfrm>
        </p:spPr>
        <p:txBody>
          <a:bodyPr/>
          <a:lstStyle/>
          <a:p>
            <a:r>
              <a:rPr lang="en-GB">
                <a:latin typeface="Arial"/>
                <a:cs typeface="Arial"/>
              </a:rPr>
              <a:t>Know your pupils!</a:t>
            </a:r>
          </a:p>
          <a:p>
            <a:r>
              <a:rPr lang="en-GB">
                <a:latin typeface="Arial"/>
                <a:cs typeface="Arial"/>
              </a:rPr>
              <a:t>Know and understand the local community, e.g. what are the challenges that young people are facing?</a:t>
            </a:r>
          </a:p>
          <a:p>
            <a:r>
              <a:rPr lang="en-GB">
                <a:latin typeface="Arial"/>
                <a:cs typeface="Arial"/>
              </a:rPr>
              <a:t>Understand what young people (and their families) want to make in food lessons. Not just cakes though! </a:t>
            </a:r>
          </a:p>
          <a:p>
            <a:r>
              <a:rPr lang="en-GB">
                <a:latin typeface="Arial"/>
                <a:cs typeface="Arial"/>
              </a:rPr>
              <a:t>Ensure recipes and practical activities build on knowledge and skill.</a:t>
            </a:r>
          </a:p>
          <a:p>
            <a:r>
              <a:rPr lang="en-GB">
                <a:latin typeface="Arial"/>
                <a:cs typeface="Arial"/>
              </a:rPr>
              <a:t>Incorporate </a:t>
            </a:r>
            <a:r>
              <a:rPr lang="en-US">
                <a:latin typeface="Arial"/>
                <a:cs typeface="Arial"/>
              </a:rPr>
              <a:t>different flavours, ingredients and culinary techniques</a:t>
            </a:r>
            <a:r>
              <a:rPr lang="en-GB">
                <a:latin typeface="Arial"/>
                <a:cs typeface="Arial"/>
              </a:rPr>
              <a:t> and experiences to </a:t>
            </a:r>
            <a:r>
              <a:rPr lang="en-GB">
                <a:effectLst/>
                <a:latin typeface="Arial"/>
                <a:ea typeface="Calibri" panose="020F0502020204030204" pitchFamily="34" charset="0"/>
                <a:cs typeface="Arial"/>
              </a:rPr>
              <a:t>widen young people’s understanding of food and cultures around the world.</a:t>
            </a:r>
            <a:endParaRPr lang="en-GB">
              <a:latin typeface="Arial"/>
              <a:cs typeface="Arial"/>
            </a:endParaRPr>
          </a:p>
          <a:p>
            <a:r>
              <a:rPr lang="en-GB">
                <a:latin typeface="Arial"/>
                <a:cs typeface="Arial"/>
              </a:rPr>
              <a:t>Encourage pupils to share their </a:t>
            </a:r>
            <a:r>
              <a:rPr lang="en-GB">
                <a:effectLst/>
                <a:latin typeface="Arial"/>
                <a:ea typeface="Calibri" panose="020F0502020204030204" pitchFamily="34" charset="0"/>
                <a:cs typeface="Arial"/>
              </a:rPr>
              <a:t>personal experiences around food culture, ingredients and recipes with the class or school community.</a:t>
            </a:r>
            <a:r>
              <a:rPr lang="en-GB">
                <a:latin typeface="Arial"/>
                <a:ea typeface="Calibri" panose="020F0502020204030204" pitchFamily="34" charset="0"/>
                <a:cs typeface="Arial"/>
              </a:rPr>
              <a:t>  </a:t>
            </a:r>
            <a:endParaRPr lang="en-GB">
              <a:effectLst/>
              <a:latin typeface="Arial" panose="020B0604020202020204" pitchFamily="34" charset="0"/>
              <a:ea typeface="Calibri" panose="020F0502020204030204" pitchFamily="34" charset="0"/>
              <a:cs typeface="Arial" panose="020B0604020202020204" pitchFamily="34" charset="0"/>
            </a:endParaRPr>
          </a:p>
          <a:p>
            <a:r>
              <a:rPr lang="en-GB">
                <a:latin typeface="Arial"/>
                <a:cs typeface="Arial"/>
              </a:rPr>
              <a:t>Consider healthy, sustainable diets – </a:t>
            </a:r>
            <a:r>
              <a:rPr lang="en-GB">
                <a:latin typeface="Arial"/>
                <a:cs typeface="Arial"/>
                <a:hlinkClick r:id="rId3"/>
              </a:rPr>
              <a:t>nutrition.org.uk </a:t>
            </a:r>
            <a:endParaRPr lang="en-GB">
              <a:latin typeface="Arial" panose="020B0604020202020204" pitchFamily="34" charset="0"/>
              <a:cs typeface="Arial" panose="020B0604020202020204" pitchFamily="34" charset="0"/>
            </a:endParaRPr>
          </a:p>
          <a:p>
            <a:endParaRPr lang="en-GB" sz="2000">
              <a:effectLst/>
              <a:latin typeface="Arial" panose="020B0604020202020204" pitchFamily="34" charset="0"/>
              <a:ea typeface="Calibri" panose="020F0502020204030204" pitchFamily="34" charset="0"/>
              <a:cs typeface="Arial" panose="020B0604020202020204" pitchFamily="34" charset="0"/>
            </a:endParaRPr>
          </a:p>
          <a:p>
            <a:endParaRPr lang="en-GB" sz="2000"/>
          </a:p>
        </p:txBody>
      </p:sp>
      <p:sp>
        <p:nvSpPr>
          <p:cNvPr id="4" name="TextBox 3">
            <a:extLst>
              <a:ext uri="{FF2B5EF4-FFF2-40B4-BE49-F238E27FC236}">
                <a16:creationId xmlns:a16="http://schemas.microsoft.com/office/drawing/2014/main" id="{196C8B58-7351-4DC3-A37C-3E8EA8F22458}"/>
              </a:ext>
            </a:extLst>
          </p:cNvPr>
          <p:cNvSpPr txBox="1"/>
          <p:nvPr/>
        </p:nvSpPr>
        <p:spPr>
          <a:xfrm>
            <a:off x="9205645" y="2647324"/>
            <a:ext cx="2794571" cy="2646878"/>
          </a:xfrm>
          <a:prstGeom prst="rect">
            <a:avLst/>
          </a:prstGeom>
          <a:noFill/>
          <a:ln w="25400">
            <a:solidFill>
              <a:srgbClr val="C33D86"/>
            </a:solidFill>
          </a:ln>
        </p:spPr>
        <p:txBody>
          <a:bodyPr wrap="square" rtlCol="0">
            <a:spAutoFit/>
          </a:bodyPr>
          <a:lstStyle/>
          <a:p>
            <a:r>
              <a:rPr lang="en-GB" sz="2000" b="1">
                <a:latin typeface="Arial" panose="020B0604020202020204" pitchFamily="34" charset="0"/>
                <a:cs typeface="Arial" panose="020B0604020202020204" pitchFamily="34" charset="0"/>
              </a:rPr>
              <a:t>Did you know?</a:t>
            </a:r>
          </a:p>
          <a:p>
            <a:endParaRPr lang="en-GB" sz="2000">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Some food and drink-related traditions are currently </a:t>
            </a:r>
            <a:r>
              <a:rPr lang="en-US" err="1">
                <a:latin typeface="Arial" panose="020B0604020202020204" pitchFamily="34" charset="0"/>
                <a:cs typeface="Arial" panose="020B0604020202020204" pitchFamily="34" charset="0"/>
              </a:rPr>
              <a:t>recognised</a:t>
            </a:r>
            <a:r>
              <a:rPr lang="en-US">
                <a:latin typeface="Arial" panose="020B0604020202020204" pitchFamily="34" charset="0"/>
                <a:cs typeface="Arial" panose="020B0604020202020204" pitchFamily="34" charset="0"/>
              </a:rPr>
              <a:t> by UNESCO and its </a:t>
            </a:r>
            <a:r>
              <a:rPr lang="en-US">
                <a:latin typeface="Arial" panose="020B0604020202020204" pitchFamily="34" charset="0"/>
                <a:cs typeface="Arial" panose="020B0604020202020204" pitchFamily="34" charset="0"/>
                <a:hlinkClick r:id="rId4"/>
              </a:rPr>
              <a:t>Representative List of the Intangible Cultural Heritage of Humanity</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75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18E7-ECC4-4F67-B462-8A0D2FAC8353}"/>
              </a:ext>
            </a:extLst>
          </p:cNvPr>
          <p:cNvSpPr>
            <a:spLocks noGrp="1"/>
          </p:cNvSpPr>
          <p:nvPr>
            <p:ph type="ctrTitle"/>
          </p:nvPr>
        </p:nvSpPr>
        <p:spPr/>
        <p:txBody>
          <a:bodyPr/>
          <a:lstStyle/>
          <a:p>
            <a:r>
              <a:rPr lang="en-GB"/>
              <a:t>In the classroom </a:t>
            </a:r>
          </a:p>
        </p:txBody>
      </p:sp>
      <p:sp>
        <p:nvSpPr>
          <p:cNvPr id="3" name="Subtitle 2">
            <a:extLst>
              <a:ext uri="{FF2B5EF4-FFF2-40B4-BE49-F238E27FC236}">
                <a16:creationId xmlns:a16="http://schemas.microsoft.com/office/drawing/2014/main" id="{C538E052-D360-47B7-9ED5-010BF9AB0E52}"/>
              </a:ext>
            </a:extLst>
          </p:cNvPr>
          <p:cNvSpPr>
            <a:spLocks noGrp="1"/>
          </p:cNvSpPr>
          <p:nvPr>
            <p:ph type="subTitle" idx="1"/>
          </p:nvPr>
        </p:nvSpPr>
        <p:spPr>
          <a:xfrm>
            <a:off x="1169274" y="2278737"/>
            <a:ext cx="6665877" cy="3600000"/>
          </a:xfrm>
        </p:spPr>
        <p:txBody>
          <a:bodyPr/>
          <a:lstStyle/>
          <a:p>
            <a:pPr marL="0" indent="0">
              <a:buNone/>
            </a:pPr>
            <a:r>
              <a:rPr lang="en-GB" sz="2000"/>
              <a:t>Consider the following:</a:t>
            </a:r>
          </a:p>
          <a:p>
            <a:r>
              <a:rPr lang="en-GB" sz="2000"/>
              <a:t>time and budget available;</a:t>
            </a:r>
          </a:p>
          <a:p>
            <a:r>
              <a:rPr lang="en-GB" sz="2000"/>
              <a:t>pupils - practical skills;</a:t>
            </a:r>
          </a:p>
          <a:p>
            <a:r>
              <a:rPr lang="en-GB" sz="2000"/>
              <a:t>equipment available; </a:t>
            </a:r>
          </a:p>
          <a:p>
            <a:r>
              <a:rPr lang="en-GB" sz="2000"/>
              <a:t>provision/availability of ingredients e.g. spices or herbs that may not be used often, vegetables that might not be readily available in your area;</a:t>
            </a:r>
          </a:p>
          <a:p>
            <a:r>
              <a:rPr lang="en-GB" sz="2000"/>
              <a:t>involving the school/local community – there may be an ‘expert’ in a particular cuisine that could offer guidance and/or input to the lesson;</a:t>
            </a:r>
          </a:p>
          <a:p>
            <a:r>
              <a:rPr lang="en-GB" sz="2000"/>
              <a:t>sharing the success of your pupils work through school social media, newsletters and special events such as open evening and options. </a:t>
            </a:r>
          </a:p>
          <a:p>
            <a:endParaRPr lang="en-GB"/>
          </a:p>
          <a:p>
            <a:pPr marL="0" indent="0">
              <a:buNone/>
            </a:pPr>
            <a:endParaRPr lang="en-GB"/>
          </a:p>
          <a:p>
            <a:endParaRPr lang="en-GB"/>
          </a:p>
          <a:p>
            <a:endParaRPr lang="en-GB"/>
          </a:p>
          <a:p>
            <a:endParaRPr lang="en-GB"/>
          </a:p>
        </p:txBody>
      </p:sp>
      <p:pic>
        <p:nvPicPr>
          <p:cNvPr id="6" name="Picture 5" descr="A picture containing plate, food, table, different&#10;&#10;Description automatically generated">
            <a:extLst>
              <a:ext uri="{FF2B5EF4-FFF2-40B4-BE49-F238E27FC236}">
                <a16:creationId xmlns:a16="http://schemas.microsoft.com/office/drawing/2014/main" id="{58667E33-1349-493E-978E-BA11DF16914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204947" y="2863273"/>
            <a:ext cx="3646393" cy="2430929"/>
          </a:xfrm>
          <a:prstGeom prst="rect">
            <a:avLst/>
          </a:prstGeom>
        </p:spPr>
      </p:pic>
    </p:spTree>
    <p:extLst>
      <p:ext uri="{BB962C8B-B14F-4D97-AF65-F5344CB8AC3E}">
        <p14:creationId xmlns:p14="http://schemas.microsoft.com/office/powerpoint/2010/main" val="259627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AC1C-EC91-499B-869A-9C0D64B6CF28}"/>
              </a:ext>
            </a:extLst>
          </p:cNvPr>
          <p:cNvSpPr>
            <a:spLocks noGrp="1"/>
          </p:cNvSpPr>
          <p:nvPr>
            <p:ph type="ctrTitle"/>
          </p:nvPr>
        </p:nvSpPr>
        <p:spPr/>
        <p:txBody>
          <a:bodyPr/>
          <a:lstStyle/>
          <a:p>
            <a:r>
              <a:rPr lang="en-GB"/>
              <a:t>Generation Z and food culture</a:t>
            </a:r>
          </a:p>
        </p:txBody>
      </p:sp>
      <p:sp>
        <p:nvSpPr>
          <p:cNvPr id="3" name="Subtitle 2">
            <a:extLst>
              <a:ext uri="{FF2B5EF4-FFF2-40B4-BE49-F238E27FC236}">
                <a16:creationId xmlns:a16="http://schemas.microsoft.com/office/drawing/2014/main" id="{60FD2067-B400-44C8-A47E-1032251746DB}"/>
              </a:ext>
            </a:extLst>
          </p:cNvPr>
          <p:cNvSpPr>
            <a:spLocks noGrp="1"/>
          </p:cNvSpPr>
          <p:nvPr>
            <p:ph type="subTitle" idx="1"/>
          </p:nvPr>
        </p:nvSpPr>
        <p:spPr>
          <a:xfrm>
            <a:off x="1169275" y="2571092"/>
            <a:ext cx="5867598" cy="3981000"/>
          </a:xfrm>
        </p:spPr>
        <p:txBody>
          <a:bodyPr/>
          <a:lstStyle/>
          <a:p>
            <a:pPr marL="0" indent="0">
              <a:buNone/>
            </a:pPr>
            <a:r>
              <a:rPr lang="en-GB" sz="2000" b="0" i="0">
                <a:effectLst/>
                <a:latin typeface="Arial"/>
                <a:cs typeface="Arial"/>
              </a:rPr>
              <a:t>Globalisation has been changing the </a:t>
            </a:r>
            <a:r>
              <a:rPr lang="en-GB" sz="2000" i="0">
                <a:effectLst/>
                <a:latin typeface="Arial"/>
                <a:cs typeface="Arial"/>
              </a:rPr>
              <a:t>food we eat</a:t>
            </a:r>
            <a:r>
              <a:rPr lang="en-GB" sz="2000" b="0" i="0">
                <a:effectLst/>
                <a:latin typeface="Arial"/>
                <a:cs typeface="Arial"/>
              </a:rPr>
              <a:t> and the ways we eat those foods. But it is not new!</a:t>
            </a:r>
          </a:p>
          <a:p>
            <a:pPr marL="0" indent="0">
              <a:buNone/>
            </a:pPr>
            <a:r>
              <a:rPr lang="en-GB" sz="2000" b="0" i="0">
                <a:effectLst/>
                <a:latin typeface="Arial"/>
                <a:cs typeface="Arial"/>
              </a:rPr>
              <a:t>Food cultures are moving, and globalisation has made a wide range of cuisines more accessible.</a:t>
            </a:r>
          </a:p>
          <a:p>
            <a:pPr marL="0" indent="0">
              <a:buNone/>
            </a:pPr>
            <a:r>
              <a:rPr lang="en-GB" sz="2000" b="0" i="0">
                <a:effectLst/>
                <a:latin typeface="Arial"/>
                <a:cs typeface="Arial"/>
              </a:rPr>
              <a:t>Food culture is no longer tied down to where it originated from and can spread far and wide.</a:t>
            </a:r>
          </a:p>
          <a:p>
            <a:pPr marL="0" indent="0">
              <a:buNone/>
            </a:pPr>
            <a:r>
              <a:rPr lang="en-GB" sz="2000">
                <a:latin typeface="Arial"/>
                <a:cs typeface="Arial"/>
              </a:rPr>
              <a:t>Trends:</a:t>
            </a:r>
            <a:endParaRPr lang="en-GB"/>
          </a:p>
          <a:p>
            <a:pPr marL="342900" indent="-342900">
              <a:buFont typeface="Wingdings" charset="0"/>
              <a:buChar char="v"/>
            </a:pPr>
            <a:r>
              <a:rPr lang="en-GB" sz="2000">
                <a:latin typeface="Arial"/>
                <a:cs typeface="Arial"/>
              </a:rPr>
              <a:t>Street food               </a:t>
            </a:r>
            <a:endParaRPr lang="en-GB" sz="2000"/>
          </a:p>
          <a:p>
            <a:pPr marL="342900" indent="-342900">
              <a:buFont typeface="Wingdings" charset="0"/>
              <a:buChar char="v"/>
            </a:pPr>
            <a:r>
              <a:rPr lang="en-GB" sz="2000">
                <a:latin typeface="Arial"/>
                <a:cs typeface="Arial"/>
              </a:rPr>
              <a:t>Fusion food</a:t>
            </a:r>
            <a:endParaRPr lang="en-GB" sz="2000"/>
          </a:p>
          <a:p>
            <a:pPr marL="342900" indent="-342900">
              <a:buFont typeface="Wingdings" charset="0"/>
              <a:buChar char="v"/>
            </a:pPr>
            <a:r>
              <a:rPr lang="en-GB" sz="2000">
                <a:latin typeface="Arial"/>
                <a:cs typeface="Arial"/>
              </a:rPr>
              <a:t>Travel – trying a wider variety of cuisines     </a:t>
            </a:r>
            <a:endParaRPr lang="en-GB" sz="2000"/>
          </a:p>
          <a:p>
            <a:pPr marL="0" indent="0">
              <a:buNone/>
            </a:pPr>
            <a:endParaRPr lang="en-GB"/>
          </a:p>
          <a:p>
            <a:pPr marL="0" indent="0">
              <a:buNone/>
            </a:pPr>
            <a:endParaRPr lang="en-GB"/>
          </a:p>
        </p:txBody>
      </p:sp>
      <p:pic>
        <p:nvPicPr>
          <p:cNvPr id="8" name="Picture 7" descr="A group of people stand around a table full of pizzas&#10;&#10;Description automatically generated with low confidence">
            <a:extLst>
              <a:ext uri="{FF2B5EF4-FFF2-40B4-BE49-F238E27FC236}">
                <a16:creationId xmlns:a16="http://schemas.microsoft.com/office/drawing/2014/main" id="{DEAEA29C-0635-457A-9006-98A934ED43F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36873" y="2571092"/>
            <a:ext cx="4562475" cy="3036897"/>
          </a:xfrm>
          <a:prstGeom prst="rect">
            <a:avLst/>
          </a:prstGeom>
        </p:spPr>
      </p:pic>
    </p:spTree>
    <p:extLst>
      <p:ext uri="{BB962C8B-B14F-4D97-AF65-F5344CB8AC3E}">
        <p14:creationId xmlns:p14="http://schemas.microsoft.com/office/powerpoint/2010/main" val="385211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4DCE-9C94-442F-BD57-D84A6D308941}"/>
              </a:ext>
            </a:extLst>
          </p:cNvPr>
          <p:cNvSpPr>
            <a:spLocks noGrp="1"/>
          </p:cNvSpPr>
          <p:nvPr>
            <p:ph type="ctrTitle"/>
          </p:nvPr>
        </p:nvSpPr>
        <p:spPr>
          <a:xfrm>
            <a:off x="1124009" y="1563798"/>
            <a:ext cx="9720000" cy="720000"/>
          </a:xfrm>
        </p:spPr>
        <p:txBody>
          <a:bodyPr/>
          <a:lstStyle/>
          <a:p>
            <a:r>
              <a:rPr lang="en-GB"/>
              <a:t>History</a:t>
            </a:r>
          </a:p>
        </p:txBody>
      </p:sp>
      <p:sp>
        <p:nvSpPr>
          <p:cNvPr id="3" name="Subtitle 2">
            <a:extLst>
              <a:ext uri="{FF2B5EF4-FFF2-40B4-BE49-F238E27FC236}">
                <a16:creationId xmlns:a16="http://schemas.microsoft.com/office/drawing/2014/main" id="{E2A3F1C4-3463-4CB3-8C0F-7C181BEFE4BE}"/>
              </a:ext>
            </a:extLst>
          </p:cNvPr>
          <p:cNvSpPr>
            <a:spLocks noGrp="1"/>
          </p:cNvSpPr>
          <p:nvPr>
            <p:ph type="subTitle" idx="1"/>
          </p:nvPr>
        </p:nvSpPr>
        <p:spPr>
          <a:xfrm>
            <a:off x="1169276" y="2571092"/>
            <a:ext cx="5548395" cy="3600000"/>
          </a:xfrm>
        </p:spPr>
        <p:txBody>
          <a:bodyPr/>
          <a:lstStyle/>
          <a:p>
            <a:pPr marL="0" indent="0">
              <a:buNone/>
            </a:pPr>
            <a:r>
              <a:rPr lang="en-GB" sz="2000">
                <a:latin typeface="Arial"/>
                <a:cs typeface="Arial"/>
              </a:rPr>
              <a:t>  </a:t>
            </a:r>
            <a:endParaRPr lang="en-US"/>
          </a:p>
          <a:p>
            <a:pPr marL="0" indent="0">
              <a:buNone/>
            </a:pPr>
            <a:endParaRPr lang="en-GB">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A77EEC4-3D90-B5F8-9200-5CD9D9190635}"/>
              </a:ext>
            </a:extLst>
          </p:cNvPr>
          <p:cNvSpPr txBox="1"/>
          <p:nvPr/>
        </p:nvSpPr>
        <p:spPr>
          <a:xfrm>
            <a:off x="1006763" y="2228671"/>
            <a:ext cx="6468012" cy="4247317"/>
          </a:xfrm>
          <a:prstGeom prst="rect">
            <a:avLst/>
          </a:prstGeom>
          <a:noFill/>
        </p:spPr>
        <p:txBody>
          <a:bodyPr wrap="square">
            <a:spAutoFit/>
          </a:bodyPr>
          <a:lstStyle/>
          <a:p>
            <a:r>
              <a:rPr lang="en-GB" b="0" i="0">
                <a:solidFill>
                  <a:srgbClr val="000000"/>
                </a:solidFill>
                <a:effectLst/>
                <a:latin typeface="Arial" panose="020B0604020202020204" pitchFamily="34" charset="0"/>
                <a:cs typeface="Arial" panose="020B0604020202020204" pitchFamily="34" charset="0"/>
              </a:rPr>
              <a:t>The Treaty of Tordesillas in 1494 divided South America, between Spain and Portugal</a:t>
            </a:r>
            <a:r>
              <a:rPr lang="en-GB">
                <a:solidFill>
                  <a:srgbClr val="000000"/>
                </a:solidFill>
                <a:latin typeface="Arial" panose="020B0604020202020204" pitchFamily="34" charset="0"/>
                <a:cs typeface="Arial" panose="020B0604020202020204" pitchFamily="34" charset="0"/>
              </a:rPr>
              <a:t>.</a:t>
            </a:r>
          </a:p>
          <a:p>
            <a:endParaRPr lang="en-GB">
              <a:solidFill>
                <a:srgbClr val="000000"/>
              </a:solidFill>
              <a:latin typeface="Arial" panose="020B0604020202020204" pitchFamily="34" charset="0"/>
              <a:cs typeface="Arial" panose="020B0604020202020204" pitchFamily="34" charset="0"/>
            </a:endParaRPr>
          </a:p>
          <a:p>
            <a:r>
              <a:rPr lang="en-GB" b="0" i="0">
                <a:solidFill>
                  <a:srgbClr val="000000"/>
                </a:solidFill>
                <a:effectLst/>
                <a:latin typeface="Arial" panose="020B0604020202020204" pitchFamily="34" charset="0"/>
                <a:cs typeface="Arial" panose="020B0604020202020204" pitchFamily="34" charset="0"/>
              </a:rPr>
              <a:t>In order to find workers for plantations that would be resistant to diseases, that Europeans brought in Africans to replace Native Americans.</a:t>
            </a:r>
          </a:p>
          <a:p>
            <a:r>
              <a:rPr lang="en-GB" b="0" i="0">
                <a:solidFill>
                  <a:srgbClr val="000000"/>
                </a:solidFill>
                <a:effectLst/>
                <a:latin typeface="Arial" panose="020B0604020202020204" pitchFamily="34" charset="0"/>
                <a:cs typeface="Arial" panose="020B0604020202020204" pitchFamily="34" charset="0"/>
              </a:rPr>
              <a:t>Europeans also brought pigs, cows, chicken, goats, citrus fruits, wheat, and almonds. </a:t>
            </a:r>
          </a:p>
          <a:p>
            <a:endParaRPr lang="en-GB" b="0" i="0">
              <a:solidFill>
                <a:srgbClr val="000000"/>
              </a:solidFill>
              <a:effectLst/>
              <a:latin typeface="Arial" panose="020B0604020202020204" pitchFamily="34" charset="0"/>
              <a:cs typeface="Arial" panose="020B0604020202020204" pitchFamily="34" charset="0"/>
            </a:endParaRPr>
          </a:p>
          <a:p>
            <a:r>
              <a:rPr lang="en-GB" b="0" i="0">
                <a:solidFill>
                  <a:srgbClr val="000000"/>
                </a:solidFill>
                <a:effectLst/>
                <a:latin typeface="Arial" panose="020B0604020202020204" pitchFamily="34" charset="0"/>
                <a:cs typeface="Arial" panose="020B0604020202020204" pitchFamily="34" charset="0"/>
              </a:rPr>
              <a:t>European settlers learned to make Spanish, Italian, Portuguese dishes using available South American ingredients and South Americans started developing new dishes with these new sources of food. </a:t>
            </a:r>
          </a:p>
          <a:p>
            <a:r>
              <a:rPr lang="en-GB" b="0" i="0">
                <a:solidFill>
                  <a:srgbClr val="000000"/>
                </a:solidFill>
                <a:effectLst/>
                <a:latin typeface="Arial" panose="020B0604020202020204" pitchFamily="34" charset="0"/>
                <a:cs typeface="Arial" panose="020B0604020202020204" pitchFamily="34" charset="0"/>
              </a:rPr>
              <a:t>Some examples of dishes brought to South American by the Europeans include: </a:t>
            </a:r>
            <a:r>
              <a:rPr lang="en-GB" b="0" i="0" err="1">
                <a:solidFill>
                  <a:srgbClr val="000000"/>
                </a:solidFill>
                <a:effectLst/>
                <a:latin typeface="Arial" panose="020B0604020202020204" pitchFamily="34" charset="0"/>
                <a:cs typeface="Arial" panose="020B0604020202020204" pitchFamily="34" charset="0"/>
              </a:rPr>
              <a:t>bacalhau</a:t>
            </a:r>
            <a:r>
              <a:rPr lang="en-GB" b="0" i="0">
                <a:solidFill>
                  <a:srgbClr val="000000"/>
                </a:solidFill>
                <a:effectLst/>
                <a:latin typeface="Arial" panose="020B0604020202020204" pitchFamily="34" charset="0"/>
                <a:cs typeface="Arial" panose="020B0604020202020204" pitchFamily="34" charset="0"/>
              </a:rPr>
              <a:t>, </a:t>
            </a:r>
            <a:r>
              <a:rPr lang="en-GB" b="0" i="0" err="1">
                <a:solidFill>
                  <a:srgbClr val="000000"/>
                </a:solidFill>
                <a:effectLst/>
                <a:latin typeface="Arial" panose="020B0604020202020204" pitchFamily="34" charset="0"/>
                <a:cs typeface="Arial" panose="020B0604020202020204" pitchFamily="34" charset="0"/>
              </a:rPr>
              <a:t>milanesa</a:t>
            </a:r>
            <a:r>
              <a:rPr lang="en-GB" b="0" i="0">
                <a:solidFill>
                  <a:srgbClr val="000000"/>
                </a:solidFill>
                <a:effectLst/>
                <a:latin typeface="Arial" panose="020B0604020202020204" pitchFamily="34" charset="0"/>
                <a:cs typeface="Arial" panose="020B0604020202020204" pitchFamily="34" charset="0"/>
              </a:rPr>
              <a:t> and empanada.</a:t>
            </a:r>
            <a:endParaRPr lang="en-GB">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ABF25CF-5432-64CE-DF25-75EC2039E0B9}"/>
              </a:ext>
            </a:extLst>
          </p:cNvPr>
          <p:cNvSpPr txBox="1"/>
          <p:nvPr/>
        </p:nvSpPr>
        <p:spPr>
          <a:xfrm>
            <a:off x="8263342" y="3031692"/>
            <a:ext cx="1450109"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Bacalhau</a:t>
            </a:r>
          </a:p>
        </p:txBody>
      </p:sp>
      <p:sp>
        <p:nvSpPr>
          <p:cNvPr id="10" name="TextBox 9">
            <a:extLst>
              <a:ext uri="{FF2B5EF4-FFF2-40B4-BE49-F238E27FC236}">
                <a16:creationId xmlns:a16="http://schemas.microsoft.com/office/drawing/2014/main" id="{3E2200B7-14EC-7E43-E194-158D971F7F30}"/>
              </a:ext>
            </a:extLst>
          </p:cNvPr>
          <p:cNvSpPr txBox="1"/>
          <p:nvPr/>
        </p:nvSpPr>
        <p:spPr>
          <a:xfrm>
            <a:off x="8470600" y="6029936"/>
            <a:ext cx="192561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Empanada</a:t>
            </a:r>
          </a:p>
        </p:txBody>
      </p:sp>
      <p:sp>
        <p:nvSpPr>
          <p:cNvPr id="11" name="TextBox 10">
            <a:extLst>
              <a:ext uri="{FF2B5EF4-FFF2-40B4-BE49-F238E27FC236}">
                <a16:creationId xmlns:a16="http://schemas.microsoft.com/office/drawing/2014/main" id="{9BCDBEA6-0430-7CA3-3CCA-DD77F78FB776}"/>
              </a:ext>
            </a:extLst>
          </p:cNvPr>
          <p:cNvSpPr txBox="1"/>
          <p:nvPr/>
        </p:nvSpPr>
        <p:spPr>
          <a:xfrm>
            <a:off x="10718032" y="4348583"/>
            <a:ext cx="1062182"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Milanesa</a:t>
            </a:r>
          </a:p>
        </p:txBody>
      </p:sp>
      <p:pic>
        <p:nvPicPr>
          <p:cNvPr id="7" name="Picture 6" descr="A picture containing food, plant, dish, fresh&#10;&#10;Description automatically generated">
            <a:extLst>
              <a:ext uri="{FF2B5EF4-FFF2-40B4-BE49-F238E27FC236}">
                <a16:creationId xmlns:a16="http://schemas.microsoft.com/office/drawing/2014/main" id="{BE7A6312-158F-3EA4-DEA1-AAF70DD4D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8153" y="1623892"/>
            <a:ext cx="2160489" cy="1382713"/>
          </a:xfrm>
          <a:prstGeom prst="rect">
            <a:avLst/>
          </a:prstGeom>
        </p:spPr>
      </p:pic>
      <p:pic>
        <p:nvPicPr>
          <p:cNvPr id="13" name="Picture 12" descr="A plate of food&#10;&#10;Description automatically generated with medium confidence">
            <a:extLst>
              <a:ext uri="{FF2B5EF4-FFF2-40B4-BE49-F238E27FC236}">
                <a16:creationId xmlns:a16="http://schemas.microsoft.com/office/drawing/2014/main" id="{36A41ACB-B46F-1EB5-2AE7-F2DDE9783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4369" y="2883179"/>
            <a:ext cx="2199280" cy="1462521"/>
          </a:xfrm>
          <a:prstGeom prst="rect">
            <a:avLst/>
          </a:prstGeom>
        </p:spPr>
      </p:pic>
      <p:pic>
        <p:nvPicPr>
          <p:cNvPr id="16" name="Picture 15" descr="A plate of food&#10;&#10;Description automatically generated with medium confidence">
            <a:extLst>
              <a:ext uri="{FF2B5EF4-FFF2-40B4-BE49-F238E27FC236}">
                <a16:creationId xmlns:a16="http://schemas.microsoft.com/office/drawing/2014/main" id="{1F1ADCF6-B301-2A85-FC50-1F47044F7F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367" y="4345700"/>
            <a:ext cx="2525092" cy="1684236"/>
          </a:xfrm>
          <a:prstGeom prst="rect">
            <a:avLst/>
          </a:prstGeom>
        </p:spPr>
      </p:pic>
    </p:spTree>
    <p:extLst>
      <p:ext uri="{BB962C8B-B14F-4D97-AF65-F5344CB8AC3E}">
        <p14:creationId xmlns:p14="http://schemas.microsoft.com/office/powerpoint/2010/main" val="3027879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4" ma:contentTypeDescription="Create a new document." ma:contentTypeScope="" ma:versionID="64a95b615226d867c73897450fa4300a">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4b96f2ec19d31332cd1fa09ce621a6c"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53071f4-7f44-43fd-895c-8e7b6a3746b0" xsi:nil="true"/>
  </documentManagement>
</p:properties>
</file>

<file path=customXml/itemProps1.xml><?xml version="1.0" encoding="utf-8"?>
<ds:datastoreItem xmlns:ds="http://schemas.openxmlformats.org/officeDocument/2006/customXml" ds:itemID="{541BE4A1-D36A-4D19-8757-692A9B562E06}">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68EEA6-2408-41C8-960A-9EFEB6F29CD4}">
  <ds:schemaRefs>
    <ds:schemaRef ds:uri="http://schemas.microsoft.com/sharepoint/v3/contenttype/forms"/>
  </ds:schemaRefs>
</ds:datastoreItem>
</file>

<file path=customXml/itemProps3.xml><?xml version="1.0" encoding="utf-8"?>
<ds:datastoreItem xmlns:ds="http://schemas.openxmlformats.org/officeDocument/2006/customXml" ds:itemID="{93F2A33C-42EB-4739-B4BA-5B611C937FE4}">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4930</Words>
  <Application>Microsoft Office PowerPoint</Application>
  <PresentationFormat>Widescreen</PresentationFormat>
  <Paragraphs>456</Paragraphs>
  <Slides>32</Slides>
  <Notes>27</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32</vt:i4>
      </vt:variant>
    </vt:vector>
  </HeadingPairs>
  <TitlesOfParts>
    <vt:vector size="50" baseType="lpstr">
      <vt:lpstr>-apple-system</vt:lpstr>
      <vt:lpstr>Arial</vt:lpstr>
      <vt:lpstr>Calibri</vt:lpstr>
      <vt:lpstr>Cambria</vt:lpstr>
      <vt:lpstr>Hind</vt:lpstr>
      <vt:lpstr>Montserrat</vt:lpstr>
      <vt:lpstr>muli</vt:lpstr>
      <vt:lpstr>open sans</vt:lpstr>
      <vt:lpstr>PT Serif</vt:lpstr>
      <vt:lpstr>Times New Roman</vt:lpstr>
      <vt:lpstr>trebuchet ms</vt:lpstr>
      <vt:lpstr>Wingdings</vt:lpstr>
      <vt:lpstr>Work Sans</vt:lpstr>
      <vt:lpstr>Office Theme</vt:lpstr>
      <vt:lpstr>Custom Design</vt:lpstr>
      <vt:lpstr>1_Custom Design</vt:lpstr>
      <vt:lpstr>3_Custom Design</vt:lpstr>
      <vt:lpstr>2_Custom Design</vt:lpstr>
      <vt:lpstr>Food skills, recipes and diversity South American cuisines 18 May 2022</vt:lpstr>
      <vt:lpstr>Housekeeping and overview</vt:lpstr>
      <vt:lpstr>Welcome </vt:lpstr>
      <vt:lpstr>Session aims</vt:lpstr>
      <vt:lpstr>Programme </vt:lpstr>
      <vt:lpstr>Diversity and inclusion in Schemes of Work</vt:lpstr>
      <vt:lpstr>In the classroom </vt:lpstr>
      <vt:lpstr>Generation Z and food culture</vt:lpstr>
      <vt:lpstr>History</vt:lpstr>
      <vt:lpstr>History </vt:lpstr>
      <vt:lpstr>History</vt:lpstr>
      <vt:lpstr>Modern cuisine</vt:lpstr>
      <vt:lpstr>Popular dishes</vt:lpstr>
      <vt:lpstr>Popular dishes</vt:lpstr>
      <vt:lpstr>Popular dishes</vt:lpstr>
      <vt:lpstr>The science of ceviche</vt:lpstr>
      <vt:lpstr>Ingredients </vt:lpstr>
      <vt:lpstr>Ingredients</vt:lpstr>
      <vt:lpstr>The recipes</vt:lpstr>
      <vt:lpstr>Toasted tortilla cones!</vt:lpstr>
      <vt:lpstr>Chimichurri fish traybake </vt:lpstr>
      <vt:lpstr>Chimichurri fish traybake </vt:lpstr>
      <vt:lpstr>  Chimichurri fish traybake - review</vt:lpstr>
      <vt:lpstr>Quibe and spicy tomato sauce</vt:lpstr>
      <vt:lpstr>Quibe and spicy tomato sauce</vt:lpstr>
      <vt:lpstr> Quibe and spicy tomato sauce - review</vt:lpstr>
      <vt:lpstr>Food – a fact of life: How can we help?</vt:lpstr>
      <vt:lpstr>Challenge activities</vt:lpstr>
      <vt:lpstr>Diverse food culture Challenges</vt:lpstr>
      <vt:lpstr>Other FFL resources</vt:lpstr>
      <vt:lpstr>Last words ...</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13</cp:revision>
  <dcterms:created xsi:type="dcterms:W3CDTF">2018-10-10T09:22:08Z</dcterms:created>
  <dcterms:modified xsi:type="dcterms:W3CDTF">2022-05-19T11:04:10Z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