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notesMasterIdLst>
    <p:notesMasterId r:id="rId20"/>
  </p:notesMasterIdLst>
  <p:sldIdLst>
    <p:sldId id="256" r:id="rId8"/>
    <p:sldId id="259" r:id="rId9"/>
    <p:sldId id="266" r:id="rId10"/>
    <p:sldId id="262" r:id="rId11"/>
    <p:sldId id="263" r:id="rId12"/>
    <p:sldId id="264" r:id="rId13"/>
    <p:sldId id="267" r:id="rId14"/>
    <p:sldId id="265" r:id="rId15"/>
    <p:sldId id="268" r:id="rId16"/>
    <p:sldId id="269" r:id="rId17"/>
    <p:sldId id="270" r:id="rId18"/>
    <p:sldId id="26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CCCC"/>
    <a:srgbClr val="BF5150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75"/>
    <p:restoredTop sz="94225" autoAdjust="0"/>
  </p:normalViewPr>
  <p:slideViewPr>
    <p:cSldViewPr snapToGrid="0" snapToObjects="1">
      <p:cViewPr varScale="1">
        <p:scale>
          <a:sx n="86" d="100"/>
          <a:sy n="86" d="100"/>
        </p:scale>
        <p:origin x="72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heme" Target="theme/theme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wen Trafford" userId="e520b4bf-a196-48b7-bc10-b1590a457daa" providerId="ADAL" clId="{846EA8E3-90C9-4BE1-968D-32AA8AF220B1}"/>
    <pc:docChg chg="modSld">
      <pc:chgData name="Ewen Trafford" userId="e520b4bf-a196-48b7-bc10-b1590a457daa" providerId="ADAL" clId="{846EA8E3-90C9-4BE1-968D-32AA8AF220B1}" dt="2023-11-02T12:26:37.482" v="3" actId="20577"/>
      <pc:docMkLst>
        <pc:docMk/>
      </pc:docMkLst>
      <pc:sldChg chg="modSp mod">
        <pc:chgData name="Ewen Trafford" userId="e520b4bf-a196-48b7-bc10-b1590a457daa" providerId="ADAL" clId="{846EA8E3-90C9-4BE1-968D-32AA8AF220B1}" dt="2023-11-02T12:26:37.482" v="3" actId="20577"/>
        <pc:sldMkLst>
          <pc:docMk/>
          <pc:sldMk cId="1740713487" sldId="259"/>
        </pc:sldMkLst>
        <pc:spChg chg="mod">
          <ac:chgData name="Ewen Trafford" userId="e520b4bf-a196-48b7-bc10-b1590a457daa" providerId="ADAL" clId="{846EA8E3-90C9-4BE1-968D-32AA8AF220B1}" dt="2023-11-02T12:26:37.482" v="3" actId="20577"/>
          <ac:spMkLst>
            <pc:docMk/>
            <pc:sldMk cId="1740713487" sldId="259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9F90F-600A-4DA7-A2CA-1668F95135E5}" type="datetimeFigureOut">
              <a:rPr lang="en-GB" smtClean="0"/>
              <a:t>02/11/2023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74E9C-9DA0-4667-A5B6-8ADD9CD9C1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095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Pasta, </a:t>
            </a:r>
            <a:r>
              <a:rPr lang="en-GB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wholewheat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spaghetti, dried, boiled in unsalted water</a:t>
            </a:r>
            <a:r>
              <a:rPr lang="en-GB" dirty="0"/>
              <a:t> </a:t>
            </a:r>
          </a:p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Butter, salted</a:t>
            </a:r>
            <a:r>
              <a:rPr lang="en-GB" dirty="0"/>
              <a:t> </a:t>
            </a:r>
          </a:p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Cake, chocolate fudge</a:t>
            </a:r>
            <a:r>
              <a:rPr lang="en-GB" dirty="0"/>
              <a:t> </a:t>
            </a:r>
          </a:p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Bread, wholemeal, average</a:t>
            </a:r>
            <a:r>
              <a:rPr lang="en-GB" dirty="0"/>
              <a:t> </a:t>
            </a:r>
          </a:p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Apples, eating, raw, flesh and skin</a:t>
            </a:r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74E9C-9DA0-4667-A5B6-8ADD9CD9C13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580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Bread, wholemeal, toasted</a:t>
            </a:r>
          </a:p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Bacon rashers, back, grilled crispy</a:t>
            </a:r>
            <a:r>
              <a:rPr lang="en-GB" dirty="0"/>
              <a:t> </a:t>
            </a:r>
          </a:p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Eggs, chicken, whole, boiled</a:t>
            </a:r>
            <a:r>
              <a:rPr lang="en-GB" dirty="0"/>
              <a:t> </a:t>
            </a:r>
          </a:p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Oranges, flesh only</a:t>
            </a:r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74E9C-9DA0-4667-A5B6-8ADD9CD9C13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301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Apples, eating, raw, flesh and skin</a:t>
            </a:r>
            <a:r>
              <a:rPr lang="en-GB" dirty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Butter, salted</a:t>
            </a:r>
            <a:r>
              <a:rPr lang="en-GB" dirty="0"/>
              <a:t> </a:t>
            </a:r>
          </a:p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Broccoli, green, boiled in unsalted water</a:t>
            </a:r>
            <a:r>
              <a:rPr lang="en-GB" dirty="0"/>
              <a:t> </a:t>
            </a:r>
          </a:p>
          <a:p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Chicken, breast, grilled with skin, meat only</a:t>
            </a:r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74E9C-9DA0-4667-A5B6-8ADD9CD9C13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733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ED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5.jpeg"/><Relationship Id="rId4" Type="http://schemas.openxmlformats.org/officeDocument/2006/relationships/image" Target="../media/image3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9.jpeg"/><Relationship Id="rId4" Type="http://schemas.openxmlformats.org/officeDocument/2006/relationships/image" Target="../media/image3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Energy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GB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Uses of 400kJ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(96kcals)</a:t>
            </a:r>
            <a:endParaRPr lang="en-US" alt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2800486" y="2348448"/>
            <a:ext cx="1871662" cy="1200329"/>
          </a:xfrm>
          <a:prstGeom prst="rect">
            <a:avLst/>
          </a:prstGeom>
          <a:solidFill>
            <a:srgbClr val="66CC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Swimming - about 24 minutes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5071230" y="2366023"/>
            <a:ext cx="1727200" cy="1200329"/>
          </a:xfrm>
          <a:prstGeom prst="rect">
            <a:avLst/>
          </a:prstGeom>
          <a:solidFill>
            <a:srgbClr val="66CC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Cycling -about 17 minutes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694800" y="4287593"/>
            <a:ext cx="1727200" cy="1200329"/>
          </a:xfrm>
          <a:prstGeom prst="rect">
            <a:avLst/>
          </a:prstGeom>
          <a:solidFill>
            <a:srgbClr val="66CC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Running -about 17 minutes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9755540" y="2410914"/>
            <a:ext cx="1727200" cy="1200329"/>
          </a:xfrm>
          <a:prstGeom prst="rect">
            <a:avLst/>
          </a:prstGeom>
          <a:solidFill>
            <a:srgbClr val="66CC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Sitting -about 96 minutes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5071230" y="4287593"/>
            <a:ext cx="1727200" cy="1200329"/>
          </a:xfrm>
          <a:prstGeom prst="rect">
            <a:avLst/>
          </a:prstGeom>
          <a:solidFill>
            <a:srgbClr val="66CC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Sleeping -about 116 minutes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9869176" y="4195053"/>
            <a:ext cx="1727200" cy="1200329"/>
          </a:xfrm>
          <a:prstGeom prst="rect">
            <a:avLst/>
          </a:prstGeom>
          <a:solidFill>
            <a:srgbClr val="66CC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Walking -about 31 minutes</a:t>
            </a:r>
          </a:p>
        </p:txBody>
      </p:sp>
      <p:pic>
        <p:nvPicPr>
          <p:cNvPr id="2050" name="Picture 2" descr="S:\Shared\EDUCATION TEAM FILES\Photographs Oct 2018 onwards\Medium size photos\People\Child swimming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9821" y="2283798"/>
            <a:ext cx="2580665" cy="1721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S:\Shared\EDUCATION TEAM FILES\Photographs Oct 2018 onwards\Large size photos\cycling family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798430" y="1993634"/>
            <a:ext cx="2749308" cy="1909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:\Shared\EDUCATION TEAM FILES\Photographs Oct 2018 onwards\sleep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01404" y="4195053"/>
            <a:ext cx="2669826" cy="1782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S:\Shared\EDUCATION TEAM FILES\Photographs Oct 2018 onwards\shutterstock_314220005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98430" y="4141984"/>
            <a:ext cx="2749308" cy="1835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6129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Energy needs are different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10499560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Different people need different amounts of energy. The amount of energy they need depends on their age, job, how active they are and their health.</a:t>
            </a:r>
          </a:p>
        </p:txBody>
      </p:sp>
      <p:pic>
        <p:nvPicPr>
          <p:cNvPr id="12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97610" y="3674507"/>
            <a:ext cx="2136775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28085" y="3550682"/>
            <a:ext cx="1873250" cy="2702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243714" y="3668156"/>
            <a:ext cx="21430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12 month old baby girl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3805461" y="3674506"/>
            <a:ext cx="105924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9 year old boy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1297610" y="5603261"/>
            <a:ext cx="2089150" cy="784830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2,700 kJ/day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(646kcals/day)</a:t>
            </a: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3853643" y="5603260"/>
            <a:ext cx="2022133" cy="784830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7,700 kJ/day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(1840kcals/day)</a:t>
            </a:r>
          </a:p>
        </p:txBody>
      </p:sp>
      <p:pic>
        <p:nvPicPr>
          <p:cNvPr id="18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90148" y="3668156"/>
            <a:ext cx="2003425" cy="2585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22016" y="3691968"/>
            <a:ext cx="2354263" cy="256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6422015" y="3691968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36 year old man</a:t>
            </a: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9103616" y="3667362"/>
            <a:ext cx="2376487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>
                <a:latin typeface="Arial" panose="020B0604020202020204" pitchFamily="34" charset="0"/>
                <a:cs typeface="Arial" panose="020B0604020202020204" pitchFamily="34" charset="0"/>
              </a:rPr>
              <a:t>65 year old woman</a:t>
            </a:r>
          </a:p>
        </p:txBody>
      </p:sp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6422015" y="5603259"/>
            <a:ext cx="2354263" cy="784830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11,000 kJ/day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(2629kcals/day)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9290148" y="5603261"/>
            <a:ext cx="2003425" cy="784830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8,000 kJ/day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(1912kcals/day)</a:t>
            </a:r>
          </a:p>
        </p:txBody>
      </p:sp>
    </p:spTree>
    <p:extLst>
      <p:ext uri="{BB962C8B-B14F-4D97-AF65-F5344CB8AC3E}">
        <p14:creationId xmlns:p14="http://schemas.microsoft.com/office/powerpoint/2010/main" val="2666129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2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Energy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 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8308BE-7A2A-E847-0DD0-DFB086F96E41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930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Energy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828311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Food and drinks are the body’s source of energy.</a:t>
            </a:r>
          </a:p>
          <a:p>
            <a:pPr marL="0" indent="0">
              <a:buNone/>
            </a:pPr>
            <a:r>
              <a:rPr lang="en-GB" sz="2400" dirty="0"/>
              <a:t>Food and drinks provides energy.</a:t>
            </a:r>
          </a:p>
          <a:p>
            <a:pPr marL="0" indent="0">
              <a:buNone/>
            </a:pPr>
            <a:r>
              <a:rPr lang="en-GB" sz="2400" dirty="0"/>
              <a:t>We need energy to grow, be active and maintain health. </a:t>
            </a:r>
          </a:p>
          <a:p>
            <a:pPr marL="0" indent="0">
              <a:buNone/>
            </a:pPr>
            <a:r>
              <a:rPr lang="en-GB" sz="2400" dirty="0"/>
              <a:t>Different types of food provide different amounts of energy.</a:t>
            </a:r>
          </a:p>
          <a:p>
            <a:pPr marL="0" indent="0">
              <a:buNone/>
            </a:pPr>
            <a:r>
              <a:rPr lang="en-GB" sz="2400" dirty="0"/>
              <a:t>Energy is measured in kilojoules (kJ) and kilocalories (kcal).</a:t>
            </a:r>
          </a:p>
        </p:txBody>
      </p:sp>
      <p:pic>
        <p:nvPicPr>
          <p:cNvPr id="4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82172" y="2571092"/>
            <a:ext cx="3905560" cy="2587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4001" y="2336006"/>
            <a:ext cx="2553507" cy="1693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100g of these foods provide …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724430" y="3567384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569kJ (134kcals)</a:t>
            </a: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9986962" y="5221879"/>
            <a:ext cx="2046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215 kJ (51kcals)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8971756" y="3648075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922 kJ (217kcals)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4651375" y="4521422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1509 kJ (358kcals)</a:t>
            </a:r>
          </a:p>
        </p:txBody>
      </p:sp>
      <p:pic>
        <p:nvPicPr>
          <p:cNvPr id="12" name="Picture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8487" y="4470678"/>
            <a:ext cx="2346732" cy="1712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51375" y="2815192"/>
            <a:ext cx="25654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01906" y="1803400"/>
            <a:ext cx="267652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81874" y="4715559"/>
            <a:ext cx="2605088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2032663" y="5431465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3059 kJ (744kcals)</a:t>
            </a:r>
          </a:p>
        </p:txBody>
      </p:sp>
    </p:spTree>
    <p:extLst>
      <p:ext uri="{BB962C8B-B14F-4D97-AF65-F5344CB8AC3E}">
        <p14:creationId xmlns:p14="http://schemas.microsoft.com/office/powerpoint/2010/main" val="1421479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Which food provides the least energy?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955344" y="4975225"/>
            <a:ext cx="230087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1084 kJ (255kcals)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534175" y="4975225"/>
            <a:ext cx="223823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1308 kJ (313kcals)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188865" y="4955369"/>
            <a:ext cx="216386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595 kJ (143kcals)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8980745" y="4975225"/>
            <a:ext cx="199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152 kJ (36kcals)</a:t>
            </a: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8812859" y="2311399"/>
            <a:ext cx="2376487" cy="389480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1158598" y="6206203"/>
            <a:ext cx="230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All foods per 100g.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0708" y="2959100"/>
            <a:ext cx="2195513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22955" y="2989263"/>
            <a:ext cx="2260600" cy="188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86558" y="2535238"/>
            <a:ext cx="1768475" cy="243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80745" y="2759075"/>
            <a:ext cx="1990725" cy="199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1479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Which food provides the most energy?</a:t>
            </a: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8955087" y="4491831"/>
            <a:ext cx="224484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621 kJ (147kcals)</a:t>
            </a:r>
          </a:p>
        </p:txBody>
      </p:sp>
      <p:sp>
        <p:nvSpPr>
          <p:cNvPr id="8" name="Text Box 32"/>
          <p:cNvSpPr txBox="1">
            <a:spLocks noChangeArrowheads="1"/>
          </p:cNvSpPr>
          <p:nvPr/>
        </p:nvSpPr>
        <p:spPr bwMode="auto">
          <a:xfrm>
            <a:off x="997385" y="5938044"/>
            <a:ext cx="230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All foods per 100g.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55087" y="2402681"/>
            <a:ext cx="2178050" cy="208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169274" y="4520751"/>
            <a:ext cx="196127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215 kJ (51kcals)</a:t>
            </a:r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3671248" y="4520751"/>
            <a:ext cx="216999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3059 kJ (744kcals)</a:t>
            </a:r>
          </a:p>
        </p:txBody>
      </p:sp>
      <p:sp>
        <p:nvSpPr>
          <p:cNvPr id="12" name="Text Box 26"/>
          <p:cNvSpPr txBox="1">
            <a:spLocks noChangeArrowheads="1"/>
          </p:cNvSpPr>
          <p:nvPr/>
        </p:nvSpPr>
        <p:spPr bwMode="auto">
          <a:xfrm>
            <a:off x="6478349" y="4520751"/>
            <a:ext cx="210609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120 kJ (28kcals)</a:t>
            </a:r>
          </a:p>
        </p:txBody>
      </p:sp>
      <p:sp>
        <p:nvSpPr>
          <p:cNvPr id="13" name="Rectangle 29"/>
          <p:cNvSpPr>
            <a:spLocks noChangeArrowheads="1"/>
          </p:cNvSpPr>
          <p:nvPr/>
        </p:nvSpPr>
        <p:spPr bwMode="auto">
          <a:xfrm>
            <a:off x="3490910" y="2649089"/>
            <a:ext cx="2541400" cy="30556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79836" y="2807839"/>
            <a:ext cx="1933575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41422" y="2678009"/>
            <a:ext cx="1889125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78349" y="2510976"/>
            <a:ext cx="1944687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1479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Uses of energy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5788" y="2571092"/>
            <a:ext cx="6922101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Different activities use different amounts of energy.</a:t>
            </a:r>
          </a:p>
          <a:p>
            <a:pPr marL="0" indent="0">
              <a:buNone/>
            </a:pPr>
            <a:r>
              <a:rPr lang="en-GB" sz="2400" dirty="0"/>
              <a:t>Which activity uses the most energy?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407318" y="5248749"/>
            <a:ext cx="172878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swimming</a:t>
            </a: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4126704" y="5290711"/>
            <a:ext cx="13684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walking</a:t>
            </a:r>
          </a:p>
        </p:txBody>
      </p:sp>
      <p:sp>
        <p:nvSpPr>
          <p:cNvPr id="8" name="Text Box 20"/>
          <p:cNvSpPr txBox="1">
            <a:spLocks noChangeArrowheads="1"/>
          </p:cNvSpPr>
          <p:nvPr/>
        </p:nvSpPr>
        <p:spPr bwMode="auto">
          <a:xfrm>
            <a:off x="6647544" y="5317544"/>
            <a:ext cx="13684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football</a:t>
            </a: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9411100" y="5282146"/>
            <a:ext cx="13684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cooking</a:t>
            </a:r>
          </a:p>
        </p:txBody>
      </p:sp>
      <p:sp>
        <p:nvSpPr>
          <p:cNvPr id="10" name="Rectangle 22"/>
          <p:cNvSpPr>
            <a:spLocks noChangeArrowheads="1"/>
          </p:cNvSpPr>
          <p:nvPr/>
        </p:nvSpPr>
        <p:spPr bwMode="auto">
          <a:xfrm>
            <a:off x="1046955" y="3324225"/>
            <a:ext cx="2449513" cy="33115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/>
          </a:p>
        </p:txBody>
      </p:sp>
      <p:sp>
        <p:nvSpPr>
          <p:cNvPr id="11" name="Text Box 23"/>
          <p:cNvSpPr txBox="1">
            <a:spLocks noChangeArrowheads="1"/>
          </p:cNvSpPr>
          <p:nvPr/>
        </p:nvSpPr>
        <p:spPr bwMode="auto">
          <a:xfrm>
            <a:off x="1169275" y="5609111"/>
            <a:ext cx="222901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357kJ (84kcals) /15mins</a:t>
            </a:r>
          </a:p>
        </p:txBody>
      </p:sp>
      <p:sp>
        <p:nvSpPr>
          <p:cNvPr id="12" name="Text Box 24"/>
          <p:cNvSpPr txBox="1">
            <a:spLocks noChangeArrowheads="1"/>
          </p:cNvSpPr>
          <p:nvPr/>
        </p:nvSpPr>
        <p:spPr bwMode="auto">
          <a:xfrm>
            <a:off x="3673263" y="5682256"/>
            <a:ext cx="227530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114kJ (27kcals) /15 mins</a:t>
            </a:r>
          </a:p>
        </p:txBody>
      </p:sp>
      <p:sp>
        <p:nvSpPr>
          <p:cNvPr id="13" name="Text Box 25"/>
          <p:cNvSpPr txBox="1">
            <a:spLocks noChangeArrowheads="1"/>
          </p:cNvSpPr>
          <p:nvPr/>
        </p:nvSpPr>
        <p:spPr bwMode="auto">
          <a:xfrm>
            <a:off x="6114672" y="5719121"/>
            <a:ext cx="22514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196kJ (47kcals) /15 mins</a:t>
            </a:r>
          </a:p>
        </p:txBody>
      </p:sp>
      <p:sp>
        <p:nvSpPr>
          <p:cNvPr id="14" name="Text Box 26"/>
          <p:cNvSpPr txBox="1">
            <a:spLocks noChangeArrowheads="1"/>
          </p:cNvSpPr>
          <p:nvPr/>
        </p:nvSpPr>
        <p:spPr bwMode="auto">
          <a:xfrm>
            <a:off x="9050738" y="5682256"/>
            <a:ext cx="20891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85kJ (20kcals) /15 mins</a:t>
            </a:r>
          </a:p>
        </p:txBody>
      </p:sp>
      <p:pic>
        <p:nvPicPr>
          <p:cNvPr id="15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 bwMode="auto">
          <a:xfrm>
            <a:off x="1407318" y="3506787"/>
            <a:ext cx="1728787" cy="1720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35626" y="3313112"/>
            <a:ext cx="1592263" cy="1913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021930" y="3483900"/>
            <a:ext cx="1577975" cy="1743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268226" y="3346450"/>
            <a:ext cx="1654175" cy="1880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1479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Uses of energy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61991"/>
            <a:ext cx="6922101" cy="844857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Different activities use different amounts of energy.</a:t>
            </a:r>
          </a:p>
          <a:p>
            <a:pPr marL="0" indent="0">
              <a:buNone/>
            </a:pPr>
            <a:r>
              <a:rPr lang="en-GB" sz="2400" dirty="0"/>
              <a:t>Which activity uses the least energy?</a:t>
            </a:r>
          </a:p>
        </p:txBody>
      </p:sp>
      <p:sp>
        <p:nvSpPr>
          <p:cNvPr id="44" name="Text Box 8"/>
          <p:cNvSpPr txBox="1">
            <a:spLocks noChangeArrowheads="1"/>
          </p:cNvSpPr>
          <p:nvPr/>
        </p:nvSpPr>
        <p:spPr bwMode="auto">
          <a:xfrm>
            <a:off x="1207023" y="5043737"/>
            <a:ext cx="18364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gymnastics</a:t>
            </a:r>
          </a:p>
        </p:txBody>
      </p:sp>
      <p:sp>
        <p:nvSpPr>
          <p:cNvPr id="45" name="Text Box 10"/>
          <p:cNvSpPr txBox="1">
            <a:spLocks noChangeArrowheads="1"/>
          </p:cNvSpPr>
          <p:nvPr/>
        </p:nvSpPr>
        <p:spPr bwMode="auto">
          <a:xfrm>
            <a:off x="6288880" y="5060436"/>
            <a:ext cx="13684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standing</a:t>
            </a:r>
          </a:p>
        </p:txBody>
      </p:sp>
      <p:sp>
        <p:nvSpPr>
          <p:cNvPr id="46" name="Text Box 11"/>
          <p:cNvSpPr txBox="1">
            <a:spLocks noChangeArrowheads="1"/>
          </p:cNvSpPr>
          <p:nvPr/>
        </p:nvSpPr>
        <p:spPr bwMode="auto">
          <a:xfrm>
            <a:off x="9002456" y="5066925"/>
            <a:ext cx="13684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sleeping</a:t>
            </a:r>
          </a:p>
        </p:txBody>
      </p:sp>
      <p:sp>
        <p:nvSpPr>
          <p:cNvPr id="47" name="Rectangle 12"/>
          <p:cNvSpPr>
            <a:spLocks noChangeArrowheads="1"/>
          </p:cNvSpPr>
          <p:nvPr/>
        </p:nvSpPr>
        <p:spPr bwMode="auto">
          <a:xfrm>
            <a:off x="8299903" y="2751457"/>
            <a:ext cx="2927100" cy="36417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 Box 13"/>
          <p:cNvSpPr txBox="1">
            <a:spLocks noChangeArrowheads="1"/>
          </p:cNvSpPr>
          <p:nvPr/>
        </p:nvSpPr>
        <p:spPr bwMode="auto">
          <a:xfrm>
            <a:off x="1037230" y="5496537"/>
            <a:ext cx="200529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153kJ (35kcals) /15mins</a:t>
            </a:r>
          </a:p>
        </p:txBody>
      </p:sp>
      <p:sp>
        <p:nvSpPr>
          <p:cNvPr id="49" name="Text Box 15"/>
          <p:cNvSpPr txBox="1">
            <a:spLocks noChangeArrowheads="1"/>
          </p:cNvSpPr>
          <p:nvPr/>
        </p:nvSpPr>
        <p:spPr bwMode="auto">
          <a:xfrm>
            <a:off x="6206994" y="5521625"/>
            <a:ext cx="201612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42kJ (10kcals) /15 mins</a:t>
            </a:r>
          </a:p>
        </p:txBody>
      </p:sp>
      <p:sp>
        <p:nvSpPr>
          <p:cNvPr id="50" name="Text Box 16"/>
          <p:cNvSpPr txBox="1">
            <a:spLocks noChangeArrowheads="1"/>
          </p:cNvSpPr>
          <p:nvPr/>
        </p:nvSpPr>
        <p:spPr bwMode="auto">
          <a:xfrm>
            <a:off x="8743112" y="5496537"/>
            <a:ext cx="197038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35kJ (8kcals)/ 15 mins</a:t>
            </a:r>
          </a:p>
        </p:txBody>
      </p:sp>
      <p:pic>
        <p:nvPicPr>
          <p:cNvPr id="51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62855" y="3466581"/>
            <a:ext cx="1780595" cy="1544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Text Box 19"/>
          <p:cNvSpPr txBox="1">
            <a:spLocks noChangeArrowheads="1"/>
          </p:cNvSpPr>
          <p:nvPr/>
        </p:nvSpPr>
        <p:spPr bwMode="auto">
          <a:xfrm>
            <a:off x="4006056" y="5021976"/>
            <a:ext cx="13684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walking</a:t>
            </a:r>
          </a:p>
        </p:txBody>
      </p:sp>
      <p:sp>
        <p:nvSpPr>
          <p:cNvPr id="53" name="Text Box 24"/>
          <p:cNvSpPr txBox="1">
            <a:spLocks noChangeArrowheads="1"/>
          </p:cNvSpPr>
          <p:nvPr/>
        </p:nvSpPr>
        <p:spPr bwMode="auto">
          <a:xfrm>
            <a:off x="3718717" y="5513805"/>
            <a:ext cx="217711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114kJ (27kcals) /15 mins</a:t>
            </a:r>
          </a:p>
        </p:txBody>
      </p:sp>
      <p:pic>
        <p:nvPicPr>
          <p:cNvPr id="55" name="Pictur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73793" y="3268440"/>
            <a:ext cx="1198598" cy="1798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44660" y="3330372"/>
            <a:ext cx="1473046" cy="1740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021930" y="3483901"/>
            <a:ext cx="1577975" cy="1527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8994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/>
      <p:bldP spid="49" grpId="0"/>
      <p:bldP spid="50" grpId="0"/>
      <p:bldP spid="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Serving size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922101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/>
              <a:t>Different amounts of food provide different amounts of energy. We eat different amounts of different types of food.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69274" y="4042622"/>
            <a:ext cx="18732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Butter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6653213" y="4063595"/>
            <a:ext cx="16082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Orange</a:t>
            </a:r>
          </a:p>
        </p:txBody>
      </p:sp>
      <p:pic>
        <p:nvPicPr>
          <p:cNvPr id="8" name="Picture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92407" y="3590517"/>
            <a:ext cx="2171692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28738" y="3427067"/>
            <a:ext cx="1747775" cy="17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999542" y="5155428"/>
            <a:ext cx="478710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Per 100g = 3059kJ (744kcals)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On toast (5g) = 153kJ (37kcals)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666185" y="5155427"/>
            <a:ext cx="470942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Per 100g = 152kJ (36kcals)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Small (120g) = 182kJ (43kcals)</a:t>
            </a:r>
          </a:p>
        </p:txBody>
      </p:sp>
    </p:spTree>
    <p:extLst>
      <p:ext uri="{BB962C8B-B14F-4D97-AF65-F5344CB8AC3E}">
        <p14:creationId xmlns:p14="http://schemas.microsoft.com/office/powerpoint/2010/main" val="1421479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Foods providing 400kJ (96kcals) of energy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169274" y="2243482"/>
            <a:ext cx="4248150" cy="461665"/>
          </a:xfrm>
          <a:prstGeom prst="rect">
            <a:avLst/>
          </a:prstGeom>
          <a:solidFill>
            <a:srgbClr val="66CC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Wholemeal bread – 43g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6369071" y="2243482"/>
            <a:ext cx="4248150" cy="461665"/>
          </a:xfrm>
          <a:prstGeom prst="rect">
            <a:avLst/>
          </a:prstGeom>
          <a:solidFill>
            <a:srgbClr val="66CC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Semi skimmed milk - 205ml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369071" y="2826509"/>
            <a:ext cx="4248150" cy="461665"/>
          </a:xfrm>
          <a:prstGeom prst="rect">
            <a:avLst/>
          </a:prstGeom>
          <a:solidFill>
            <a:srgbClr val="66CC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Orange - 263g</a:t>
            </a: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182921" y="4018046"/>
            <a:ext cx="4248150" cy="461665"/>
          </a:xfrm>
          <a:prstGeom prst="rect">
            <a:avLst/>
          </a:prstGeom>
          <a:solidFill>
            <a:srgbClr val="66CC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Egg – 67g</a:t>
            </a: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6369071" y="3401161"/>
            <a:ext cx="4248150" cy="461665"/>
          </a:xfrm>
          <a:prstGeom prst="rect">
            <a:avLst/>
          </a:prstGeom>
          <a:solidFill>
            <a:srgbClr val="66CC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Butter - 13g</a:t>
            </a: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1169274" y="3396007"/>
            <a:ext cx="4248150" cy="461665"/>
          </a:xfrm>
          <a:prstGeom prst="rect">
            <a:avLst/>
          </a:prstGeom>
          <a:solidFill>
            <a:srgbClr val="66CC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Ham - 89g</a:t>
            </a:r>
          </a:p>
        </p:txBody>
      </p:sp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1169274" y="2810622"/>
            <a:ext cx="4248150" cy="461665"/>
          </a:xfrm>
          <a:prstGeom prst="rect">
            <a:avLst/>
          </a:prstGeom>
          <a:solidFill>
            <a:srgbClr val="66CCFF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Tomatoes - 656g</a:t>
            </a:r>
          </a:p>
        </p:txBody>
      </p:sp>
      <p:pic>
        <p:nvPicPr>
          <p:cNvPr id="1026" name="Picture 2" descr="S:\Shared\EDUCATION TEAM FILES\Photographs Oct 2018 onwards\Medium size photos\Food and Drinks\Meat, Fish, Eggs, Tofu\Boiled egg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80912" y="4018046"/>
            <a:ext cx="1872611" cy="258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S:\Shared\EDUCATION TEAM FILES\Photographs Oct 2018 onwards\Medium size photos\Food and Drinks\Tomatoes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29180" y="4248878"/>
            <a:ext cx="3176081" cy="2056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:\Shared\EDUCATION TEAM FILES\Photographs Oct 2018 onwards\Medium size photos\Food and Drinks\ham shutterstock_83567485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31071" y="4109941"/>
            <a:ext cx="1877137" cy="2334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6129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8" ma:contentTypeDescription="Create a new document." ma:contentTypeScope="" ma:versionID="dc6deb05df7d1fcd95eb88bf1a5a26f4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8258fb5370106c49cde09acdb6d5137d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544A1CF-F9F8-4867-B0BD-847813C700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91EB9D5-796A-427B-B592-6CFA7E093D5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5820DA-4343-41F3-87EA-E6CE99409999}">
  <ds:schemaRefs>
    <ds:schemaRef ds:uri="http://schemas.microsoft.com/office/2006/metadata/properties"/>
    <ds:schemaRef ds:uri="http://schemas.microsoft.com/office/infopath/2007/PartnerControls"/>
    <ds:schemaRef ds:uri="ead97cfe-a968-427f-b02b-893e6ba0355a"/>
    <ds:schemaRef ds:uri="c53071f4-7f44-43fd-895c-8e7b6a3746b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575</Words>
  <Application>Microsoft Office PowerPoint</Application>
  <PresentationFormat>Widescreen</PresentationFormat>
  <Paragraphs>104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Office Theme</vt:lpstr>
      <vt:lpstr>Custom Design</vt:lpstr>
      <vt:lpstr>1_Custom Design</vt:lpstr>
      <vt:lpstr>3_Custom Design</vt:lpstr>
      <vt:lpstr>Energy</vt:lpstr>
      <vt:lpstr>Energy</vt:lpstr>
      <vt:lpstr>100g of these foods provide …</vt:lpstr>
      <vt:lpstr>Which food provides the least energy?</vt:lpstr>
      <vt:lpstr>Which food provides the most energy?</vt:lpstr>
      <vt:lpstr>Uses of energy</vt:lpstr>
      <vt:lpstr>Uses of energy</vt:lpstr>
      <vt:lpstr>Serving size</vt:lpstr>
      <vt:lpstr>Foods providing 400kJ (96kcals) of energy</vt:lpstr>
      <vt:lpstr>Uses of 400kJ (96kcals)</vt:lpstr>
      <vt:lpstr>Energy needs are different</vt:lpstr>
      <vt:lpstr>Energy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Ewen Trafford</cp:lastModifiedBy>
  <cp:revision>39</cp:revision>
  <dcterms:created xsi:type="dcterms:W3CDTF">2018-10-10T09:22:08Z</dcterms:created>
  <dcterms:modified xsi:type="dcterms:W3CDTF">2023-11-02T12:26:46Z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  <property fmtid="{D5CDD505-2E9C-101B-9397-08002B2CF9AE}" pid="3" name="MediaServiceImageTags">
    <vt:lpwstr/>
  </property>
</Properties>
</file>