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62" r:id="rId9"/>
    <p:sldId id="263" r:id="rId10"/>
    <p:sldId id="269" r:id="rId11"/>
    <p:sldId id="270" r:id="rId12"/>
    <p:sldId id="264" r:id="rId13"/>
    <p:sldId id="266" r:id="rId14"/>
    <p:sldId id="268" r:id="rId15"/>
    <p:sldId id="2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 varScale="1">
        <p:scale>
          <a:sx n="89" d="100"/>
          <a:sy n="89" d="100"/>
        </p:scale>
        <p:origin x="75" y="14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34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2023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play.kahoot.it/#/k/9b3ef412-b4e4-47d7-9c04-0d6db549ff2d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Dietary fibre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Dietary fibre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081589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Dietary fibre is a diverse group of carbohydrate found almost exclusively in plants, including non-starch polysaccharides  such as cellulose, pectin and lignin.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Unlike other types of carbohydrate, these are not absorbed in the small intestine to provide energy.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S</a:t>
            </a:r>
            <a:r>
              <a:rPr lang="en-GB" sz="2000" dirty="0" err="1"/>
              <a:t>ome</a:t>
            </a:r>
            <a:r>
              <a:rPr lang="en-GB" sz="2000" dirty="0"/>
              <a:t> </a:t>
            </a:r>
            <a:r>
              <a:rPr lang="en-GB" sz="2000" b="1" dirty="0"/>
              <a:t>fibre</a:t>
            </a:r>
            <a:r>
              <a:rPr lang="en-GB" sz="2000" dirty="0"/>
              <a:t> can be fermented in the </a:t>
            </a:r>
            <a:r>
              <a:rPr lang="en-GB" sz="2000" b="1" dirty="0"/>
              <a:t>large intestine</a:t>
            </a:r>
            <a:r>
              <a:rPr lang="en-GB" sz="2000" dirty="0"/>
              <a:t> by gut </a:t>
            </a:r>
            <a:r>
              <a:rPr lang="en-GB" sz="2000" b="1" dirty="0"/>
              <a:t>bacteria</a:t>
            </a:r>
            <a:r>
              <a:rPr lang="en-GB" sz="2000" dirty="0"/>
              <a:t>, producing short chain fatty acids and gases (methane, hydrogen and carbon dioxide).</a:t>
            </a:r>
            <a:r>
              <a:rPr lang="en-US" altLang="en-US" sz="2000" dirty="0"/>
              <a:t> Dietary fibre provides </a:t>
            </a:r>
            <a:r>
              <a:rPr lang="en-US" altLang="en-US" sz="2000" b="1" dirty="0"/>
              <a:t>2kcal/8kJ per gram </a:t>
            </a:r>
            <a:r>
              <a:rPr lang="en-US" altLang="en-US" sz="2000" dirty="0"/>
              <a:t>on average.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6" t="3698"/>
          <a:stretch/>
        </p:blipFill>
        <p:spPr>
          <a:xfrm>
            <a:off x="8105504" y="3848986"/>
            <a:ext cx="3929371" cy="258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69906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Sources of dietary fibre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4122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Components of dietary fibre are found in different proportions in food, therefore it is important to eat a variety of fibre-containing foods. 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 algn="l">
              <a:buNone/>
            </a:pPr>
            <a:r>
              <a:rPr lang="en-GB" sz="2000" b="0" i="0" dirty="0">
                <a:solidFill>
                  <a:srgbClr val="263143"/>
                </a:solidFill>
                <a:effectLst/>
                <a:latin typeface="Helvetica" panose="020B0604020202020204" pitchFamily="34" charset="0"/>
              </a:rPr>
              <a:t>Sources of fibre include: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263143"/>
                </a:solidFill>
                <a:effectLst/>
                <a:latin typeface="Helvetica" panose="020B0604020202020204" pitchFamily="34" charset="0"/>
              </a:rPr>
              <a:t>wholegrain breakfast cereals, wholewheat pasta, wholegrain bread and oats, barley and rye, brown rice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263143"/>
                </a:solidFill>
                <a:effectLst/>
                <a:latin typeface="Helvetica" panose="020B0604020202020204" pitchFamily="34" charset="0"/>
              </a:rPr>
              <a:t>peas, beans and pulses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263143"/>
                </a:solidFill>
                <a:effectLst/>
                <a:latin typeface="Helvetica" panose="020B0604020202020204" pitchFamily="34" charset="0"/>
              </a:rPr>
              <a:t>nuts and seeds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263143"/>
                </a:solidFill>
                <a:effectLst/>
                <a:latin typeface="Helvetica" panose="020B0604020202020204" pitchFamily="34" charset="0"/>
              </a:rPr>
              <a:t>potatoes with skin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000" b="0" i="0" dirty="0">
                <a:solidFill>
                  <a:srgbClr val="263143"/>
                </a:solidFill>
                <a:effectLst/>
                <a:latin typeface="Helvetica" panose="020B0604020202020204" pitchFamily="34" charset="0"/>
              </a:rPr>
              <a:t>dried fruits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9472" y="2041912"/>
            <a:ext cx="3087317" cy="206671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4466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Eatwell Guide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3093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Eatwell Guide recommends that you choose higher-fibre, wholegrain varieties when you can by purchasing </a:t>
            </a:r>
            <a:r>
              <a:rPr lang="en-GB" sz="2000" dirty="0" err="1"/>
              <a:t>wholewheat</a:t>
            </a:r>
            <a:r>
              <a:rPr lang="en-GB" sz="2000" dirty="0"/>
              <a:t> pasta, brown rice, or simply leaving the skins on potatoes.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Wholegrain food contains more fibre than white or refined starchy food, and often more of other nutrients. </a:t>
            </a:r>
          </a:p>
          <a:p>
            <a:pPr marL="0" indent="0">
              <a:buNone/>
            </a:pPr>
            <a:r>
              <a:rPr lang="en-GB" sz="2000" dirty="0"/>
              <a:t>We also digest wholegrain food more slowly so it can help us feel full for longer.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917" y="3259541"/>
            <a:ext cx="4561410" cy="322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76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Fibre in the diet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64361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Fibre helps to keep our digestive system healthy and can help to prevent constipation. Including foods that have fibre in a healthy, balanced diet may help us keep a healthy bodyweight. 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sz="2000" dirty="0">
              <a:solidFill>
                <a:srgbClr val="263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GB" sz="2000" i="0" dirty="0">
              <a:solidFill>
                <a:srgbClr val="26314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GB" sz="2000" i="0" dirty="0">
                <a:solidFill>
                  <a:srgbClr val="26314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Dietary fibre can also reduce risk of Cardiovascular disease (heart disease and stroke) and type 2 diabetes and bowel cancer.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GB" altLang="en-US" sz="2000" dirty="0">
              <a:solidFill>
                <a:srgbClr val="2631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7248" y="1850877"/>
            <a:ext cx="3047017" cy="456514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076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much fibre do we need?</a:t>
            </a:r>
            <a:br>
              <a:rPr lang="en-GB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627367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Most people do not eat enough dietary fibre.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The recommended average intake for dietary fibre is 30g per day for adults. Children need proportionately less.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b="1" dirty="0"/>
              <a:t>Current intake of fibre is below the recommendations for all of the age groups.</a:t>
            </a:r>
            <a:endParaRPr lang="en-GB" altLang="en-US" sz="2000" dirty="0"/>
          </a:p>
        </p:txBody>
      </p:sp>
      <p:pic>
        <p:nvPicPr>
          <p:cNvPr id="1026" name="Picture 2" descr="Free Muesli Breakfast photo and picture">
            <a:extLst>
              <a:ext uri="{FF2B5EF4-FFF2-40B4-BE49-F238E27FC236}">
                <a16:creationId xmlns:a16="http://schemas.microsoft.com/office/drawing/2014/main" id="{3324BF0F-412D-0D1D-3FCE-BD4C63FEB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892" y="2571092"/>
            <a:ext cx="5490559" cy="365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66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can fibre be increased in the diet?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10255281" cy="3600000"/>
          </a:xfrm>
        </p:spPr>
        <p:txBody>
          <a:bodyPr/>
          <a:lstStyle/>
          <a:p>
            <a:r>
              <a:rPr lang="en-GB" sz="2000" dirty="0"/>
              <a:t>Choose a high fibre breakfast cereal e.g. bran flakes, or porridge.</a:t>
            </a:r>
          </a:p>
          <a:p>
            <a:r>
              <a:rPr lang="en-GB" sz="2000" dirty="0"/>
              <a:t>Go for wholemeal or granary breads instead of white bread.</a:t>
            </a:r>
          </a:p>
          <a:p>
            <a:r>
              <a:rPr lang="en-GB" sz="2000" dirty="0"/>
              <a:t>Choose wholegrains like wholewheat pasta, bulgur wheat or brown rice.</a:t>
            </a:r>
          </a:p>
          <a:p>
            <a:r>
              <a:rPr lang="en-GB" sz="2000" dirty="0"/>
              <a:t>Go for potatoes with skins e.g. baked potato or boiled new potatoes.</a:t>
            </a:r>
          </a:p>
          <a:p>
            <a:r>
              <a:rPr lang="en-GB" sz="2000" dirty="0"/>
              <a:t>For snacks try fruit, vegetable sticks, rye crackers, oatcakes, unsalted nuts or seeds.</a:t>
            </a:r>
          </a:p>
          <a:p>
            <a:r>
              <a:rPr lang="en-GB" sz="2000" dirty="0"/>
              <a:t>Include plenty of vegetables with meals – either as a side dish or added to sauces, stews or curries.</a:t>
            </a:r>
          </a:p>
          <a:p>
            <a:r>
              <a:rPr lang="en-GB" sz="2000" dirty="0"/>
              <a:t>Add pulses like beans, lentils or chickpeas to stews, curries </a:t>
            </a:r>
            <a:r>
              <a:rPr lang="en-GB" sz="2000"/>
              <a:t>and salads.</a:t>
            </a:r>
            <a:endParaRPr lang="en-GB" sz="2000" dirty="0"/>
          </a:p>
          <a:p>
            <a:r>
              <a:rPr lang="en-GB" sz="2000" dirty="0"/>
              <a:t>Have some fresh or dried fruit, or fruit canned in natural juice for dessert.</a:t>
            </a:r>
          </a:p>
        </p:txBody>
      </p:sp>
    </p:spTree>
    <p:extLst>
      <p:ext uri="{BB962C8B-B14F-4D97-AF65-F5344CB8AC3E}">
        <p14:creationId xmlns:p14="http://schemas.microsoft.com/office/powerpoint/2010/main" val="319190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Kahoot Quiz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922548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Open the link below on the main screen and get students to log onto kahoot.it on their tablets or smartphones.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can then enter the code (that will come up on the main screen when you start the game) and their own nickname.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can then play along with the quiz choosing the multiple choice answers that correspond with the questions on the main screen. There will then be a </a:t>
            </a:r>
            <a:r>
              <a:rPr lang="en-GB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leaderboard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of the scores after each question and at the end.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https://play.kahoot.it/#/k/9b3ef412-b4e4-47d7-9c04-0d6db549ff2d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7815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Dietary </a:t>
            </a:r>
            <a:r>
              <a:rPr lang="en-US" dirty="0" err="1"/>
              <a:t>fibre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822918-8A85-08CB-96F6-67D3BEEE4391}"/>
              </a:ext>
            </a:extLst>
          </p:cNvPr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d97cfe-a968-427f-b02b-893e6ba0355a" xsi:nil="true"/>
    <_Flow_SignoffStatus xmlns="c53071f4-7f44-43fd-895c-8e7b6a3746b0" xsi:nil="true"/>
    <lcf76f155ced4ddcb4097134ff3c332f xmlns="c53071f4-7f44-43fd-895c-8e7b6a3746b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8" ma:contentTypeDescription="Create a new document." ma:contentTypeScope="" ma:versionID="dc6deb05df7d1fcd95eb88bf1a5a26f4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8258fb5370106c49cde09acdb6d5137d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407c16c-d400-4155-af4b-d0582c07d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b8b45f8-435e-402c-b129-c8853cba6318}" ma:internalName="TaxCatchAll" ma:showField="CatchAllData" ma:web="ead97cfe-a968-427f-b02b-893e6ba03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A392E8-2273-4599-9359-56B4E0E33D62}">
  <ds:schemaRefs>
    <ds:schemaRef ds:uri="http://schemas.microsoft.com/office/2006/metadata/properties"/>
    <ds:schemaRef ds:uri="http://schemas.microsoft.com/office/infopath/2007/PartnerControls"/>
    <ds:schemaRef ds:uri="ead97cfe-a968-427f-b02b-893e6ba0355a"/>
    <ds:schemaRef ds:uri="c53071f4-7f44-43fd-895c-8e7b6a3746b0"/>
  </ds:schemaRefs>
</ds:datastoreItem>
</file>

<file path=customXml/itemProps2.xml><?xml version="1.0" encoding="utf-8"?>
<ds:datastoreItem xmlns:ds="http://schemas.openxmlformats.org/officeDocument/2006/customXml" ds:itemID="{FA64A9AD-7F42-40A8-8D4A-EE69E5AE56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C07283-694E-4F85-9E13-CBB31F3319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Widescreen</PresentationFormat>
  <Paragraphs>53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Helvetica</vt:lpstr>
      <vt:lpstr>Office Theme</vt:lpstr>
      <vt:lpstr>Custom Design</vt:lpstr>
      <vt:lpstr>1_Custom Design</vt:lpstr>
      <vt:lpstr>3_Custom Design</vt:lpstr>
      <vt:lpstr>Dietary fibre</vt:lpstr>
      <vt:lpstr>Dietary fibre</vt:lpstr>
      <vt:lpstr>Sources of dietary fibre </vt:lpstr>
      <vt:lpstr>The Eatwell Guide</vt:lpstr>
      <vt:lpstr>Fibre in the diet </vt:lpstr>
      <vt:lpstr>How much fibre do we need? </vt:lpstr>
      <vt:lpstr>How can fibre be increased in the diet?</vt:lpstr>
      <vt:lpstr>Kahoot Quiz</vt:lpstr>
      <vt:lpstr>Dietary fibre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Alexander White</cp:lastModifiedBy>
  <cp:revision>29</cp:revision>
  <dcterms:created xsi:type="dcterms:W3CDTF">2018-10-10T09:22:08Z</dcterms:created>
  <dcterms:modified xsi:type="dcterms:W3CDTF">2023-10-20T11:01:06Z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