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90" r:id="rId19"/>
    <p:sldId id="286" r:id="rId20"/>
    <p:sldId id="287" r:id="rId21"/>
    <p:sldId id="289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en Trafford" initials="ET" lastIdx="6" clrIdx="0">
    <p:extLst>
      <p:ext uri="{19B8F6BF-5375-455C-9EA6-DF929625EA0E}">
        <p15:presenceInfo xmlns:p15="http://schemas.microsoft.com/office/powerpoint/2012/main" userId="Ewen Trafford" providerId="None"/>
      </p:ext>
    </p:extLst>
  </p:cmAuthor>
  <p:cmAuthor id="2" name="Frances Meek" initials="FM" lastIdx="2" clrIdx="1">
    <p:extLst>
      <p:ext uri="{19B8F6BF-5375-455C-9EA6-DF929625EA0E}">
        <p15:presenceInfo xmlns:p15="http://schemas.microsoft.com/office/powerpoint/2012/main" userId="S-1-5-21-1974762338-2042246095-630515929-1143" providerId="AD"/>
      </p:ext>
    </p:extLst>
  </p:cmAuthor>
  <p:cmAuthor id="3" name="Boardroom " initials="B" lastIdx="4" clrIdx="2">
    <p:extLst>
      <p:ext uri="{19B8F6BF-5375-455C-9EA6-DF929625EA0E}">
        <p15:presenceInfo xmlns:p15="http://schemas.microsoft.com/office/powerpoint/2012/main" userId="Boardroom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B83"/>
    <a:srgbClr val="C3C4D9"/>
    <a:srgbClr val="B8B8D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80235-BF74-4A0F-B1D4-4C8B3DF16956}" v="2" dt="2024-08-30T08:44:10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9" d="100"/>
          <a:sy n="79" d="100"/>
        </p:scale>
        <p:origin x="8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E80C4496-14B8-4540-AA09-48470CA3F822}"/>
    <pc:docChg chg="modSld modMainMaster">
      <pc:chgData name="Alexander White" userId="3da70261-e0e7-408d-aace-eb577feade9e" providerId="ADAL" clId="{E80C4496-14B8-4540-AA09-48470CA3F822}" dt="2024-05-23T10:49:08.011" v="32" actId="1076"/>
      <pc:docMkLst>
        <pc:docMk/>
      </pc:docMkLst>
      <pc:sldChg chg="addSp modSp">
        <pc:chgData name="Alexander White" userId="3da70261-e0e7-408d-aace-eb577feade9e" providerId="ADAL" clId="{E80C4496-14B8-4540-AA09-48470CA3F822}" dt="2024-05-20T13:53:11.739" v="16"/>
        <pc:sldMkLst>
          <pc:docMk/>
          <pc:sldMk cId="1219004254" sldId="261"/>
        </pc:sldMkLst>
        <pc:spChg chg="add mod">
          <ac:chgData name="Alexander White" userId="3da70261-e0e7-408d-aace-eb577feade9e" providerId="ADAL" clId="{E80C4496-14B8-4540-AA09-48470CA3F822}" dt="2024-05-20T13:53:11.739" v="16"/>
          <ac:spMkLst>
            <pc:docMk/>
            <pc:sldMk cId="1219004254" sldId="261"/>
            <ac:spMk id="4" creationId="{32BEF815-95C1-7A60-9DCB-DCB7935C1951}"/>
          </ac:spMkLst>
        </pc:spChg>
      </pc:sldChg>
      <pc:sldChg chg="modSp mod">
        <pc:chgData name="Alexander White" userId="3da70261-e0e7-408d-aace-eb577feade9e" providerId="ADAL" clId="{E80C4496-14B8-4540-AA09-48470CA3F822}" dt="2024-05-23T10:47:43.089" v="19" actId="14100"/>
        <pc:sldMkLst>
          <pc:docMk/>
          <pc:sldMk cId="1626143689" sldId="276"/>
        </pc:sldMkLst>
        <pc:spChg chg="mod">
          <ac:chgData name="Alexander White" userId="3da70261-e0e7-408d-aace-eb577feade9e" providerId="ADAL" clId="{E80C4496-14B8-4540-AA09-48470CA3F822}" dt="2024-05-23T10:47:38.960" v="17" actId="14100"/>
          <ac:spMkLst>
            <pc:docMk/>
            <pc:sldMk cId="1626143689" sldId="276"/>
            <ac:spMk id="3" creationId="{00000000-0000-0000-0000-000000000000}"/>
          </ac:spMkLst>
        </pc:spChg>
        <pc:picChg chg="mod">
          <ac:chgData name="Alexander White" userId="3da70261-e0e7-408d-aace-eb577feade9e" providerId="ADAL" clId="{E80C4496-14B8-4540-AA09-48470CA3F822}" dt="2024-05-23T10:47:43.089" v="19" actId="14100"/>
          <ac:picMkLst>
            <pc:docMk/>
            <pc:sldMk cId="1626143689" sldId="276"/>
            <ac:picMk id="4" creationId="{00000000-0000-0000-0000-000000000000}"/>
          </ac:picMkLst>
        </pc:picChg>
      </pc:sldChg>
      <pc:sldChg chg="modSp mod">
        <pc:chgData name="Alexander White" userId="3da70261-e0e7-408d-aace-eb577feade9e" providerId="ADAL" clId="{E80C4496-14B8-4540-AA09-48470CA3F822}" dt="2024-05-23T10:47:50.016" v="20" actId="14100"/>
        <pc:sldMkLst>
          <pc:docMk/>
          <pc:sldMk cId="885304498" sldId="277"/>
        </pc:sldMkLst>
        <pc:spChg chg="mod">
          <ac:chgData name="Alexander White" userId="3da70261-e0e7-408d-aace-eb577feade9e" providerId="ADAL" clId="{E80C4496-14B8-4540-AA09-48470CA3F822}" dt="2024-05-23T10:47:50.016" v="20" actId="14100"/>
          <ac:spMkLst>
            <pc:docMk/>
            <pc:sldMk cId="885304498" sldId="277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E80C4496-14B8-4540-AA09-48470CA3F822}" dt="2024-05-23T10:48:12.765" v="22" actId="14100"/>
        <pc:sldMkLst>
          <pc:docMk/>
          <pc:sldMk cId="468991688" sldId="278"/>
        </pc:sldMkLst>
        <pc:spChg chg="mod">
          <ac:chgData name="Alexander White" userId="3da70261-e0e7-408d-aace-eb577feade9e" providerId="ADAL" clId="{E80C4496-14B8-4540-AA09-48470CA3F822}" dt="2024-05-23T10:48:09.443" v="21" actId="14100"/>
          <ac:spMkLst>
            <pc:docMk/>
            <pc:sldMk cId="468991688" sldId="278"/>
            <ac:spMk id="3" creationId="{00000000-0000-0000-0000-000000000000}"/>
          </ac:spMkLst>
        </pc:spChg>
        <pc:picChg chg="mod">
          <ac:chgData name="Alexander White" userId="3da70261-e0e7-408d-aace-eb577feade9e" providerId="ADAL" clId="{E80C4496-14B8-4540-AA09-48470CA3F822}" dt="2024-05-23T10:48:12.765" v="22" actId="14100"/>
          <ac:picMkLst>
            <pc:docMk/>
            <pc:sldMk cId="468991688" sldId="278"/>
            <ac:picMk id="4" creationId="{00000000-0000-0000-0000-000000000000}"/>
          </ac:picMkLst>
        </pc:picChg>
      </pc:sldChg>
      <pc:sldChg chg="modSp mod">
        <pc:chgData name="Alexander White" userId="3da70261-e0e7-408d-aace-eb577feade9e" providerId="ADAL" clId="{E80C4496-14B8-4540-AA09-48470CA3F822}" dt="2024-05-23T10:49:08.011" v="32" actId="1076"/>
        <pc:sldMkLst>
          <pc:docMk/>
          <pc:sldMk cId="2814177906" sldId="287"/>
        </pc:sldMkLst>
        <pc:spChg chg="mod">
          <ac:chgData name="Alexander White" userId="3da70261-e0e7-408d-aace-eb577feade9e" providerId="ADAL" clId="{E80C4496-14B8-4540-AA09-48470CA3F822}" dt="2024-05-23T10:48:51.040" v="25" actId="14100"/>
          <ac:spMkLst>
            <pc:docMk/>
            <pc:sldMk cId="2814177906" sldId="287"/>
            <ac:spMk id="3" creationId="{00000000-0000-0000-0000-000000000000}"/>
          </ac:spMkLst>
        </pc:spChg>
        <pc:picChg chg="mod">
          <ac:chgData name="Alexander White" userId="3da70261-e0e7-408d-aace-eb577feade9e" providerId="ADAL" clId="{E80C4496-14B8-4540-AA09-48470CA3F822}" dt="2024-05-23T10:49:05.907" v="31" actId="1076"/>
          <ac:picMkLst>
            <pc:docMk/>
            <pc:sldMk cId="2814177906" sldId="287"/>
            <ac:picMk id="4" creationId="{00000000-0000-0000-0000-000000000000}"/>
          </ac:picMkLst>
        </pc:picChg>
        <pc:picChg chg="mod">
          <ac:chgData name="Alexander White" userId="3da70261-e0e7-408d-aace-eb577feade9e" providerId="ADAL" clId="{E80C4496-14B8-4540-AA09-48470CA3F822}" dt="2024-05-23T10:49:08.011" v="32" actId="1076"/>
          <ac:picMkLst>
            <pc:docMk/>
            <pc:sldMk cId="2814177906" sldId="287"/>
            <ac:picMk id="5" creationId="{00000000-0000-0000-0000-000000000000}"/>
          </ac:picMkLst>
        </pc:picChg>
      </pc:sldChg>
      <pc:sldChg chg="modSp mod">
        <pc:chgData name="Alexander White" userId="3da70261-e0e7-408d-aace-eb577feade9e" providerId="ADAL" clId="{E80C4496-14B8-4540-AA09-48470CA3F822}" dt="2024-05-23T10:48:38.753" v="24" actId="2711"/>
        <pc:sldMkLst>
          <pc:docMk/>
          <pc:sldMk cId="1565345284" sldId="290"/>
        </pc:sldMkLst>
        <pc:spChg chg="mod">
          <ac:chgData name="Alexander White" userId="3da70261-e0e7-408d-aace-eb577feade9e" providerId="ADAL" clId="{E80C4496-14B8-4540-AA09-48470CA3F822}" dt="2024-05-23T10:48:38.753" v="24" actId="2711"/>
          <ac:spMkLst>
            <pc:docMk/>
            <pc:sldMk cId="1565345284" sldId="290"/>
            <ac:spMk id="6" creationId="{00000000-0000-0000-0000-000000000000}"/>
          </ac:spMkLst>
        </pc:spChg>
      </pc:sldChg>
      <pc:sldMasterChg chg="modSp mod">
        <pc:chgData name="Alexander White" userId="3da70261-e0e7-408d-aace-eb577feade9e" providerId="ADAL" clId="{E80C4496-14B8-4540-AA09-48470CA3F822}" dt="2024-05-20T13:52:48.907" v="3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E80C4496-14B8-4540-AA09-48470CA3F822}" dt="2024-05-20T13:52:48.907" v="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80C4496-14B8-4540-AA09-48470CA3F822}" dt="2024-05-20T13:52:53.099" v="7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E80C4496-14B8-4540-AA09-48470CA3F822}" dt="2024-05-20T13:52:53.099" v="7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80C4496-14B8-4540-AA09-48470CA3F822}" dt="2024-05-20T13:52:58.253" v="11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E80C4496-14B8-4540-AA09-48470CA3F822}" dt="2024-05-20T13:52:58.253" v="1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80C4496-14B8-4540-AA09-48470CA3F822}" dt="2024-05-20T13:53:02.794" v="15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E80C4496-14B8-4540-AA09-48470CA3F822}" dt="2024-05-20T13:53:02.794" v="15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Heat transfer (heat exchange) </a:t>
            </a:r>
          </a:p>
        </p:txBody>
      </p:sp>
    </p:spTree>
    <p:extLst>
      <p:ext uri="{BB962C8B-B14F-4D97-AF65-F5344CB8AC3E}">
        <p14:creationId xmlns:p14="http://schemas.microsoft.com/office/powerpoint/2010/main" val="17964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Food which is placed in such a liquid or gas (usually in an enclosed space) becomes cooked.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This happens because the heat from the convection currents is transferred from the air or liquid to the outside of the food, then gradually through to the centre via conduction.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For efficient and quicker cooking, convection currents in air need to be kept in an enclosed space, such as an oven. As hot air rises, cooler air falls – so the hottest part of an oven is at the top.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Some ovens are fan assisted so that the hot air is driven around the oven to keep the temperature even from the bottom to the top.</a:t>
            </a:r>
          </a:p>
        </p:txBody>
      </p:sp>
    </p:spTree>
    <p:extLst>
      <p:ext uri="{BB962C8B-B14F-4D97-AF65-F5344CB8AC3E}">
        <p14:creationId xmlns:p14="http://schemas.microsoft.com/office/powerpoint/2010/main" val="174136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9357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processes of convection and conduction may work together in order to exchange heat.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example, first the surface of a baked potato is heated by convection, then the heat is conducted through to the centre of the potato.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Convection can also be used to freeze food, e.g. blasting cold air through peas to freeze them.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757" y="4208942"/>
            <a:ext cx="3206360" cy="2172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117" y="1563798"/>
            <a:ext cx="3048000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Induction cooking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723233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Induction cooking is a modern technology that heats pans in a different way.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Induction hobs do not produce heat. Instead, they use magnets to generate an electric current in a pan. Some of the energy from this current is lost as heat, which warms the pan.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However, the hot pan still transfers this heat to the food through conduction or convection, as normal.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Induction hobs are designed to be safer than regular hobs as they do not generate heat directly and are therefore not hot to the touch.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84326" y="2696653"/>
            <a:ext cx="2390115" cy="3183146"/>
            <a:chOff x="9284326" y="2696653"/>
            <a:chExt cx="2390115" cy="31831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78565" y="2696653"/>
              <a:ext cx="1801639" cy="17304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284326" y="4556360"/>
              <a:ext cx="23901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263B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Similar symbols to this one can be found on pans that are suitable for induction cooking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34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05184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Radiation is energy in the form of rays. The rays pass through the air until they come into contact with the food. Some are absorbed while others are reflected.</a:t>
            </a:r>
          </a:p>
          <a:p>
            <a:pPr marL="0" indent="0">
              <a:buNone/>
            </a:pPr>
            <a:r>
              <a:rPr lang="en-GB" sz="2000" dirty="0"/>
              <a:t>Grilling involves the use of infra-red heat rays created by gas flames, charcoal or glowing electric elements.  </a:t>
            </a:r>
          </a:p>
          <a:p>
            <a:pPr marL="0" indent="0">
              <a:buNone/>
            </a:pPr>
            <a:r>
              <a:rPr lang="en-GB" sz="2000" dirty="0"/>
              <a:t>Heat rays from gas or electric grills travel down onto the food below.</a:t>
            </a:r>
          </a:p>
          <a:p>
            <a:pPr marL="0" indent="0">
              <a:buNone/>
            </a:pPr>
            <a:r>
              <a:rPr lang="en-GB" sz="2000" dirty="0"/>
              <a:t>Heat rays from a charcoal grill or barbeque travel upwards to cook the food placed above on a grid or spit.</a:t>
            </a:r>
          </a:p>
          <a:p>
            <a:pPr marL="0" indent="0">
              <a:buNone/>
            </a:pPr>
            <a:r>
              <a:rPr lang="en-GB" sz="2000" dirty="0"/>
              <a:t>The surface of the food nearest to the rays becomes quickly browned – and regular turning of the food is needed to ensure even cooking.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865" y="1754234"/>
            <a:ext cx="3048000" cy="203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113" y="3824370"/>
            <a:ext cx="1484257" cy="22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0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Microwave radiation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5130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Microwaves are electromagnetic radiators of high energy and short wavelengths.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They quickly heat anything containing water, by causing the water molecules to oscillate (vibrate), which produces heat. 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Sun drying is a traditional method of using the sun’s rays to preserve food.</a:t>
            </a:r>
          </a:p>
        </p:txBody>
      </p:sp>
      <p:pic>
        <p:nvPicPr>
          <p:cNvPr id="4" name="Picture 4" descr="Pile of Red Chilli Pepp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27" y="4267792"/>
            <a:ext cx="3676990" cy="20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127" y="1640080"/>
            <a:ext cx="3742481" cy="2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77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Heat transfer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One or more methods of heat transfer may be used when cooking different dishes.  Identify the methods used for the following dishes:</a:t>
            </a:r>
          </a:p>
        </p:txBody>
      </p:sp>
      <p:pic>
        <p:nvPicPr>
          <p:cNvPr id="4" name="Picture 2" descr="Image result for Irish beef st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61" y="3649562"/>
            <a:ext cx="2867868" cy="16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9231" y="3280230"/>
            <a:ext cx="240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Beef casserole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9868" y="3220671"/>
            <a:ext cx="227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Chicken and vegetable kebabs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7090" y="3280230"/>
            <a:ext cx="240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Lamb Rogan josh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2109" y="3749923"/>
            <a:ext cx="2144917" cy="16387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72042" y="5263333"/>
            <a:ext cx="3504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of heat transfer: conduction (frying pan, oven dish and food itself) and convection (liquid in the oven).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8310" y="5388705"/>
            <a:ext cx="268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of heat transfer: conduction (saucepan and food itself) and convection (liquid).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132" y="3867002"/>
            <a:ext cx="2067149" cy="15503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17384" y="5540332"/>
            <a:ext cx="2687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of heat transfer:  radiation (surface) and conduction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Heat transfer (heat exchange)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EF815-95C1-7A60-9DCB-DCB7935C1951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Heat transfer (exchange)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86576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transfer of heat to or from particular foods is important in both domestic food preparation and industrial food manufacture.</a:t>
            </a:r>
          </a:p>
        </p:txBody>
      </p:sp>
      <p:pic>
        <p:nvPicPr>
          <p:cNvPr id="4" name="Picture 7" descr="MPj04221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693" y="1489814"/>
            <a:ext cx="3545316" cy="48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14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of heat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3638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application of heat in the preparation of a food or mixture may: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improve digestibility;</a:t>
            </a:r>
          </a:p>
          <a:p>
            <a:r>
              <a:rPr lang="en-GB" sz="2000" dirty="0"/>
              <a:t>improve appearance, flavour, odour and texture;</a:t>
            </a:r>
          </a:p>
          <a:p>
            <a:r>
              <a:rPr lang="en-GB" sz="2000" dirty="0"/>
              <a:t>increase the availability of nutrients;</a:t>
            </a:r>
          </a:p>
          <a:p>
            <a:r>
              <a:rPr lang="en-GB" sz="2000" dirty="0"/>
              <a:t>prevent spoilage;</a:t>
            </a:r>
          </a:p>
          <a:p>
            <a:r>
              <a:rPr lang="en-GB" sz="2000" dirty="0"/>
              <a:t>increase keeping qualities.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321" y="1871596"/>
            <a:ext cx="2977119" cy="44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0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Removal of heat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65107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removal of heat, or cooling of foods, may: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modify appearance and texture, e.g. formation of ice crystals;</a:t>
            </a:r>
          </a:p>
          <a:p>
            <a:r>
              <a:rPr lang="en-GB" sz="2000" dirty="0"/>
              <a:t>prevent spoilage, i.e. retard growth of micro-organisms;</a:t>
            </a:r>
          </a:p>
          <a:p>
            <a:r>
              <a:rPr lang="en-GB" sz="2000" dirty="0"/>
              <a:t>increase keeping qualities, by preventing spoilage;</a:t>
            </a:r>
          </a:p>
          <a:p>
            <a:r>
              <a:rPr lang="en-GB" sz="2000" dirty="0"/>
              <a:t>aid processing, e.g. tempering meat before slicing.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306" y="2476827"/>
            <a:ext cx="4459301" cy="29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9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Methods of heat transfer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97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principles of heat transfer are the same, whether they are applied on a small domestic or large industrial scale.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All of the following methods are used in the application of heat to, or removal of heat from, a food product. 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One method or several may be in action at any time, depending on the food and the time and equipment available.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14" y="1773041"/>
            <a:ext cx="3070536" cy="460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3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Methods of heat transfer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508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As a food is heated, its molecules absorb energy and vibrate more vigorously. The faster they move, the higher the temperature of the food rises.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If heat is removed, the molecules become less active, reducing the food’s temperature.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Heat can be transferred in three ways: </a:t>
            </a:r>
          </a:p>
          <a:p>
            <a:pPr marL="0" indent="0">
              <a:buNone/>
            </a:pPr>
            <a:r>
              <a:rPr lang="en-GB" sz="2000" dirty="0"/>
              <a:t>• conduction;</a:t>
            </a:r>
          </a:p>
          <a:p>
            <a:pPr marL="0" indent="0">
              <a:buNone/>
            </a:pPr>
            <a:r>
              <a:rPr lang="en-GB" sz="2000" dirty="0"/>
              <a:t>• convection;</a:t>
            </a:r>
          </a:p>
          <a:p>
            <a:pPr marL="0" indent="0">
              <a:buNone/>
            </a:pPr>
            <a:r>
              <a:rPr lang="en-GB" sz="2000" dirty="0"/>
              <a:t>• radiation.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521" y="2167284"/>
            <a:ext cx="2795239" cy="41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399" y="2206651"/>
            <a:ext cx="4644428" cy="3093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840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Conduction is the transfer of heat by direct contact with foods on a surface. For example: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stir-frying vegetables in a wok;</a:t>
            </a:r>
          </a:p>
          <a:p>
            <a:r>
              <a:rPr lang="en-GB" sz="2000" dirty="0"/>
              <a:t>pasteurising milk in a plate heat-exchanger;</a:t>
            </a:r>
          </a:p>
          <a:p>
            <a:r>
              <a:rPr lang="en-GB" sz="2000" dirty="0"/>
              <a:t>making ice cream.</a:t>
            </a:r>
          </a:p>
        </p:txBody>
      </p:sp>
    </p:spTree>
    <p:extLst>
      <p:ext uri="{BB962C8B-B14F-4D97-AF65-F5344CB8AC3E}">
        <p14:creationId xmlns:p14="http://schemas.microsoft.com/office/powerpoint/2010/main" val="225468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723233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Conduction is the direct transfer of heat energy from a hot surface.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When a pan or baking tin is heated, the molecules in the metal begin to vibrate and pass the energy to neighbouring molecules.</a:t>
            </a: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These molecules can then directly transfer heat to the food. </a:t>
            </a:r>
          </a:p>
          <a:p>
            <a:pPr marL="0" indent="0">
              <a:buNone/>
            </a:pPr>
            <a:br>
              <a:rPr lang="en-GB" sz="2000" dirty="0"/>
            </a:br>
            <a:r>
              <a:rPr lang="en-GB" sz="2000" dirty="0"/>
              <a:t>Cooking by conduction depends on good contact between the:</a:t>
            </a:r>
          </a:p>
          <a:p>
            <a:r>
              <a:rPr lang="en-GB" sz="2000" dirty="0"/>
              <a:t>source of heat;</a:t>
            </a:r>
          </a:p>
          <a:p>
            <a:r>
              <a:rPr lang="en-GB" sz="2000" dirty="0"/>
              <a:t>cooking equipment;</a:t>
            </a:r>
          </a:p>
          <a:p>
            <a:r>
              <a:rPr lang="en-GB" sz="2000" dirty="0"/>
              <a:t>food to be cooked.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743" y="3014803"/>
            <a:ext cx="3475879" cy="23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4716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In this method of cooking, currents of </a:t>
            </a:r>
            <a:r>
              <a:rPr lang="en-GB" sz="2000"/>
              <a:t>hot gas </a:t>
            </a:r>
            <a:r>
              <a:rPr lang="en-GB" sz="2000" dirty="0"/>
              <a:t>or hot liquid transfer the heat energy to the food.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When gases (such as air) or liquids (such as water) are heated, the molecules become more energetic. This makes them move around more quickly.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Because of this, the molecules move further apart, making them less dense. This causes them to rise.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Cooler liquid or gas falls to take its place. This in turn becomes heated and rises up, creating moving ‘convection currents’.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"/>
          <a:stretch/>
        </p:blipFill>
        <p:spPr>
          <a:xfrm flipH="1">
            <a:off x="7595857" y="1683300"/>
            <a:ext cx="4130765" cy="41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DE4890-559F-408B-BECA-63D5EE9FB1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40DF2A-B169-43C5-9338-829464C36A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1AD6AA-1178-427D-B326-88FB21DCC2AA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Office Theme</vt:lpstr>
      <vt:lpstr>Custom Design</vt:lpstr>
      <vt:lpstr>1_Custom Design</vt:lpstr>
      <vt:lpstr>3_Custom Design</vt:lpstr>
      <vt:lpstr>Heat transfer (heat exchange) </vt:lpstr>
      <vt:lpstr>Heat transfer (exchange) </vt:lpstr>
      <vt:lpstr>Application of heat</vt:lpstr>
      <vt:lpstr>Removal of heat</vt:lpstr>
      <vt:lpstr>Methods of heat transfer</vt:lpstr>
      <vt:lpstr>Methods of heat transfer</vt:lpstr>
      <vt:lpstr>Conduction</vt:lpstr>
      <vt:lpstr>Conduction</vt:lpstr>
      <vt:lpstr>Convection</vt:lpstr>
      <vt:lpstr>Convection</vt:lpstr>
      <vt:lpstr>Convection</vt:lpstr>
      <vt:lpstr>Induction cooking</vt:lpstr>
      <vt:lpstr>Radiation</vt:lpstr>
      <vt:lpstr>Microwave radiation</vt:lpstr>
      <vt:lpstr>Heat transfer </vt:lpstr>
      <vt:lpstr>Heat transfer (heat exchange)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50</cp:revision>
  <dcterms:created xsi:type="dcterms:W3CDTF">2018-10-10T09:22:08Z</dcterms:created>
  <dcterms:modified xsi:type="dcterms:W3CDTF">2024-08-30T08:44:13Z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