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5" r:id="rId11"/>
    <p:sldId id="266" r:id="rId12"/>
    <p:sldId id="268" r:id="rId13"/>
    <p:sldId id="269" r:id="rId14"/>
    <p:sldId id="272" r:id="rId15"/>
    <p:sldId id="273" r:id="rId16"/>
    <p:sldId id="274" r:id="rId17"/>
    <p:sldId id="275" r:id="rId18"/>
    <p:sldId id="276" r:id="rId19"/>
    <p:sldId id="279" r:id="rId20"/>
    <p:sldId id="280" r:id="rId21"/>
    <p:sldId id="281" r:id="rId22"/>
    <p:sldId id="282" r:id="rId23"/>
    <p:sldId id="283" r:id="rId24"/>
    <p:sldId id="284" r:id="rId25"/>
    <p:sldId id="285" r:id="rId26"/>
    <p:sldId id="286" r:id="rId27"/>
    <p:sldId id="289"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hite" userId="3da70261-e0e7-408d-aace-eb577feade9e" providerId="ADAL" clId="{A8FA0A7F-B30A-4DB7-88FE-F25551F6CE23}"/>
    <pc:docChg chg="modMainMaster">
      <pc:chgData name="Alexander White" userId="3da70261-e0e7-408d-aace-eb577feade9e" providerId="ADAL" clId="{A8FA0A7F-B30A-4DB7-88FE-F25551F6CE23}" dt="2023-08-14T12:59:55.585" v="3"/>
      <pc:docMkLst>
        <pc:docMk/>
      </pc:docMkLst>
      <pc:sldMasterChg chg="modSp mod">
        <pc:chgData name="Alexander White" userId="3da70261-e0e7-408d-aace-eb577feade9e" providerId="ADAL" clId="{A8FA0A7F-B30A-4DB7-88FE-F25551F6CE23}" dt="2023-08-14T12:59:44.572" v="0"/>
        <pc:sldMasterMkLst>
          <pc:docMk/>
          <pc:sldMasterMk cId="1328885048" sldId="2147483648"/>
        </pc:sldMasterMkLst>
        <pc:spChg chg="mod">
          <ac:chgData name="Alexander White" userId="3da70261-e0e7-408d-aace-eb577feade9e" providerId="ADAL" clId="{A8FA0A7F-B30A-4DB7-88FE-F25551F6CE23}" dt="2023-08-14T12:59:44.572" v="0"/>
          <ac:spMkLst>
            <pc:docMk/>
            <pc:sldMasterMk cId="1328885048" sldId="2147483648"/>
            <ac:spMk id="9" creationId="{00000000-0000-0000-0000-000000000000}"/>
          </ac:spMkLst>
        </pc:spChg>
      </pc:sldMasterChg>
      <pc:sldMasterChg chg="modSp mod">
        <pc:chgData name="Alexander White" userId="3da70261-e0e7-408d-aace-eb577feade9e" providerId="ADAL" clId="{A8FA0A7F-B30A-4DB7-88FE-F25551F6CE23}" dt="2023-08-14T12:59:48.202" v="1"/>
        <pc:sldMasterMkLst>
          <pc:docMk/>
          <pc:sldMasterMk cId="1498317190" sldId="2147483650"/>
        </pc:sldMasterMkLst>
        <pc:spChg chg="mod">
          <ac:chgData name="Alexander White" userId="3da70261-e0e7-408d-aace-eb577feade9e" providerId="ADAL" clId="{A8FA0A7F-B30A-4DB7-88FE-F25551F6CE23}" dt="2023-08-14T12:59:48.202" v="1"/>
          <ac:spMkLst>
            <pc:docMk/>
            <pc:sldMasterMk cId="1498317190" sldId="2147483650"/>
            <ac:spMk id="9" creationId="{00000000-0000-0000-0000-000000000000}"/>
          </ac:spMkLst>
        </pc:spChg>
      </pc:sldMasterChg>
      <pc:sldMasterChg chg="modSp mod">
        <pc:chgData name="Alexander White" userId="3da70261-e0e7-408d-aace-eb577feade9e" providerId="ADAL" clId="{A8FA0A7F-B30A-4DB7-88FE-F25551F6CE23}" dt="2023-08-14T12:59:51.910" v="2"/>
        <pc:sldMasterMkLst>
          <pc:docMk/>
          <pc:sldMasterMk cId="1822393236" sldId="2147483652"/>
        </pc:sldMasterMkLst>
        <pc:spChg chg="mod">
          <ac:chgData name="Alexander White" userId="3da70261-e0e7-408d-aace-eb577feade9e" providerId="ADAL" clId="{A8FA0A7F-B30A-4DB7-88FE-F25551F6CE23}" dt="2023-08-14T12:59:51.910" v="2"/>
          <ac:spMkLst>
            <pc:docMk/>
            <pc:sldMasterMk cId="1822393236" sldId="2147483652"/>
            <ac:spMk id="9" creationId="{00000000-0000-0000-0000-000000000000}"/>
          </ac:spMkLst>
        </pc:spChg>
      </pc:sldMasterChg>
      <pc:sldMasterChg chg="modSp mod">
        <pc:chgData name="Alexander White" userId="3da70261-e0e7-408d-aace-eb577feade9e" providerId="ADAL" clId="{A8FA0A7F-B30A-4DB7-88FE-F25551F6CE23}" dt="2023-08-14T12:59:55.585" v="3"/>
        <pc:sldMasterMkLst>
          <pc:docMk/>
          <pc:sldMasterMk cId="1788143608" sldId="2147483656"/>
        </pc:sldMasterMkLst>
        <pc:spChg chg="mod">
          <ac:chgData name="Alexander White" userId="3da70261-e0e7-408d-aace-eb577feade9e" providerId="ADAL" clId="{A8FA0A7F-B30A-4DB7-88FE-F25551F6CE23}" dt="2023-08-14T12:59:55.585" v="3"/>
          <ac:spMkLst>
            <pc:docMk/>
            <pc:sldMasterMk cId="1788143608" sldId="2147483656"/>
            <ac:spMk id="8" creationId="{00000000-0000-0000-0000-000000000000}"/>
          </ac:spMkLst>
        </pc:sp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670322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play.kahoot.it/#/?quizId=4e101f4e-0059-46fa-94a0-4aac3fa26c67"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Development and maintenance of healthy teeth </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5777789" cy="3600000"/>
          </a:xfrm>
        </p:spPr>
        <p:txBody>
          <a:bodyPr/>
          <a:lstStyle/>
          <a:p>
            <a:pPr marL="0" indent="0">
              <a:buNone/>
            </a:pPr>
            <a:r>
              <a:rPr lang="en-GB" sz="2000" dirty="0"/>
              <a:t>Some foods may protect against caries. </a:t>
            </a:r>
          </a:p>
          <a:p>
            <a:pPr marL="0" indent="0">
              <a:buNone/>
            </a:pPr>
            <a:r>
              <a:rPr lang="en-GB" sz="2000" dirty="0"/>
              <a:t>Milk and dairy products, especially cheese, appear to be able to raise pH in the mouth and so reduce tooth exposure to acid. </a:t>
            </a:r>
          </a:p>
          <a:p>
            <a:pPr marL="0" indent="0">
              <a:buNone/>
            </a:pPr>
            <a:r>
              <a:rPr lang="en-GB" sz="2000" dirty="0"/>
              <a:t>Milk and cheese are both rich in calcium and phosphate, so eating these foods may encourage remineralisation. </a:t>
            </a:r>
          </a:p>
          <a:p>
            <a:pPr marL="0" indent="0">
              <a:buNone/>
            </a:pPr>
            <a:r>
              <a:rPr lang="en-GB" sz="2000" dirty="0"/>
              <a:t>Such foods may also increase saliva production which increases the pH level in the mouth, and encourages remineralisation.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075" y="2097160"/>
            <a:ext cx="4483747" cy="4343002"/>
          </a:xfrm>
          <a:prstGeom prst="rect">
            <a:avLst/>
          </a:prstGeom>
        </p:spPr>
      </p:pic>
    </p:spTree>
    <p:extLst>
      <p:ext uri="{BB962C8B-B14F-4D97-AF65-F5344CB8AC3E}">
        <p14:creationId xmlns:p14="http://schemas.microsoft.com/office/powerpoint/2010/main" val="3282227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086547"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Foods high in fibre may help to increase the flow of saliva as does sugar-free chewing gum, helping to clean the surface of the tooth.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Sugar-containing chewing gum does not offer protection against dental caries, as the presence of sugar offsets the effect of increased saliva production.</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378" t="9894" r="12602" b="11990"/>
          <a:stretch/>
        </p:blipFill>
        <p:spPr>
          <a:xfrm>
            <a:off x="7365190" y="3063834"/>
            <a:ext cx="4545761" cy="3423830"/>
          </a:xfrm>
          <a:prstGeom prst="rect">
            <a:avLst/>
          </a:prstGeom>
        </p:spPr>
      </p:pic>
    </p:spTree>
    <p:extLst>
      <p:ext uri="{BB962C8B-B14F-4D97-AF65-F5344CB8AC3E}">
        <p14:creationId xmlns:p14="http://schemas.microsoft.com/office/powerpoint/2010/main" val="3634908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5" y="2571092"/>
            <a:ext cx="6193425" cy="3600000"/>
          </a:xfrm>
        </p:spPr>
        <p:txBody>
          <a:bodyPr/>
          <a:lstStyle/>
          <a:p>
            <a:pPr marL="0" indent="0">
              <a:buNone/>
            </a:pPr>
            <a:r>
              <a:rPr lang="en-GB" sz="2000" dirty="0"/>
              <a:t>Fluoride is known to protect the teeth against caries. </a:t>
            </a:r>
          </a:p>
          <a:p>
            <a:pPr marL="0" indent="0">
              <a:buNone/>
            </a:pPr>
            <a:r>
              <a:rPr lang="en-GB" sz="2000" dirty="0"/>
              <a:t>Fluoride can be incorporated into the tooth during formation. It can also act locally once the tooth has erupted, making the enamel surface of the tooth more resistant to acid and it reduces the production of acids by bacteria in the mouth, and increases the remineralisation process.</a:t>
            </a:r>
          </a:p>
          <a:p>
            <a:pPr marL="0" indent="0">
              <a:buNone/>
            </a:pPr>
            <a:r>
              <a:rPr lang="en-GB" sz="2000" dirty="0"/>
              <a:t>Fluoride is naturally present in drinking water in some parts of the UK. It is often added where the fluoride content of drinking water is low.</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806"/>
          <a:stretch/>
        </p:blipFill>
        <p:spPr>
          <a:xfrm>
            <a:off x="8295203" y="2101933"/>
            <a:ext cx="3565771" cy="4365320"/>
          </a:xfrm>
          <a:prstGeom prst="rect">
            <a:avLst/>
          </a:prstGeom>
        </p:spPr>
      </p:pic>
    </p:spTree>
    <p:extLst>
      <p:ext uri="{BB962C8B-B14F-4D97-AF65-F5344CB8AC3E}">
        <p14:creationId xmlns:p14="http://schemas.microsoft.com/office/powerpoint/2010/main" val="388692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264677" cy="3600000"/>
          </a:xfrm>
        </p:spPr>
        <p:txBody>
          <a:bodyPr/>
          <a:lstStyle/>
          <a:p>
            <a:pPr marL="0" indent="0">
              <a:buNone/>
            </a:pPr>
            <a:r>
              <a:rPr lang="en-GB" sz="2000" dirty="0"/>
              <a:t>Sugars are the main dietary component associated with dental caries. </a:t>
            </a:r>
          </a:p>
          <a:p>
            <a:pPr marL="0" indent="0">
              <a:buNone/>
            </a:pPr>
            <a:endParaRPr lang="en-GB" sz="2000" dirty="0"/>
          </a:p>
          <a:p>
            <a:pPr marL="0" indent="0">
              <a:buNone/>
            </a:pPr>
            <a:r>
              <a:rPr lang="en-GB" sz="2000" dirty="0"/>
              <a:t>Sucrose (table sugar) is most commonly associated with dental caries, although glucose, fructose and maltose seem equally likely to cause caries. </a:t>
            </a:r>
          </a:p>
          <a:p>
            <a:pPr marL="0" indent="0">
              <a:buNone/>
            </a:pPr>
            <a:endParaRPr lang="en-GB" sz="2000" dirty="0"/>
          </a:p>
          <a:p>
            <a:pPr marL="0" indent="0">
              <a:buNone/>
            </a:pPr>
            <a:r>
              <a:rPr lang="en-GB" sz="2000" dirty="0"/>
              <a:t>How often sugar containing foods and drinks are consumed is more important than the amount of sugar consumed at any one time.</a:t>
            </a:r>
          </a:p>
          <a:p>
            <a:pPr marL="0" indent="0">
              <a:buNone/>
            </a:pPr>
            <a:endParaRPr lang="en-GB" dirty="0"/>
          </a:p>
        </p:txBody>
      </p:sp>
      <p:pic>
        <p:nvPicPr>
          <p:cNvPr id="3074" name="Picture 2" descr="C:\Users\AWhite\Downloads\shutterstock_412320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284" y="3313216"/>
            <a:ext cx="4617459" cy="307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8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5694167" cy="3600000"/>
          </a:xfrm>
        </p:spPr>
        <p:txBody>
          <a:bodyPr/>
          <a:lstStyle/>
          <a:p>
            <a:pPr marL="0" indent="0">
              <a:buNone/>
            </a:pPr>
            <a:r>
              <a:rPr lang="en-GB" sz="2000" dirty="0"/>
              <a:t>The more frequently sugars are consumed, the greater the time during which the tooth is exposed to low pH levels at which demineralisation occurs.</a:t>
            </a:r>
          </a:p>
          <a:p>
            <a:pPr marL="0" indent="0">
              <a:buNone/>
            </a:pPr>
            <a:r>
              <a:rPr lang="en-GB" sz="2000" dirty="0"/>
              <a:t>It is important to encourage less frequent consumption of food and drinks containing sugar so that teeth have a chance to repair themselves.</a:t>
            </a:r>
          </a:p>
          <a:p>
            <a:pPr marL="0" indent="0">
              <a:buNone/>
            </a:pPr>
            <a:r>
              <a:rPr lang="en-GB" sz="2000" dirty="0"/>
              <a:t>It has been suggested that limiting sugar-containing food and drinks to mealtimes is one way to reduce the incidence of caries. This is because the presence of other foods limits the drop in pH. </a:t>
            </a:r>
          </a:p>
          <a:p>
            <a:pPr marL="0" indent="0">
              <a:buNone/>
            </a:pPr>
            <a:endParaRPr lang="en-GB" dirty="0"/>
          </a:p>
        </p:txBody>
      </p:sp>
      <p:pic>
        <p:nvPicPr>
          <p:cNvPr id="3074" name="Picture 2" descr="Free Woman Tooth Brushing photo and picture">
            <a:extLst>
              <a:ext uri="{FF2B5EF4-FFF2-40B4-BE49-F238E27FC236}">
                <a16:creationId xmlns:a16="http://schemas.microsoft.com/office/drawing/2014/main" id="{B3A2188F-A34F-1EB5-7BDE-4DFEE476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8185" y="2571092"/>
            <a:ext cx="4717060" cy="314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68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787192" cy="3600000"/>
          </a:xfrm>
        </p:spPr>
        <p:txBody>
          <a:bodyPr/>
          <a:lstStyle/>
          <a:p>
            <a:pPr marL="0" indent="0">
              <a:buNone/>
            </a:pPr>
            <a:r>
              <a:rPr lang="en-GB" sz="2000" dirty="0"/>
              <a:t>Fresh fruit is not strongly associated with caries. This is thought to be because the sugar is held in the cells of the fruit, and are not released until chewing breaks down the cells.</a:t>
            </a:r>
          </a:p>
          <a:p>
            <a:pPr marL="0" indent="0">
              <a:buNone/>
            </a:pPr>
            <a:endParaRPr lang="en-GB" sz="2000" dirty="0"/>
          </a:p>
          <a:p>
            <a:pPr marL="0" indent="0">
              <a:buNone/>
            </a:pPr>
            <a:r>
              <a:rPr lang="en-GB" sz="2000" dirty="0"/>
              <a:t>However, the acidity of some fruits and fruit juices (e.g. oranges, lemons, limes) can cause dental erosion - the progressive loss of enamel from the tooth.</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853" t="9350" r="8355" b="6320"/>
          <a:stretch/>
        </p:blipFill>
        <p:spPr>
          <a:xfrm>
            <a:off x="7861464" y="3213477"/>
            <a:ext cx="4013860" cy="3263355"/>
          </a:xfrm>
          <a:prstGeom prst="rect">
            <a:avLst/>
          </a:prstGeom>
        </p:spPr>
      </p:pic>
    </p:spTree>
    <p:extLst>
      <p:ext uri="{BB962C8B-B14F-4D97-AF65-F5344CB8AC3E}">
        <p14:creationId xmlns:p14="http://schemas.microsoft.com/office/powerpoint/2010/main" val="1048218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620937" cy="3600000"/>
          </a:xfrm>
        </p:spPr>
        <p:txBody>
          <a:bodyPr/>
          <a:lstStyle/>
          <a:p>
            <a:pPr marL="0" indent="0">
              <a:buNone/>
            </a:pPr>
            <a:r>
              <a:rPr lang="en-GB" sz="2000" dirty="0"/>
              <a:t>In fruit juice, where the sugars are no longer held in the cells of the fruit, development of caries can occur, especially if the juice is in contact with the teeth for a long period of time, e.g. fed in a baby’s feeding bottle or swished around in the mouth).</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370" b="4660"/>
          <a:stretch/>
        </p:blipFill>
        <p:spPr>
          <a:xfrm>
            <a:off x="7995818" y="2191909"/>
            <a:ext cx="3440120" cy="4224783"/>
          </a:xfrm>
          <a:prstGeom prst="rect">
            <a:avLst/>
          </a:prstGeom>
        </p:spPr>
      </p:pic>
    </p:spTree>
    <p:extLst>
      <p:ext uri="{BB962C8B-B14F-4D97-AF65-F5344CB8AC3E}">
        <p14:creationId xmlns:p14="http://schemas.microsoft.com/office/powerpoint/2010/main" val="286396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227567" cy="3600000"/>
          </a:xfrm>
        </p:spPr>
        <p:txBody>
          <a:bodyPr/>
          <a:lstStyle/>
          <a:p>
            <a:pPr marL="0" indent="0">
              <a:buNone/>
            </a:pPr>
            <a:r>
              <a:rPr lang="en-GB" sz="2000" dirty="0"/>
              <a:t>Another factor is the retentiveness (stickiness) of the carbohydrate. Foods such as dried fruit or toffees may stick to the teeth, reducing the pH in the mouth for a long time. </a:t>
            </a:r>
          </a:p>
          <a:p>
            <a:pPr marL="0" indent="0">
              <a:buNone/>
            </a:pPr>
            <a:r>
              <a:rPr lang="en-GB" sz="2000" dirty="0"/>
              <a:t>It is important that teeth are brushed regularly each day, with a fluoride toothpaste, to remove any food sticking to the teeth. Regular tooth brushing and the use of dental floss also removes the dental plaque coating the tooth surface and gum margins. </a:t>
            </a:r>
          </a:p>
          <a:p>
            <a:pPr marL="0" indent="0">
              <a:buNone/>
            </a:pPr>
            <a:r>
              <a:rPr lang="en-GB" sz="2000" dirty="0"/>
              <a:t>Regular visits to the dentist are important to ensure that dental health is maintained. </a:t>
            </a:r>
          </a:p>
          <a:p>
            <a:pPr marL="0" indent="0">
              <a:buNone/>
            </a:pPr>
            <a:endParaRPr lang="en-GB" dirty="0"/>
          </a:p>
        </p:txBody>
      </p:sp>
      <p:pic>
        <p:nvPicPr>
          <p:cNvPr id="4098" name="Picture 2" descr="Free Teeth Cleaning Tooth Repairs photo and picture">
            <a:extLst>
              <a:ext uri="{FF2B5EF4-FFF2-40B4-BE49-F238E27FC236}">
                <a16:creationId xmlns:a16="http://schemas.microsoft.com/office/drawing/2014/main" id="{7F711594-B23C-18E3-7D06-90F33B436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72" y="2846614"/>
            <a:ext cx="4435259" cy="295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6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953446" cy="3600000"/>
          </a:xfrm>
        </p:spPr>
        <p:txBody>
          <a:bodyPr/>
          <a:lstStyle/>
          <a:p>
            <a:pPr marL="0" indent="0">
              <a:buNone/>
            </a:pPr>
            <a:r>
              <a:rPr lang="en-GB" sz="2000" dirty="0"/>
              <a:t>Dental erosion differs from dental caries, in that it is not caused by bacteria, but rather by the action of acid (e.g. stomach acid or acidic foods and drinks), which is accelerated by abrasion (e.g. overenthusiastic use of the toothbrush). </a:t>
            </a:r>
          </a:p>
          <a:p>
            <a:pPr marL="0" indent="0">
              <a:buNone/>
            </a:pPr>
            <a:endParaRPr lang="en-GB" sz="2000" dirty="0"/>
          </a:p>
          <a:p>
            <a:pPr marL="0" indent="0">
              <a:buNone/>
            </a:pPr>
            <a:r>
              <a:rPr lang="en-GB" sz="2000" dirty="0"/>
              <a:t>Approximately 50% of children aged 5 years and 30% of children aged 14 years show evidence of dental erosion.</a:t>
            </a:r>
          </a:p>
          <a:p>
            <a:pPr marL="0" indent="0">
              <a:buNone/>
            </a:pPr>
            <a:endParaRPr lang="en-GB" dirty="0"/>
          </a:p>
        </p:txBody>
      </p:sp>
      <p:pic>
        <p:nvPicPr>
          <p:cNvPr id="4098" name="Picture 2" descr="C:\Users\AWhite\Downloads\shutterstock_208813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129" y="3526971"/>
            <a:ext cx="4425116" cy="295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61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620937" cy="3600000"/>
          </a:xfrm>
        </p:spPr>
        <p:txBody>
          <a:bodyPr/>
          <a:lstStyle/>
          <a:p>
            <a:pPr marL="0" indent="0">
              <a:buNone/>
            </a:pPr>
            <a:r>
              <a:rPr lang="en-GB" sz="2000" dirty="0"/>
              <a:t>Dietary acids play a role in dental erosion. Soft drinks, particularly carbonated beverages (including diet beverages), fruit juices and vinegar all contain mild acids which can promote dental erosion.</a:t>
            </a:r>
          </a:p>
          <a:p>
            <a:pPr marL="0" indent="0">
              <a:buNone/>
            </a:pPr>
            <a:endParaRPr lang="en-GB" sz="2000" dirty="0"/>
          </a:p>
          <a:p>
            <a:pPr marL="0" indent="0">
              <a:buNone/>
            </a:pPr>
            <a:r>
              <a:rPr lang="en-GB" sz="2000" dirty="0"/>
              <a:t>Dental erosion can be caused by the consumption of acidic foods and drinks, such as carbonated beverages and fruit juices. Therefore, having these drinks with meals, rather than between meals, can help reduce the risk of erosion.</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140" b="4062"/>
          <a:stretch/>
        </p:blipFill>
        <p:spPr>
          <a:xfrm>
            <a:off x="8097804" y="2571091"/>
            <a:ext cx="3266882" cy="3824729"/>
          </a:xfrm>
          <a:prstGeom prst="rect">
            <a:avLst/>
          </a:prstGeom>
        </p:spPr>
      </p:pic>
    </p:spTree>
    <p:extLst>
      <p:ext uri="{BB962C8B-B14F-4D97-AF65-F5344CB8AC3E}">
        <p14:creationId xmlns:p14="http://schemas.microsoft.com/office/powerpoint/2010/main" val="286396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Tooth development and structure</a:t>
            </a:r>
          </a:p>
        </p:txBody>
      </p:sp>
      <p:sp>
        <p:nvSpPr>
          <p:cNvPr id="3" name="Subtitle 2"/>
          <p:cNvSpPr>
            <a:spLocks noGrp="1"/>
          </p:cNvSpPr>
          <p:nvPr>
            <p:ph type="subTitle" idx="1"/>
          </p:nvPr>
        </p:nvSpPr>
        <p:spPr>
          <a:xfrm>
            <a:off x="1169276" y="2571092"/>
            <a:ext cx="6537810" cy="3600000"/>
          </a:xfrm>
        </p:spPr>
        <p:txBody>
          <a:bodyPr/>
          <a:lstStyle/>
          <a:p>
            <a:pPr marL="0" indent="0">
              <a:buNone/>
            </a:pPr>
            <a:r>
              <a:rPr lang="en-GB" sz="2000" dirty="0"/>
              <a:t>Two sets of teeth develop in life:</a:t>
            </a:r>
          </a:p>
          <a:p>
            <a:r>
              <a:rPr lang="en-GB" sz="2000" dirty="0"/>
              <a:t>a primary set, comprising 20 teeth, these appear at about 6 months of age;</a:t>
            </a:r>
          </a:p>
          <a:p>
            <a:r>
              <a:rPr lang="en-GB" sz="2000" dirty="0"/>
              <a:t>a secondary or permanent set, comprising 32 teeth. These replace the primary set between the ages of 6 and 12 years. This set can last for life if cared for properly. </a:t>
            </a:r>
          </a:p>
          <a:p>
            <a:pPr marL="0" indent="0">
              <a:buNone/>
            </a:pPr>
            <a:endParaRPr lang="en-GB" dirty="0"/>
          </a:p>
        </p:txBody>
      </p:sp>
      <p:pic>
        <p:nvPicPr>
          <p:cNvPr id="1026" name="Picture 2" descr="C:\Users\AWhite\Downloads\shutterstock_436073074.jpg"/>
          <p:cNvPicPr>
            <a:picLocks noChangeAspect="1" noChangeArrowheads="1"/>
          </p:cNvPicPr>
          <p:nvPr/>
        </p:nvPicPr>
        <p:blipFill rotWithShape="1">
          <a:blip r:embed="rId2">
            <a:extLst>
              <a:ext uri="{28A0092B-C50C-407E-A947-70E740481C1C}">
                <a14:useLocalDpi xmlns:a14="http://schemas.microsoft.com/office/drawing/2010/main" val="0"/>
              </a:ext>
            </a:extLst>
          </a:blip>
          <a:srcRect r="22785"/>
          <a:stretch/>
        </p:blipFill>
        <p:spPr bwMode="auto">
          <a:xfrm>
            <a:off x="7620317" y="2755075"/>
            <a:ext cx="4243134" cy="367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890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p:txBody>
          <a:bodyPr/>
          <a:lstStyle/>
          <a:p>
            <a:pPr marL="0" indent="0">
              <a:buNone/>
            </a:pPr>
            <a:r>
              <a:rPr lang="en-GB" sz="2000" dirty="0"/>
              <a:t>Also consuming such drinks through a straw can help prevent erosion, as this helps reduce contact with the teeth. Swishing such drinks around the mouth, a common practice among some children, should be discouraged.</a:t>
            </a:r>
          </a:p>
          <a:p>
            <a:pPr marL="0" indent="0">
              <a:buNone/>
            </a:pPr>
            <a:endParaRPr lang="en-GB" sz="2000" dirty="0"/>
          </a:p>
          <a:p>
            <a:pPr marL="0" indent="0">
              <a:buNone/>
            </a:pPr>
            <a:r>
              <a:rPr lang="en-GB" sz="2000" dirty="0"/>
              <a:t>As acidic foods and beverages soften the enamel of teeth, it is important not to brush teeth for at least one hour after consumption of such foods and drinks. Leaving such a period of time between consumption and brushing will allow enamel to remineralise.</a:t>
            </a:r>
          </a:p>
          <a:p>
            <a:pPr marL="0" indent="0">
              <a:buNone/>
            </a:pPr>
            <a:endParaRPr lang="en-GB" sz="2000" dirty="0"/>
          </a:p>
          <a:p>
            <a:pPr marL="0" indent="0">
              <a:buNone/>
            </a:pPr>
            <a:r>
              <a:rPr lang="en-GB" sz="2000" b="1" dirty="0"/>
              <a:t>To help prevent tooth decay, remember to brush your teeth twice a day and visit the dentist regularly.</a:t>
            </a:r>
          </a:p>
          <a:p>
            <a:pPr marL="0" indent="0">
              <a:buNone/>
            </a:pPr>
            <a:endParaRPr lang="en-GB" sz="2000" dirty="0"/>
          </a:p>
          <a:p>
            <a:pPr marL="0" indent="0">
              <a:buNone/>
            </a:pPr>
            <a:endParaRPr lang="en-GB" dirty="0"/>
          </a:p>
        </p:txBody>
      </p:sp>
    </p:spTree>
    <p:extLst>
      <p:ext uri="{BB962C8B-B14F-4D97-AF65-F5344CB8AC3E}">
        <p14:creationId xmlns:p14="http://schemas.microsoft.com/office/powerpoint/2010/main" val="286396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Kahoot Quiz</a:t>
            </a:r>
          </a:p>
        </p:txBody>
      </p:sp>
      <p:sp>
        <p:nvSpPr>
          <p:cNvPr id="3" name="Subtitle 2"/>
          <p:cNvSpPr>
            <a:spLocks noGrp="1"/>
          </p:cNvSpPr>
          <p:nvPr>
            <p:ph type="subTitle" idx="1"/>
          </p:nvPr>
        </p:nvSpPr>
        <p:spPr/>
        <p:txBody>
          <a:bodyPr/>
          <a:lstStyle/>
          <a:p>
            <a:pPr marL="0" indent="0">
              <a:buNone/>
            </a:pPr>
            <a:r>
              <a:rPr lang="en-GB" sz="2000" dirty="0"/>
              <a:t>Open the link below on the main screen and get students to log onto kahoot.it on their tablets or smartphones. </a:t>
            </a:r>
          </a:p>
          <a:p>
            <a:pPr marL="0" indent="0">
              <a:buNone/>
            </a:pPr>
            <a:endParaRPr lang="en-GB" sz="2000" dirty="0"/>
          </a:p>
          <a:p>
            <a:pPr marL="0" indent="0">
              <a:buNone/>
            </a:pPr>
            <a:r>
              <a:rPr lang="en-GB" sz="2000" dirty="0"/>
              <a:t>They can then enter the code (that will come up on the main screen when you start the game) and their own nickname. </a:t>
            </a:r>
          </a:p>
          <a:p>
            <a:pPr marL="0" indent="0">
              <a:buNone/>
            </a:pPr>
            <a:endParaRPr lang="en-GB" sz="2000" dirty="0"/>
          </a:p>
          <a:p>
            <a:pPr marL="0" indent="0">
              <a:buNone/>
            </a:pPr>
            <a:r>
              <a:rPr lang="en-GB" sz="2000" dirty="0"/>
              <a:t>They can then play along with the quiz choosing the multiple-choice answers that correspond with the questions on the main screen. There will then be a leader board of the scores after each question and at the end. </a:t>
            </a:r>
          </a:p>
          <a:p>
            <a:pPr marL="0" indent="0">
              <a:buNone/>
            </a:pPr>
            <a:endParaRPr lang="en-GB" sz="2000" dirty="0"/>
          </a:p>
          <a:p>
            <a:pPr marL="0" indent="0">
              <a:buNone/>
            </a:pPr>
            <a:r>
              <a:rPr lang="en-GB" sz="2000" dirty="0">
                <a:hlinkClick r:id="rId2"/>
              </a:rPr>
              <a:t>https://play.kahoot.it/#/?quizId=4e101f4e-0059-46fa-94a0-4aac3fa26c67</a:t>
            </a:r>
            <a:r>
              <a:rPr lang="en-GB" sz="2000" dirty="0"/>
              <a:t>  </a:t>
            </a:r>
          </a:p>
          <a:p>
            <a:pPr marL="0" indent="0">
              <a:buNone/>
            </a:pPr>
            <a:endParaRPr lang="en-GB" dirty="0"/>
          </a:p>
        </p:txBody>
      </p:sp>
    </p:spTree>
    <p:extLst>
      <p:ext uri="{BB962C8B-B14F-4D97-AF65-F5344CB8AC3E}">
        <p14:creationId xmlns:p14="http://schemas.microsoft.com/office/powerpoint/2010/main" val="2863961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Development and maintenance of healthy teeth </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6CDD0AF4-412E-7AD8-0F5E-BD5C6C160A3B}"/>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Tooth development and structure</a:t>
            </a:r>
          </a:p>
        </p:txBody>
      </p:sp>
      <p:sp>
        <p:nvSpPr>
          <p:cNvPr id="3" name="Subtitle 2"/>
          <p:cNvSpPr>
            <a:spLocks noGrp="1"/>
          </p:cNvSpPr>
          <p:nvPr>
            <p:ph type="subTitle" idx="1"/>
          </p:nvPr>
        </p:nvSpPr>
        <p:spPr>
          <a:xfrm>
            <a:off x="1169277" y="2571092"/>
            <a:ext cx="6252802" cy="3600000"/>
          </a:xfrm>
        </p:spPr>
        <p:txBody>
          <a:bodyPr/>
          <a:lstStyle/>
          <a:p>
            <a:pPr marL="0" indent="0">
              <a:buNone/>
            </a:pPr>
            <a:r>
              <a:rPr lang="en-GB" sz="2000" dirty="0"/>
              <a:t>Teeth consist of three tissues, enamel, dentine and cementum.  </a:t>
            </a:r>
          </a:p>
          <a:p>
            <a:pPr marL="0" indent="0">
              <a:buNone/>
            </a:pPr>
            <a:r>
              <a:rPr lang="en-GB" sz="2000" dirty="0"/>
              <a:t>Enamel is a hard substance which forms the outer surface of the tooth.  It is composed of calcium and phosphate.</a:t>
            </a:r>
          </a:p>
          <a:p>
            <a:pPr marL="0" indent="0">
              <a:buNone/>
            </a:pPr>
            <a:endParaRPr lang="en-GB" sz="2000" dirty="0"/>
          </a:p>
          <a:p>
            <a:pPr marL="0" indent="0">
              <a:buNone/>
            </a:pPr>
            <a:endParaRPr lang="en-GB"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582" y="2095459"/>
            <a:ext cx="4627417" cy="443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876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Dentine</a:t>
            </a:r>
          </a:p>
        </p:txBody>
      </p:sp>
      <p:sp>
        <p:nvSpPr>
          <p:cNvPr id="3" name="Subtitle 2"/>
          <p:cNvSpPr>
            <a:spLocks noGrp="1"/>
          </p:cNvSpPr>
          <p:nvPr>
            <p:ph type="subTitle" idx="1"/>
          </p:nvPr>
        </p:nvSpPr>
        <p:spPr>
          <a:xfrm>
            <a:off x="1169277" y="2571092"/>
            <a:ext cx="6469032"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Dentine is the major component of teeth which is supplied with nerves and blood vessels.  These nerve endings can cause pain if the dentine is exposed in the mouth.  </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Dentine is covered by a thin layer of bone-like material called cementum which holds the teeth in the jaw.</a:t>
            </a:r>
          </a:p>
          <a:p>
            <a:pPr marL="0" indent="0">
              <a:buNone/>
            </a:pP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2210"/>
          <a:stretch/>
        </p:blipFill>
        <p:spPr>
          <a:xfrm>
            <a:off x="7638308" y="3103418"/>
            <a:ext cx="4415147" cy="3352800"/>
          </a:xfrm>
          <a:prstGeom prst="rect">
            <a:avLst/>
          </a:prstGeom>
        </p:spPr>
      </p:pic>
    </p:spTree>
    <p:extLst>
      <p:ext uri="{BB962C8B-B14F-4D97-AF65-F5344CB8AC3E}">
        <p14:creationId xmlns:p14="http://schemas.microsoft.com/office/powerpoint/2010/main" val="325009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Dental plaque</a:t>
            </a:r>
          </a:p>
        </p:txBody>
      </p:sp>
      <p:sp>
        <p:nvSpPr>
          <p:cNvPr id="3" name="Subtitle 2"/>
          <p:cNvSpPr>
            <a:spLocks noGrp="1"/>
          </p:cNvSpPr>
          <p:nvPr>
            <p:ph type="subTitle" idx="1"/>
          </p:nvPr>
        </p:nvSpPr>
        <p:spPr>
          <a:xfrm>
            <a:off x="1169276" y="2535467"/>
            <a:ext cx="6632812" cy="1965281"/>
          </a:xfrm>
        </p:spPr>
        <p:txBody>
          <a:bodyPr/>
          <a:lstStyle/>
          <a:p>
            <a:pPr marL="0" indent="0">
              <a:buNone/>
            </a:pPr>
            <a:r>
              <a:rPr lang="en-GB" sz="2000" dirty="0"/>
              <a:t>Dental plaque is a sticky substance containing bacteria, which is present on the surface of teeth.  </a:t>
            </a:r>
          </a:p>
          <a:p>
            <a:pPr marL="0" indent="0">
              <a:buNone/>
            </a:pPr>
            <a:r>
              <a:rPr lang="en-GB" sz="2000" dirty="0"/>
              <a:t>Its presence can be minimised by good oral health - regularly brushing with a fluoride toothpaste and flossing to remove plaque at the gum margin between the teeth.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6304" b="5423"/>
          <a:stretch/>
        </p:blipFill>
        <p:spPr>
          <a:xfrm>
            <a:off x="7802088" y="3301341"/>
            <a:ext cx="4209258" cy="3158836"/>
          </a:xfrm>
          <a:prstGeom prst="rect">
            <a:avLst/>
          </a:prstGeom>
        </p:spPr>
      </p:pic>
    </p:spTree>
    <p:extLst>
      <p:ext uri="{BB962C8B-B14F-4D97-AF65-F5344CB8AC3E}">
        <p14:creationId xmlns:p14="http://schemas.microsoft.com/office/powerpoint/2010/main" val="307076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err="1">
                <a:latin typeface="Arial" panose="020B0604020202020204" pitchFamily="34" charset="0"/>
                <a:cs typeface="Arial" panose="020B0604020202020204" pitchFamily="34" charset="0"/>
              </a:rPr>
              <a:t>Demineralisation</a:t>
            </a:r>
            <a:r>
              <a:rPr lang="en-US" altLang="en-US" dirty="0">
                <a:latin typeface="Arial" panose="020B0604020202020204" pitchFamily="34" charset="0"/>
                <a:cs typeface="Arial" panose="020B0604020202020204" pitchFamily="34" charset="0"/>
              </a:rPr>
              <a:t> and </a:t>
            </a:r>
            <a:r>
              <a:rPr lang="en-US" altLang="en-US" dirty="0" err="1">
                <a:latin typeface="Arial" panose="020B0604020202020204" pitchFamily="34" charset="0"/>
                <a:cs typeface="Arial" panose="020B0604020202020204" pitchFamily="34" charset="0"/>
              </a:rPr>
              <a:t>remineralisation</a:t>
            </a:r>
            <a:endParaRPr lang="en-US" alt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69276" y="2571092"/>
            <a:ext cx="5949981"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Plaque bacteria produce acids by fermentation of sugars, which decreases the pH at the tooth surface.  The sugars may already be present in foods or produced by starch breakdown in the mouth.  </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These acids dissolve the minerals in the enamel (calcium and phosphorous) – a process which is known as demineralisation. Enamel demineralisation takes place below a pH of about 5.5 – this has been called ‘critical pH’.</a:t>
            </a:r>
          </a:p>
          <a:p>
            <a:pPr marL="0" indent="0">
              <a:buNone/>
            </a:pPr>
            <a:endParaRPr lang="en-GB" dirty="0"/>
          </a:p>
        </p:txBody>
      </p:sp>
      <p:pic>
        <p:nvPicPr>
          <p:cNvPr id="1026" name="Picture 2" descr="Free Dentures Teeth photo and picture">
            <a:extLst>
              <a:ext uri="{FF2B5EF4-FFF2-40B4-BE49-F238E27FC236}">
                <a16:creationId xmlns:a16="http://schemas.microsoft.com/office/drawing/2014/main" id="{D6060A1A-CD6A-B0B0-BAE1-F3482D2BA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713" y="2571092"/>
            <a:ext cx="4490309" cy="306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1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Demineralisation and remineralisation</a:t>
            </a:r>
          </a:p>
        </p:txBody>
      </p:sp>
      <p:sp>
        <p:nvSpPr>
          <p:cNvPr id="3" name="Subtitle 2"/>
          <p:cNvSpPr>
            <a:spLocks noGrp="1"/>
          </p:cNvSpPr>
          <p:nvPr>
            <p:ph type="subTitle" idx="1"/>
          </p:nvPr>
        </p:nvSpPr>
        <p:spPr>
          <a:xfrm>
            <a:off x="1169276" y="2571092"/>
            <a:ext cx="6027171" cy="3600000"/>
          </a:xfrm>
        </p:spPr>
        <p:txBody>
          <a:bodyPr/>
          <a:lstStyle/>
          <a:p>
            <a:pPr marL="0" indent="0">
              <a:buNone/>
            </a:pPr>
            <a:r>
              <a:rPr lang="en-GB" sz="2000" dirty="0"/>
              <a:t>The acids produced by bacteria in the mouth are gradually neutralised by saliva.  </a:t>
            </a:r>
          </a:p>
          <a:p>
            <a:pPr marL="0" indent="0">
              <a:buNone/>
            </a:pPr>
            <a:r>
              <a:rPr lang="en-GB" sz="2000" dirty="0"/>
              <a:t>This causes the pH of the tooth surface to rise above ‘critical pH’.  </a:t>
            </a:r>
          </a:p>
          <a:p>
            <a:pPr marL="0" indent="0">
              <a:buNone/>
            </a:pPr>
            <a:r>
              <a:rPr lang="en-GB" sz="2000" dirty="0"/>
              <a:t>The increase in pH causes a return of the dissolved calcium and phosphate back to the tooth enamel.  This is called remineralisation. </a:t>
            </a:r>
            <a:endParaRPr lang="en-GB" dirty="0"/>
          </a:p>
        </p:txBody>
      </p:sp>
      <p:pic>
        <p:nvPicPr>
          <p:cNvPr id="4" name="Picture 1"/>
          <p:cNvPicPr>
            <a:picLocks noChangeAspect="1"/>
          </p:cNvPicPr>
          <p:nvPr/>
        </p:nvPicPr>
        <p:blipFill rotWithShape="1">
          <a:blip r:embed="rId2" cstate="screen">
            <a:extLst>
              <a:ext uri="{28A0092B-C50C-407E-A947-70E740481C1C}">
                <a14:useLocalDpi xmlns:a14="http://schemas.microsoft.com/office/drawing/2010/main"/>
              </a:ext>
            </a:extLst>
          </a:blip>
          <a:srcRect l="4176" t="7007" r="4309" b="11648"/>
          <a:stretch/>
        </p:blipFill>
        <p:spPr bwMode="auto">
          <a:xfrm>
            <a:off x="7196447" y="3032748"/>
            <a:ext cx="4845132" cy="3435883"/>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3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Demineralisation and remineralisation</a:t>
            </a:r>
          </a:p>
        </p:txBody>
      </p:sp>
      <p:sp>
        <p:nvSpPr>
          <p:cNvPr id="3" name="Subtitle 2"/>
          <p:cNvSpPr>
            <a:spLocks noGrp="1"/>
          </p:cNvSpPr>
          <p:nvPr>
            <p:ph type="subTitle" idx="1"/>
          </p:nvPr>
        </p:nvSpPr>
        <p:spPr>
          <a:xfrm>
            <a:off x="1169276" y="2571092"/>
            <a:ext cx="6505153" cy="3600000"/>
          </a:xfrm>
        </p:spPr>
        <p:txBody>
          <a:bodyPr/>
          <a:lstStyle/>
          <a:p>
            <a:pPr marL="0" indent="0">
              <a:spcBef>
                <a:spcPct val="0"/>
              </a:spcBef>
              <a:buNone/>
            </a:pPr>
            <a:r>
              <a:rPr lang="en-GB" altLang="en-US" sz="2000" dirty="0"/>
              <a:t>If foods or drinks containing carbohydrate are eaten frequently throughout the day, there is little chance for remineralisation to occur.  </a:t>
            </a:r>
          </a:p>
          <a:p>
            <a:pPr marL="0" indent="0">
              <a:spcBef>
                <a:spcPct val="0"/>
              </a:spcBef>
              <a:buNone/>
            </a:pPr>
            <a:r>
              <a:rPr lang="en-GB" altLang="en-US" sz="2000" dirty="0"/>
              <a:t>	</a:t>
            </a:r>
          </a:p>
          <a:p>
            <a:pPr marL="0" indent="0">
              <a:spcBef>
                <a:spcPct val="0"/>
              </a:spcBef>
              <a:buNone/>
            </a:pPr>
            <a:r>
              <a:rPr lang="en-GB" altLang="en-US" sz="2000" dirty="0"/>
              <a:t>In contrast, if there is sufficient time between meals (approximately 2-3 hours) and the damage is not too great, the teeth can repair themselves through the action of salvia.</a:t>
            </a:r>
          </a:p>
          <a:p>
            <a:pPr marL="0" indent="0">
              <a:buNone/>
            </a:pPr>
            <a:endParaRPr lang="en-GB" dirty="0"/>
          </a:p>
        </p:txBody>
      </p:sp>
      <p:pic>
        <p:nvPicPr>
          <p:cNvPr id="2050" name="Picture 2" descr="C:\Users\AWhite\Downloads\shutterstock_1209933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655" y="2571092"/>
            <a:ext cx="3651317" cy="285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182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Dental caries</a:t>
            </a:r>
          </a:p>
        </p:txBody>
      </p:sp>
      <p:sp>
        <p:nvSpPr>
          <p:cNvPr id="3" name="Subtitle 2"/>
          <p:cNvSpPr>
            <a:spLocks noGrp="1"/>
          </p:cNvSpPr>
          <p:nvPr>
            <p:ph type="subTitle" idx="1"/>
          </p:nvPr>
        </p:nvSpPr>
        <p:spPr>
          <a:xfrm>
            <a:off x="1169276" y="2571092"/>
            <a:ext cx="5623410" cy="3600000"/>
          </a:xfrm>
        </p:spPr>
        <p:txBody>
          <a:bodyPr/>
          <a:lstStyle/>
          <a:p>
            <a:pPr marL="0" indent="0">
              <a:spcBef>
                <a:spcPct val="0"/>
              </a:spcBef>
              <a:buNone/>
            </a:pPr>
            <a:r>
              <a:rPr lang="en-GB" altLang="en-US" sz="2000" dirty="0"/>
              <a:t>Dental caries (tooth decay) is the progressive destruction of the teeth by acid produced by the bacteria on the tooth surface. </a:t>
            </a:r>
          </a:p>
          <a:p>
            <a:pPr marL="0" indent="0">
              <a:spcBef>
                <a:spcPct val="0"/>
              </a:spcBef>
              <a:buNone/>
            </a:pPr>
            <a:endParaRPr lang="en-GB" altLang="en-US" sz="2000" dirty="0"/>
          </a:p>
          <a:p>
            <a:pPr marL="0" indent="0">
              <a:spcBef>
                <a:spcPct val="0"/>
              </a:spcBef>
              <a:buNone/>
            </a:pPr>
            <a:r>
              <a:rPr lang="en-GB" altLang="en-US" sz="2000" dirty="0"/>
              <a:t>It occurs when, over a period of time, the process of demineralisation is greater than remineralisation.</a:t>
            </a:r>
          </a:p>
          <a:p>
            <a:pPr marL="0" indent="0">
              <a:spcBef>
                <a:spcPct val="0"/>
              </a:spcBef>
              <a:buNone/>
            </a:pPr>
            <a:endParaRPr lang="en-GB" altLang="en-US" sz="2000" dirty="0"/>
          </a:p>
          <a:p>
            <a:pPr marL="0" indent="0">
              <a:spcBef>
                <a:spcPct val="0"/>
              </a:spcBef>
              <a:buNone/>
            </a:pPr>
            <a:r>
              <a:rPr lang="en-GB" altLang="en-US" sz="2000" dirty="0"/>
              <a:t>Attempts to prevent dental caries involve reducing the factors that cause demineralisation, and increasing the factors that lead to remineralisation.</a:t>
            </a:r>
          </a:p>
          <a:p>
            <a:pPr marL="0" indent="0">
              <a:buNone/>
            </a:pPr>
            <a:endParaRPr lang="en-GB" dirty="0"/>
          </a:p>
        </p:txBody>
      </p:sp>
      <p:pic>
        <p:nvPicPr>
          <p:cNvPr id="2050" name="Picture 2" descr="Free Teeth Brushing Teeth photo and picture">
            <a:extLst>
              <a:ext uri="{FF2B5EF4-FFF2-40B4-BE49-F238E27FC236}">
                <a16:creationId xmlns:a16="http://schemas.microsoft.com/office/drawing/2014/main" id="{EC977B46-35C1-FE9D-6589-3CF1B4827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479" y="2529230"/>
            <a:ext cx="4756363" cy="31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5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F3BABF-4BC6-462E-A571-2382785AF7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F6D1AB-A565-4F55-8D18-9ABD14608D5A}">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3.xml><?xml version="1.0" encoding="utf-8"?>
<ds:datastoreItem xmlns:ds="http://schemas.openxmlformats.org/officeDocument/2006/customXml" ds:itemID="{53E140A8-CF59-4915-B044-7E6A2DF011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1520</Words>
  <Application>Microsoft Office PowerPoint</Application>
  <PresentationFormat>Widescreen</PresentationFormat>
  <Paragraphs>92</Paragraphs>
  <Slides>22</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22</vt:i4>
      </vt:variant>
    </vt:vector>
  </HeadingPairs>
  <TitlesOfParts>
    <vt:vector size="28" baseType="lpstr">
      <vt:lpstr>Arial</vt:lpstr>
      <vt:lpstr>Calibri</vt:lpstr>
      <vt:lpstr>Office Theme</vt:lpstr>
      <vt:lpstr>Custom Design</vt:lpstr>
      <vt:lpstr>1_Custom Design</vt:lpstr>
      <vt:lpstr>3_Custom Design</vt:lpstr>
      <vt:lpstr>Development and maintenance of healthy teeth </vt:lpstr>
      <vt:lpstr>Tooth development and structure</vt:lpstr>
      <vt:lpstr>Tooth development and structure</vt:lpstr>
      <vt:lpstr>Dentine</vt:lpstr>
      <vt:lpstr>Dental plaque</vt:lpstr>
      <vt:lpstr>Demineralisation and remineralisation</vt:lpstr>
      <vt:lpstr>Demineralisation and remineralisation</vt:lpstr>
      <vt:lpstr>Demineralisation and remineralisation</vt:lpstr>
      <vt:lpstr>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Kahoot Quiz</vt:lpstr>
      <vt:lpstr>Development and maintenance of healthy teeth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36</cp:revision>
  <dcterms:created xsi:type="dcterms:W3CDTF">2018-10-10T09:22:08Z</dcterms:created>
  <dcterms:modified xsi:type="dcterms:W3CDTF">2023-10-20T10:57:21Z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