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0" r:id="rId5"/>
    <p:sldMasterId id="2147483652" r:id="rId6"/>
    <p:sldMasterId id="2147483656" r:id="rId7"/>
  </p:sldMasterIdLst>
  <p:sldIdLst>
    <p:sldId id="256" r:id="rId8"/>
    <p:sldId id="259" r:id="rId9"/>
    <p:sldId id="263" r:id="rId10"/>
    <p:sldId id="264" r:id="rId11"/>
    <p:sldId id="268" r:id="rId12"/>
    <p:sldId id="269" r:id="rId13"/>
    <p:sldId id="270" r:id="rId14"/>
    <p:sldId id="271" r:id="rId15"/>
    <p:sldId id="272" r:id="rId16"/>
    <p:sldId id="26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CCCC"/>
    <a:srgbClr val="BF5150"/>
    <a:srgbClr val="F9D4B6"/>
    <a:srgbClr val="EDAD80"/>
    <a:srgbClr val="E46B2F"/>
    <a:srgbClr val="ED6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75"/>
    <p:restoredTop sz="94655"/>
  </p:normalViewPr>
  <p:slideViewPr>
    <p:cSldViewPr snapToGrid="0" snapToObjects="1">
      <p:cViewPr varScale="1">
        <p:scale>
          <a:sx n="89" d="100"/>
          <a:sy n="89" d="100"/>
        </p:scale>
        <p:origin x="75" y="14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74107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BF515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 lIns="0" tIns="0" rIns="0" bIns="0"/>
          <a:lstStyle>
            <a:lvl1pPr marL="285750" indent="-285750" algn="l">
              <a:buFont typeface="Arial" charset="0"/>
              <a:buChar char="•"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82376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BF515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55134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ED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69276" y="2571092"/>
            <a:ext cx="4680000" cy="360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285750" indent="-285750">
              <a:buSzPct val="90000"/>
              <a:buFont typeface="Arial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BF515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280007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odafactoflife.org.uk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oodafactoflife.org.uk/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foodafactoflife.org.uk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2023</a:t>
            </a:r>
          </a:p>
        </p:txBody>
      </p:sp>
    </p:spTree>
    <p:extLst>
      <p:ext uri="{BB962C8B-B14F-4D97-AF65-F5344CB8AC3E}">
        <p14:creationId xmlns:p14="http://schemas.microsoft.com/office/powerpoint/2010/main" val="132888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2023</a:t>
            </a:r>
          </a:p>
        </p:txBody>
      </p:sp>
    </p:spTree>
    <p:extLst>
      <p:ext uri="{BB962C8B-B14F-4D97-AF65-F5344CB8AC3E}">
        <p14:creationId xmlns:p14="http://schemas.microsoft.com/office/powerpoint/2010/main" val="14983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2023</a:t>
            </a:r>
          </a:p>
        </p:txBody>
      </p:sp>
    </p:spTree>
    <p:extLst>
      <p:ext uri="{BB962C8B-B14F-4D97-AF65-F5344CB8AC3E}">
        <p14:creationId xmlns:p14="http://schemas.microsoft.com/office/powerpoint/2010/main" val="182239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2023</a:t>
            </a:r>
          </a:p>
        </p:txBody>
      </p:sp>
    </p:spTree>
    <p:extLst>
      <p:ext uri="{BB962C8B-B14F-4D97-AF65-F5344CB8AC3E}">
        <p14:creationId xmlns:p14="http://schemas.microsoft.com/office/powerpoint/2010/main" val="17881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oodafactoflife.org.uk/whole-school/whole-school-approach/guidelines-for-school-education-resources-about-food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Eatwell Guide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166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The Eatwell Guide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3600" dirty="0"/>
              <a:t>For further information, go to: </a:t>
            </a:r>
          </a:p>
          <a:p>
            <a:pPr marL="0" indent="0" algn="ctr">
              <a:buNone/>
            </a:pPr>
            <a:r>
              <a:rPr lang="en-GB" sz="3600" dirty="0"/>
              <a:t>www.foodafactoflife.org.uk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C53554-1B24-14CE-B7EF-76D4675A02C9}"/>
              </a:ext>
            </a:extLst>
          </p:cNvPr>
          <p:cNvSpPr txBox="1"/>
          <p:nvPr/>
        </p:nvSpPr>
        <p:spPr>
          <a:xfrm>
            <a:off x="393116" y="6175629"/>
            <a:ext cx="99043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This resource meets the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i="1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Guidelines for producers and users of school education resources about food</a:t>
            </a:r>
            <a:r>
              <a:rPr lang="en-GB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930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Eatwell Guide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5" y="2571092"/>
            <a:ext cx="4849387" cy="36000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What can you see?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This is the </a:t>
            </a:r>
            <a:r>
              <a:rPr lang="en-US" sz="2400" dirty="0" err="1"/>
              <a:t>Eatwell</a:t>
            </a:r>
            <a:r>
              <a:rPr lang="en-US" sz="2400" dirty="0"/>
              <a:t> Guide.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It shows the proportions and types of food that should be eaten.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It has 5 main food groups.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573" y="1997362"/>
            <a:ext cx="5649584" cy="3994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713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Fruit and vegetables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065416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/>
              <a:t>What food can you see here?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How much do you need to eat from this food group?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5" name="Picture 2" descr="C:\Dropbox\Roy\Dropbox\Eatwell guide\Fruit and ve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4501" y="1872289"/>
            <a:ext cx="3567987" cy="4331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1907703" y="4675236"/>
            <a:ext cx="3748817" cy="1495856"/>
          </a:xfrm>
          <a:prstGeom prst="wedgeRoundRectCallout">
            <a:avLst>
              <a:gd name="adj1" fmla="val 75517"/>
              <a:gd name="adj2" fmla="val -54180"/>
              <a:gd name="adj3" fmla="val 16667"/>
            </a:avLst>
          </a:prstGeom>
          <a:ln w="38100">
            <a:solidFill>
              <a:srgbClr val="33993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Eat at least five portions every day.</a:t>
            </a:r>
          </a:p>
        </p:txBody>
      </p:sp>
    </p:spTree>
    <p:extLst>
      <p:ext uri="{BB962C8B-B14F-4D97-AF65-F5344CB8AC3E}">
        <p14:creationId xmlns:p14="http://schemas.microsoft.com/office/powerpoint/2010/main" val="2142629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Potatoes, bread, rice, pasta and other starchy carbohydrates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496798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/>
              <a:t>What food can you see here?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How much do you need to eat from this food group?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15" descr="Eatwell pie-1.ps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9"/>
          <a:stretch/>
        </p:blipFill>
        <p:spPr bwMode="auto">
          <a:xfrm>
            <a:off x="7899176" y="2030819"/>
            <a:ext cx="3671698" cy="451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1600677" y="4408587"/>
            <a:ext cx="4630002" cy="1949683"/>
          </a:xfrm>
          <a:prstGeom prst="wedgeRoundRectCallout">
            <a:avLst>
              <a:gd name="adj1" fmla="val 74912"/>
              <a:gd name="adj2" fmla="val -52615"/>
              <a:gd name="adj3" fmla="val 16667"/>
            </a:avLst>
          </a:prstGeom>
          <a:ln w="38100">
            <a:solidFill>
              <a:srgbClr val="CC99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CC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Eat a food from this group at every meal time.</a:t>
            </a:r>
          </a:p>
          <a:p>
            <a:pPr algn="ctr"/>
            <a:r>
              <a:rPr lang="en-GB" sz="2400" dirty="0">
                <a:solidFill>
                  <a:srgbClr val="CC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GB" sz="2400" dirty="0">
                <a:solidFill>
                  <a:srgbClr val="CC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Try wholegrain varieties.</a:t>
            </a:r>
          </a:p>
        </p:txBody>
      </p:sp>
    </p:spTree>
    <p:extLst>
      <p:ext uri="{BB962C8B-B14F-4D97-AF65-F5344CB8AC3E}">
        <p14:creationId xmlns:p14="http://schemas.microsoft.com/office/powerpoint/2010/main" val="2142629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Beans, pulses, fish, eggs, meat and other proteins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065416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/>
              <a:t>What food can you see here?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How much do you need to eat from this food group?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7" name="Picture 2" descr="C:\Dropbox\Roy\Dropbox\Eatwell guide\Protei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057" y="1844823"/>
            <a:ext cx="4472754" cy="4335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ular Callout 7"/>
          <p:cNvSpPr/>
          <p:nvPr/>
        </p:nvSpPr>
        <p:spPr>
          <a:xfrm>
            <a:off x="1530867" y="4683322"/>
            <a:ext cx="4051225" cy="1497004"/>
          </a:xfrm>
          <a:prstGeom prst="wedgeRoundRectCallout">
            <a:avLst>
              <a:gd name="adj1" fmla="val 86118"/>
              <a:gd name="adj2" fmla="val -41020"/>
              <a:gd name="adj3" fmla="val 16667"/>
            </a:avLst>
          </a:prstGeom>
          <a:ln w="38100">
            <a:solidFill>
              <a:srgbClr val="FF9999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FF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Eat some foods from this group every day, </a:t>
            </a:r>
          </a:p>
          <a:p>
            <a:pPr algn="ctr"/>
            <a:r>
              <a:rPr lang="en-GB" sz="1600" dirty="0">
                <a:solidFill>
                  <a:srgbClr val="FF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e.g. beans on toast or spaghetti Bolognese. </a:t>
            </a:r>
          </a:p>
        </p:txBody>
      </p:sp>
    </p:spTree>
    <p:extLst>
      <p:ext uri="{BB962C8B-B14F-4D97-AF65-F5344CB8AC3E}">
        <p14:creationId xmlns:p14="http://schemas.microsoft.com/office/powerpoint/2010/main" val="1953528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Dairy and alternatives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065416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/>
              <a:t>What food can you see here?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How much do you need to eat from this food group?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7" name="Picture 2" descr="C:\Dropbox\Roy\Dropbox\Eatwell guide\Dairy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82" r="9669" b="7382"/>
          <a:stretch/>
        </p:blipFill>
        <p:spPr bwMode="auto">
          <a:xfrm>
            <a:off x="8063449" y="1791527"/>
            <a:ext cx="3787180" cy="4574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ular Callout 7"/>
          <p:cNvSpPr/>
          <p:nvPr/>
        </p:nvSpPr>
        <p:spPr>
          <a:xfrm>
            <a:off x="3341062" y="4301104"/>
            <a:ext cx="3558476" cy="1637976"/>
          </a:xfrm>
          <a:prstGeom prst="wedgeRoundRectCallout">
            <a:avLst>
              <a:gd name="adj1" fmla="val 92066"/>
              <a:gd name="adj2" fmla="val -35530"/>
              <a:gd name="adj3" fmla="val 16667"/>
            </a:avLst>
          </a:prstGeom>
          <a:ln w="38100">
            <a:solidFill>
              <a:srgbClr val="00B0F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br>
              <a:rPr lang="en-GB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some of these foods every day,</a:t>
            </a:r>
          </a:p>
          <a:p>
            <a:pPr algn="ctr"/>
            <a:r>
              <a:rPr lang="en-GB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e.g. a pot of yogurt and a cheese sandwich.</a:t>
            </a:r>
          </a:p>
          <a:p>
            <a:pPr algn="ctr"/>
            <a:endParaRPr lang="en-GB" sz="20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528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Oil and spreads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5773784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/>
              <a:t>What food can you see here?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How much do you need to eat from this food group?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2226242" y="4810394"/>
            <a:ext cx="2304256" cy="1130087"/>
          </a:xfrm>
          <a:prstGeom prst="wedgeRoundRectCallout">
            <a:avLst>
              <a:gd name="adj1" fmla="val 120018"/>
              <a:gd name="adj2" fmla="val 1408"/>
              <a:gd name="adj3" fmla="val 16667"/>
            </a:avLst>
          </a:prstGeom>
          <a:ln w="38100">
            <a:solidFill>
              <a:srgbClr val="7030A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4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Eat in small amounts</a:t>
            </a:r>
          </a:p>
          <a:p>
            <a:pPr algn="ctr"/>
            <a:endParaRPr lang="en-GB" sz="2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C:\Dropbox\Roy\Dropbox\Eatwell guide\Fats and oil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961" y="2124057"/>
            <a:ext cx="6234359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3528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Drinks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065416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/>
              <a:t>How many drinks do you need each day?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What drinks are healthier choices?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0" t="7234" r="19068" b="7952"/>
          <a:stretch/>
        </p:blipFill>
        <p:spPr>
          <a:xfrm>
            <a:off x="8368488" y="2115478"/>
            <a:ext cx="2925925" cy="3816424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1028181" y="4197236"/>
            <a:ext cx="2736304" cy="1609468"/>
          </a:xfrm>
          <a:prstGeom prst="wedgeRoundRectCallout">
            <a:avLst>
              <a:gd name="adj1" fmla="val 90379"/>
              <a:gd name="adj2" fmla="val -55388"/>
              <a:gd name="adj3" fmla="val 16667"/>
            </a:avLst>
          </a:prstGeom>
          <a:ln w="38100">
            <a:solidFill>
              <a:srgbClr val="00B0F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 and lower fat milk are healthier drink choices!</a:t>
            </a:r>
            <a:endParaRPr lang="en-GB" sz="16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200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4229210" y="5140302"/>
            <a:ext cx="3927677" cy="1030790"/>
          </a:xfrm>
          <a:prstGeom prst="wedgeRoundRectCallout">
            <a:avLst>
              <a:gd name="adj1" fmla="val 51170"/>
              <a:gd name="adj2" fmla="val -95844"/>
              <a:gd name="adj3" fmla="val 16667"/>
            </a:avLst>
          </a:prstGeom>
          <a:ln w="38100">
            <a:solidFill>
              <a:srgbClr val="00B0F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00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have 150ml of juice or smoothie a day.</a:t>
            </a:r>
            <a:endParaRPr lang="en-GB" sz="16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200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528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Foods high in fat, salt and sugars</a:t>
            </a:r>
            <a:br>
              <a:rPr lang="en-GB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065416" cy="36000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What food can you see here?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Do you need this type of food to be healthy?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10" name="Picture 2" descr="C:\Dropbox\Roy\Dropbox\Eatwell guide\fat suga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692" y="3267823"/>
            <a:ext cx="4835121" cy="2903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ed Rectangular Callout 10"/>
          <p:cNvSpPr/>
          <p:nvPr/>
        </p:nvSpPr>
        <p:spPr>
          <a:xfrm>
            <a:off x="727684" y="4652243"/>
            <a:ext cx="5832648" cy="1440160"/>
          </a:xfrm>
          <a:prstGeom prst="wedgeRoundRectCallout">
            <a:avLst>
              <a:gd name="adj1" fmla="val 58948"/>
              <a:gd name="adj2" fmla="val -41112"/>
              <a:gd name="adj3" fmla="val 16667"/>
            </a:avLst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do not need this type of food to be healthy.  If eaten, have less often and in small amounts.</a:t>
            </a:r>
            <a:endParaRPr lang="en-GB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820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5B78CA333243439763E4169A5FEB7F" ma:contentTypeVersion="18" ma:contentTypeDescription="Create a new document." ma:contentTypeScope="" ma:versionID="dc6deb05df7d1fcd95eb88bf1a5a26f4">
  <xsd:schema xmlns:xsd="http://www.w3.org/2001/XMLSchema" xmlns:xs="http://www.w3.org/2001/XMLSchema" xmlns:p="http://schemas.microsoft.com/office/2006/metadata/properties" xmlns:ns2="c53071f4-7f44-43fd-895c-8e7b6a3746b0" xmlns:ns3="ead97cfe-a968-427f-b02b-893e6ba0355a" targetNamespace="http://schemas.microsoft.com/office/2006/metadata/properties" ma:root="true" ma:fieldsID="8258fb5370106c49cde09acdb6d5137d" ns2:_="" ns3:_="">
    <xsd:import namespace="c53071f4-7f44-43fd-895c-8e7b6a3746b0"/>
    <xsd:import namespace="ead97cfe-a968-427f-b02b-893e6ba035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_Flow_SignoffStatu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3071f4-7f44-43fd-895c-8e7b6a3746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a407c16c-d400-4155-af4b-d0582c07d4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d97cfe-a968-427f-b02b-893e6ba0355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7b8b45f8-435e-402c-b129-c8853cba6318}" ma:internalName="TaxCatchAll" ma:showField="CatchAllData" ma:web="ead97cfe-a968-427f-b02b-893e6ba0355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ad97cfe-a968-427f-b02b-893e6ba0355a" xsi:nil="true"/>
    <_Flow_SignoffStatus xmlns="c53071f4-7f44-43fd-895c-8e7b6a3746b0" xsi:nil="true"/>
    <lcf76f155ced4ddcb4097134ff3c332f xmlns="c53071f4-7f44-43fd-895c-8e7b6a3746b0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993CB98-C62E-4D92-AAC4-EB3A66D26A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3071f4-7f44-43fd-895c-8e7b6a3746b0"/>
    <ds:schemaRef ds:uri="ead97cfe-a968-427f-b02b-893e6ba035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A530E26-FC31-4B10-9C6D-102895B8694B}">
  <ds:schemaRefs>
    <ds:schemaRef ds:uri="http://schemas.microsoft.com/office/2006/metadata/properties"/>
    <ds:schemaRef ds:uri="http://schemas.microsoft.com/office/infopath/2007/PartnerControls"/>
    <ds:schemaRef ds:uri="ead97cfe-a968-427f-b02b-893e6ba0355a"/>
    <ds:schemaRef ds:uri="c53071f4-7f44-43fd-895c-8e7b6a3746b0"/>
  </ds:schemaRefs>
</ds:datastoreItem>
</file>

<file path=customXml/itemProps3.xml><?xml version="1.0" encoding="utf-8"?>
<ds:datastoreItem xmlns:ds="http://schemas.openxmlformats.org/officeDocument/2006/customXml" ds:itemID="{9FCC0CD9-2720-4F2F-AE44-F73483C8135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356</Words>
  <Application>Microsoft Office PowerPoint</Application>
  <PresentationFormat>Widescreen</PresentationFormat>
  <Paragraphs>55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Office Theme</vt:lpstr>
      <vt:lpstr>Custom Design</vt:lpstr>
      <vt:lpstr>1_Custom Design</vt:lpstr>
      <vt:lpstr>3_Custom Design</vt:lpstr>
      <vt:lpstr>The Eatwell Guide </vt:lpstr>
      <vt:lpstr>The Eatwell Guide </vt:lpstr>
      <vt:lpstr>Fruit and vegetables</vt:lpstr>
      <vt:lpstr>Potatoes, bread, rice, pasta and other starchy carbohydrates</vt:lpstr>
      <vt:lpstr>Beans, pulses, fish, eggs, meat and other proteins</vt:lpstr>
      <vt:lpstr>Dairy and alternatives</vt:lpstr>
      <vt:lpstr>Oil and spreads</vt:lpstr>
      <vt:lpstr>Drinks</vt:lpstr>
      <vt:lpstr>Foods high in fat, salt and sugars </vt:lpstr>
      <vt:lpstr>The Eatwell Guide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Carter</dc:creator>
  <cp:lastModifiedBy>Alexander White</cp:lastModifiedBy>
  <cp:revision>27</cp:revision>
  <dcterms:created xsi:type="dcterms:W3CDTF">2018-10-10T09:22:08Z</dcterms:created>
  <dcterms:modified xsi:type="dcterms:W3CDTF">2023-10-20T10:50:16Z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0x010100BD5B78CA333243439763E4169A5FEB7F</vt:lpwstr>
  </property>
</Properties>
</file>