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81" r:id="rId9"/>
    <p:sldId id="282" r:id="rId10"/>
    <p:sldId id="283" r:id="rId11"/>
    <p:sldId id="284" r:id="rId12"/>
    <p:sldId id="289" r:id="rId13"/>
    <p:sldId id="262" r:id="rId14"/>
    <p:sldId id="263" r:id="rId15"/>
    <p:sldId id="264" r:id="rId16"/>
    <p:sldId id="265" r:id="rId17"/>
    <p:sldId id="266" r:id="rId18"/>
    <p:sldId id="267" r:id="rId19"/>
    <p:sldId id="268" r:id="rId20"/>
    <p:sldId id="290" r:id="rId21"/>
    <p:sldId id="270" r:id="rId22"/>
    <p:sldId id="271" r:id="rId23"/>
    <p:sldId id="272" r:id="rId24"/>
    <p:sldId id="273" r:id="rId25"/>
    <p:sldId id="274" r:id="rId26"/>
    <p:sldId id="275" r:id="rId27"/>
    <p:sldId id="276" r:id="rId28"/>
    <p:sldId id="277" r:id="rId29"/>
    <p:sldId id="292" r:id="rId30"/>
    <p:sldId id="279" r:id="rId31"/>
    <p:sldId id="280"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389537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play.kahoot.it/#/?quizId=0f07089f-a94b-4760-bc22-a4789e656799"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bit.ly/2UTLpec"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digestion process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stomach</a:t>
            </a:r>
          </a:p>
        </p:txBody>
      </p:sp>
      <p:sp>
        <p:nvSpPr>
          <p:cNvPr id="3" name="Subtitle 2"/>
          <p:cNvSpPr>
            <a:spLocks noGrp="1"/>
          </p:cNvSpPr>
          <p:nvPr>
            <p:ph type="subTitle" idx="1"/>
          </p:nvPr>
        </p:nvSpPr>
        <p:spPr>
          <a:xfrm>
            <a:off x="1169277" y="2571092"/>
            <a:ext cx="7218266" cy="3600000"/>
          </a:xfrm>
        </p:spPr>
        <p:txBody>
          <a:bodyPr/>
          <a:lstStyle/>
          <a:p>
            <a:pPr marL="0" indent="0">
              <a:buNone/>
            </a:pPr>
            <a:r>
              <a:rPr lang="en-GB" sz="2000" dirty="0"/>
              <a:t>The enzyme pepsin is also active in the stomach. It starts to break down protein to form peptides and amino acids.</a:t>
            </a:r>
          </a:p>
          <a:p>
            <a:pPr marL="0" indent="0">
              <a:buNone/>
            </a:pPr>
            <a:endParaRPr lang="en-GB" sz="2000" dirty="0"/>
          </a:p>
          <a:p>
            <a:pPr marL="0" indent="0">
              <a:buNone/>
            </a:pPr>
            <a:r>
              <a:rPr lang="en-GB" sz="2000" dirty="0"/>
              <a:t>Alcohol is absorbed through the stomach wall and taken to the liver where it is broken down.</a:t>
            </a:r>
          </a:p>
          <a:p>
            <a:pPr marL="0" indent="0">
              <a:buNone/>
            </a:pPr>
            <a:endParaRPr lang="en-GB" sz="2000" dirty="0"/>
          </a:p>
          <a:p>
            <a:pPr marL="0" indent="0">
              <a:buNone/>
            </a:pPr>
            <a:r>
              <a:rPr lang="en-GB" sz="2000" dirty="0"/>
              <a:t>When the food has been churned into a creamy mixture known as chyme, the pyloric sphincter (a ring of muscles) opens and the chyme is released gradually into the small intestine. Chyme consists of gastric juices and partly digested food.</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276" y="2409981"/>
            <a:ext cx="3137778" cy="3922222"/>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small intestine</a:t>
            </a:r>
            <a:br>
              <a:rPr lang="en-US" dirty="0"/>
            </a:br>
            <a:endParaRPr lang="en-US" dirty="0"/>
          </a:p>
        </p:txBody>
      </p:sp>
      <p:sp>
        <p:nvSpPr>
          <p:cNvPr id="3" name="Subtitle 2"/>
          <p:cNvSpPr>
            <a:spLocks noGrp="1"/>
          </p:cNvSpPr>
          <p:nvPr>
            <p:ph type="subTitle" idx="1"/>
          </p:nvPr>
        </p:nvSpPr>
        <p:spPr>
          <a:xfrm>
            <a:off x="1169276" y="2571092"/>
            <a:ext cx="6511684" cy="3600000"/>
          </a:xfrm>
        </p:spPr>
        <p:txBody>
          <a:bodyPr/>
          <a:lstStyle/>
          <a:p>
            <a:pPr marL="0" indent="0">
              <a:buNone/>
            </a:pPr>
            <a:r>
              <a:rPr lang="en-GB" sz="2000" dirty="0"/>
              <a:t>Chyme passes out of the stomach through the pyloric sphincter into the small intestine. </a:t>
            </a:r>
          </a:p>
          <a:p>
            <a:pPr marL="0" indent="0">
              <a:buNone/>
            </a:pPr>
            <a:r>
              <a:rPr lang="en-GB" sz="2000" dirty="0"/>
              <a:t>The small intestine is a tube about 6 metres long. </a:t>
            </a:r>
          </a:p>
          <a:p>
            <a:pPr marL="0" indent="0">
              <a:buNone/>
            </a:pPr>
            <a:endParaRPr lang="en-GB" sz="2000" dirty="0"/>
          </a:p>
          <a:p>
            <a:pPr marL="0" indent="0">
              <a:buNone/>
            </a:pPr>
            <a:r>
              <a:rPr lang="en-GB" sz="2000" dirty="0"/>
              <a:t>The small intestine is divided into three sections: </a:t>
            </a:r>
          </a:p>
          <a:p>
            <a:r>
              <a:rPr lang="en-GB" sz="2000" dirty="0"/>
              <a:t>duodenum;</a:t>
            </a:r>
          </a:p>
          <a:p>
            <a:r>
              <a:rPr lang="en-GB" sz="2000" dirty="0"/>
              <a:t>jejunum; </a:t>
            </a:r>
          </a:p>
          <a:p>
            <a:r>
              <a:rPr lang="en-GB" sz="2000" dirty="0"/>
              <a:t>ileum. </a:t>
            </a:r>
          </a:p>
          <a:p>
            <a:pPr marL="0" indent="0">
              <a:buNone/>
            </a:pPr>
            <a:endParaRPr lang="en-GB" sz="2000" dirty="0"/>
          </a:p>
          <a:p>
            <a:pPr marL="0" indent="0">
              <a:buNone/>
            </a:pPr>
            <a:r>
              <a:rPr lang="en-GB" sz="2000" dirty="0"/>
              <a:t>The first section of the small intestine is the duodenum.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331" y="2491828"/>
            <a:ext cx="3144981" cy="3931227"/>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duodenum</a:t>
            </a:r>
            <a:br>
              <a:rPr lang="en-US" dirty="0"/>
            </a:br>
            <a:endParaRPr lang="en-US" dirty="0"/>
          </a:p>
        </p:txBody>
      </p:sp>
      <p:sp>
        <p:nvSpPr>
          <p:cNvPr id="3" name="Subtitle 2"/>
          <p:cNvSpPr>
            <a:spLocks noGrp="1"/>
          </p:cNvSpPr>
          <p:nvPr>
            <p:ph type="subTitle" idx="1"/>
          </p:nvPr>
        </p:nvSpPr>
        <p:spPr>
          <a:xfrm>
            <a:off x="1169276" y="2571092"/>
            <a:ext cx="5896542" cy="3600000"/>
          </a:xfrm>
        </p:spPr>
        <p:txBody>
          <a:bodyPr/>
          <a:lstStyle/>
          <a:p>
            <a:pPr marL="0" indent="0">
              <a:spcBef>
                <a:spcPct val="0"/>
              </a:spcBef>
              <a:buNone/>
            </a:pPr>
            <a:r>
              <a:rPr lang="en-US" altLang="en-US" sz="2000" dirty="0"/>
              <a:t>In the duodenum, chyme is diluted with bile salts (from the gall bladder) and pancreatic juices (from the pancreas).</a:t>
            </a:r>
          </a:p>
          <a:p>
            <a:pPr marL="0" indent="0">
              <a:spcBef>
                <a:spcPct val="0"/>
              </a:spcBef>
              <a:buNone/>
            </a:pPr>
            <a:endParaRPr lang="en-US" altLang="en-US" sz="2000" dirty="0"/>
          </a:p>
          <a:p>
            <a:pPr marL="0" indent="0">
              <a:spcBef>
                <a:spcPct val="0"/>
              </a:spcBef>
              <a:buNone/>
            </a:pPr>
            <a:r>
              <a:rPr lang="en-US" altLang="en-US" sz="2000" b="1" dirty="0"/>
              <a:t>Did you know?</a:t>
            </a:r>
          </a:p>
          <a:p>
            <a:pPr marL="0" indent="0">
              <a:spcBef>
                <a:spcPct val="0"/>
              </a:spcBef>
              <a:buNone/>
            </a:pPr>
            <a:endParaRPr lang="en-US" altLang="en-US" sz="2000" b="1" dirty="0"/>
          </a:p>
          <a:p>
            <a:pPr marL="0" indent="0">
              <a:spcBef>
                <a:spcPct val="0"/>
              </a:spcBef>
              <a:buNone/>
            </a:pPr>
            <a:r>
              <a:rPr lang="en-GB" altLang="en-US" sz="2000" dirty="0"/>
              <a:t>The duodenum is about 25 centimetres long and in the shape of a horse shoe.</a:t>
            </a:r>
            <a:endParaRPr lang="en-US" altLang="en-US" sz="2000" dirty="0"/>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928" y="2481554"/>
            <a:ext cx="3779075" cy="3779075"/>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Bile</a:t>
            </a:r>
          </a:p>
        </p:txBody>
      </p:sp>
      <p:sp>
        <p:nvSpPr>
          <p:cNvPr id="3" name="Subtitle 2"/>
          <p:cNvSpPr>
            <a:spLocks noGrp="1"/>
          </p:cNvSpPr>
          <p:nvPr>
            <p:ph type="subTitle" idx="1"/>
          </p:nvPr>
        </p:nvSpPr>
        <p:spPr>
          <a:xfrm>
            <a:off x="1169276" y="2571092"/>
            <a:ext cx="6498850" cy="3600000"/>
          </a:xfrm>
        </p:spPr>
        <p:txBody>
          <a:bodyPr/>
          <a:lstStyle/>
          <a:p>
            <a:pPr marL="0" indent="0">
              <a:buNone/>
            </a:pPr>
            <a:r>
              <a:rPr lang="en-GB" sz="2000" dirty="0"/>
              <a:t>Bile is a fluid produced in the liver and stored in the gall bladder. This contains bile salts which emulsify fat, which is normally insoluble in water.</a:t>
            </a:r>
          </a:p>
          <a:p>
            <a:pPr marL="0" indent="0">
              <a:buNone/>
            </a:pPr>
            <a:r>
              <a:rPr lang="en-GB" sz="2000" dirty="0"/>
              <a:t>	</a:t>
            </a:r>
          </a:p>
          <a:p>
            <a:pPr marL="0" indent="0">
              <a:buNone/>
            </a:pPr>
            <a:r>
              <a:rPr lang="en-GB" sz="2000" dirty="0"/>
              <a:t>Emulsified fat droplets can then mix with the watery digestive juices, which contains the enzyme lipase to digest the fat efficiently.</a:t>
            </a:r>
          </a:p>
          <a:p>
            <a:pPr marL="0" indent="0">
              <a:buNone/>
            </a:pPr>
            <a:endParaRPr lang="en-GB" sz="2000" dirty="0"/>
          </a:p>
        </p:txBody>
      </p:sp>
      <p:pic>
        <p:nvPicPr>
          <p:cNvPr id="4" name="Picture 3"/>
          <p:cNvPicPr>
            <a:picLocks noChangeAspect="1"/>
          </p:cNvPicPr>
          <p:nvPr/>
        </p:nvPicPr>
        <p:blipFill>
          <a:blip r:embed="rId2"/>
          <a:stretch>
            <a:fillRect/>
          </a:stretch>
        </p:blipFill>
        <p:spPr>
          <a:xfrm>
            <a:off x="8034538" y="2571092"/>
            <a:ext cx="3658020" cy="3330939"/>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defRPr/>
            </a:pPr>
            <a:r>
              <a:rPr lang="en-GB" sz="2000" dirty="0"/>
              <a:t>The pancreas secretes alkaline pancreatic juices.</a:t>
            </a:r>
          </a:p>
          <a:p>
            <a:pPr marL="0" indent="0">
              <a:buNone/>
              <a:defRPr/>
            </a:pPr>
            <a:endParaRPr lang="en-GB" sz="2000" dirty="0"/>
          </a:p>
          <a:p>
            <a:pPr marL="0" indent="0">
              <a:buNone/>
              <a:defRPr/>
            </a:pPr>
            <a:r>
              <a:rPr lang="en-GB" sz="2000" dirty="0"/>
              <a:t>These juices contain sodium bicarbonate to neutralise the hydrochloric acid mixed into the chyme from the stomach and provide an optimum pH level for the enzymes to work.</a:t>
            </a:r>
          </a:p>
          <a:p>
            <a:pPr marL="0" indent="0">
              <a:buNone/>
              <a:defRPr/>
            </a:pPr>
            <a:endParaRPr lang="en-GB" sz="2000" dirty="0"/>
          </a:p>
          <a:p>
            <a:pPr marL="0" indent="0">
              <a:buNone/>
              <a:defRPr/>
            </a:pPr>
            <a:r>
              <a:rPr lang="en-GB" sz="2000" dirty="0"/>
              <a:t>Pancreatic juices also contain digestive enzymes to break down nutrients:</a:t>
            </a:r>
          </a:p>
          <a:p>
            <a:endParaRPr lang="en-US" dirty="0"/>
          </a:p>
        </p:txBody>
      </p:sp>
      <p:sp>
        <p:nvSpPr>
          <p:cNvPr id="3" name="Text Placeholder 2"/>
          <p:cNvSpPr>
            <a:spLocks noGrp="1"/>
          </p:cNvSpPr>
          <p:nvPr>
            <p:ph type="body" sz="quarter" idx="3"/>
          </p:nvPr>
        </p:nvSpPr>
        <p:spPr/>
        <p:txBody>
          <a:bodyPr/>
          <a:lstStyle/>
          <a:p>
            <a:pPr algn="ctr">
              <a:defRPr/>
            </a:pPr>
            <a:r>
              <a:rPr lang="en-GB" sz="2000" dirty="0"/>
              <a:t>Protein </a:t>
            </a:r>
            <a:r>
              <a:rPr lang="en-GB" sz="2000" dirty="0">
                <a:sym typeface="Wingdings" pitchFamily="2" charset="2"/>
              </a:rPr>
              <a:t> Peptides + Amino acids</a:t>
            </a:r>
          </a:p>
          <a:p>
            <a:pPr algn="ctr">
              <a:defRPr/>
            </a:pPr>
            <a:r>
              <a:rPr lang="en-GB" sz="2000" b="1" dirty="0"/>
              <a:t>Trypsin and Chymotrypsin </a:t>
            </a:r>
          </a:p>
          <a:p>
            <a:pPr algn="ctr">
              <a:defRPr/>
            </a:pPr>
            <a:endParaRPr lang="en-GB" sz="2000" dirty="0"/>
          </a:p>
          <a:p>
            <a:pPr algn="ctr">
              <a:defRPr/>
            </a:pPr>
            <a:r>
              <a:rPr lang="en-GB" sz="2000" dirty="0"/>
              <a:t>Starch / Glycogen </a:t>
            </a:r>
            <a:r>
              <a:rPr lang="en-GB" sz="2000" dirty="0">
                <a:sym typeface="Wingdings" pitchFamily="2" charset="2"/>
              </a:rPr>
              <a:t> M</a:t>
            </a:r>
            <a:r>
              <a:rPr lang="en-GB" sz="2000" dirty="0"/>
              <a:t>altose</a:t>
            </a:r>
          </a:p>
          <a:p>
            <a:pPr algn="ctr">
              <a:defRPr/>
            </a:pPr>
            <a:r>
              <a:rPr lang="en-GB" sz="2000" b="1" dirty="0"/>
              <a:t>Pancreatic amylase</a:t>
            </a:r>
          </a:p>
          <a:p>
            <a:pPr algn="ctr">
              <a:defRPr/>
            </a:pPr>
            <a:endParaRPr lang="en-GB" sz="2000" dirty="0"/>
          </a:p>
          <a:p>
            <a:pPr algn="ctr">
              <a:defRPr/>
            </a:pPr>
            <a:r>
              <a:rPr lang="en-GB" sz="2000" dirty="0"/>
              <a:t>Fat </a:t>
            </a:r>
            <a:r>
              <a:rPr lang="en-GB" sz="2000" dirty="0">
                <a:sym typeface="Wingdings" pitchFamily="2" charset="2"/>
              </a:rPr>
              <a:t> F</a:t>
            </a:r>
            <a:r>
              <a:rPr lang="en-GB" sz="2000" dirty="0"/>
              <a:t>atty acids + glycerol</a:t>
            </a:r>
          </a:p>
          <a:p>
            <a:pPr algn="ctr">
              <a:defRPr/>
            </a:pPr>
            <a:r>
              <a:rPr lang="en-GB" sz="2000" b="1" dirty="0"/>
              <a:t>Pancreatic lipase </a:t>
            </a:r>
          </a:p>
          <a:p>
            <a:endParaRPr lang="en-US" dirty="0"/>
          </a:p>
        </p:txBody>
      </p:sp>
      <p:sp>
        <p:nvSpPr>
          <p:cNvPr id="4" name="Title 3"/>
          <p:cNvSpPr>
            <a:spLocks noGrp="1"/>
          </p:cNvSpPr>
          <p:nvPr>
            <p:ph type="title"/>
          </p:nvPr>
        </p:nvSpPr>
        <p:spPr/>
        <p:txBody>
          <a:bodyPr/>
          <a:lstStyle/>
          <a:p>
            <a:r>
              <a:rPr lang="en-US" dirty="0"/>
              <a:t>Pancreatic juices</a:t>
            </a:r>
          </a:p>
        </p:txBody>
      </p:sp>
    </p:spTree>
    <p:extLst>
      <p:ext uri="{BB962C8B-B14F-4D97-AF65-F5344CB8AC3E}">
        <p14:creationId xmlns:p14="http://schemas.microsoft.com/office/powerpoint/2010/main" val="242116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Wall of the small intestine</a:t>
            </a:r>
            <a:br>
              <a:rPr lang="en-GB" dirty="0"/>
            </a:br>
            <a:endParaRPr lang="en-US" dirty="0"/>
          </a:p>
        </p:txBody>
      </p:sp>
      <p:sp>
        <p:nvSpPr>
          <p:cNvPr id="3" name="Subtitle 2"/>
          <p:cNvSpPr>
            <a:spLocks noGrp="1"/>
          </p:cNvSpPr>
          <p:nvPr>
            <p:ph type="subTitle" idx="1"/>
          </p:nvPr>
        </p:nvSpPr>
        <p:spPr/>
        <p:txBody>
          <a:bodyPr/>
          <a:lstStyle/>
          <a:p>
            <a:pPr marL="0" indent="0">
              <a:buNone/>
            </a:pPr>
            <a:r>
              <a:rPr lang="en-GB" sz="2000" dirty="0"/>
              <a:t>The inner surface of the small intestine is folded into finger-like structures called villi, which greatly increase the surface area available for absorption.</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b="1" dirty="0"/>
              <a:t>Did you know?</a:t>
            </a:r>
            <a:endParaRPr lang="en-GB" sz="2000" dirty="0"/>
          </a:p>
          <a:p>
            <a:pPr marL="0" indent="0">
              <a:buNone/>
            </a:pPr>
            <a:r>
              <a:rPr lang="en-GB" sz="2000" dirty="0"/>
              <a:t>The villi have a surface area of about 200m</a:t>
            </a:r>
            <a:r>
              <a:rPr lang="en-GB" sz="2000" dirty="0">
                <a:latin typeface="Andalus"/>
                <a:cs typeface="Andalus"/>
              </a:rPr>
              <a:t>²</a:t>
            </a:r>
            <a:r>
              <a:rPr lang="en-GB" sz="2000" dirty="0"/>
              <a:t>, this is equivalent to the size of a tennis court.</a:t>
            </a:r>
          </a:p>
          <a:p>
            <a:pPr marL="0" indent="0">
              <a:buNone/>
            </a:pPr>
            <a:endParaRPr lang="en-GB" sz="2000" dirty="0"/>
          </a:p>
        </p:txBody>
      </p:sp>
      <p:sp>
        <p:nvSpPr>
          <p:cNvPr id="4" name="Line 8"/>
          <p:cNvSpPr>
            <a:spLocks noChangeShapeType="1"/>
          </p:cNvSpPr>
          <p:nvPr/>
        </p:nvSpPr>
        <p:spPr bwMode="auto">
          <a:xfrm flipV="1">
            <a:off x="2261080" y="5154488"/>
            <a:ext cx="3657600" cy="0"/>
          </a:xfrm>
          <a:prstGeom prst="line">
            <a:avLst/>
          </a:prstGeom>
          <a:noFill/>
          <a:ln w="57150">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3067" y="3713610"/>
            <a:ext cx="1971856" cy="131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4986" y="3217157"/>
            <a:ext cx="1892596" cy="21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Small intestine</a:t>
            </a:r>
            <a:br>
              <a:rPr lang="en-US" dirty="0"/>
            </a:br>
            <a:endParaRPr lang="en-US" dirty="0"/>
          </a:p>
        </p:txBody>
      </p:sp>
      <p:sp>
        <p:nvSpPr>
          <p:cNvPr id="3" name="Subtitle 2"/>
          <p:cNvSpPr>
            <a:spLocks noGrp="1"/>
          </p:cNvSpPr>
          <p:nvPr>
            <p:ph type="subTitle" idx="1"/>
          </p:nvPr>
        </p:nvSpPr>
        <p:spPr>
          <a:xfrm>
            <a:off x="1169276" y="2571092"/>
            <a:ext cx="6482808" cy="3600000"/>
          </a:xfrm>
        </p:spPr>
        <p:txBody>
          <a:bodyPr/>
          <a:lstStyle/>
          <a:p>
            <a:pPr marL="0" indent="0">
              <a:spcBef>
                <a:spcPct val="0"/>
              </a:spcBef>
              <a:buNone/>
              <a:defRPr/>
            </a:pPr>
            <a:r>
              <a:rPr lang="en-GB" dirty="0"/>
              <a:t>Digestion which occurs in the wall (brush border) of the small intestine includes:</a:t>
            </a:r>
          </a:p>
          <a:p>
            <a:pPr marL="0" indent="0">
              <a:spcBef>
                <a:spcPct val="0"/>
              </a:spcBef>
              <a:buNone/>
              <a:defRPr/>
            </a:pPr>
            <a:endParaRPr lang="en-GB" b="1" dirty="0"/>
          </a:p>
          <a:p>
            <a:pPr marL="0" indent="0">
              <a:spcBef>
                <a:spcPct val="0"/>
              </a:spcBef>
              <a:buNone/>
              <a:defRPr/>
            </a:pPr>
            <a:r>
              <a:rPr lang="en-GB" dirty="0"/>
              <a:t>Peptides </a:t>
            </a:r>
            <a:r>
              <a:rPr lang="en-GB" dirty="0">
                <a:sym typeface="Wingdings" pitchFamily="2" charset="2"/>
              </a:rPr>
              <a:t> Amino acids</a:t>
            </a:r>
          </a:p>
          <a:p>
            <a:pPr marL="0" indent="0">
              <a:spcBef>
                <a:spcPct val="0"/>
              </a:spcBef>
              <a:buNone/>
              <a:defRPr/>
            </a:pPr>
            <a:r>
              <a:rPr lang="en-GB" b="1" dirty="0">
                <a:sym typeface="Wingdings" pitchFamily="2" charset="2"/>
              </a:rPr>
              <a:t>         P</a:t>
            </a:r>
            <a:r>
              <a:rPr lang="en-GB" b="1" dirty="0"/>
              <a:t>rotease</a:t>
            </a:r>
          </a:p>
          <a:p>
            <a:pPr marL="0" indent="0">
              <a:spcBef>
                <a:spcPct val="0"/>
              </a:spcBef>
              <a:buNone/>
              <a:defRPr/>
            </a:pPr>
            <a:endParaRPr lang="en-GB" dirty="0"/>
          </a:p>
          <a:p>
            <a:pPr marL="0" indent="0">
              <a:spcBef>
                <a:spcPct val="0"/>
              </a:spcBef>
              <a:buNone/>
              <a:defRPr/>
            </a:pPr>
            <a:r>
              <a:rPr lang="en-GB" dirty="0"/>
              <a:t>Maltose </a:t>
            </a:r>
            <a:r>
              <a:rPr lang="en-GB" dirty="0">
                <a:sym typeface="Wingdings" pitchFamily="2" charset="2"/>
              </a:rPr>
              <a:t></a:t>
            </a:r>
            <a:r>
              <a:rPr lang="en-GB" dirty="0"/>
              <a:t> Glucose</a:t>
            </a:r>
          </a:p>
          <a:p>
            <a:pPr marL="0" indent="0">
              <a:spcBef>
                <a:spcPct val="0"/>
              </a:spcBef>
              <a:buNone/>
              <a:defRPr/>
            </a:pPr>
            <a:r>
              <a:rPr lang="en-GB" b="1" dirty="0"/>
              <a:t>         Maltase</a:t>
            </a:r>
          </a:p>
          <a:p>
            <a:pPr marL="0" indent="0">
              <a:spcBef>
                <a:spcPct val="0"/>
              </a:spcBef>
              <a:buNone/>
              <a:defRPr/>
            </a:pPr>
            <a:endParaRPr lang="en-GB" dirty="0"/>
          </a:p>
          <a:p>
            <a:pPr marL="0" indent="0">
              <a:spcBef>
                <a:spcPct val="0"/>
              </a:spcBef>
              <a:buNone/>
              <a:defRPr/>
            </a:pPr>
            <a:r>
              <a:rPr lang="en-GB" dirty="0"/>
              <a:t>Sucrose </a:t>
            </a:r>
            <a:r>
              <a:rPr lang="en-GB" dirty="0">
                <a:sym typeface="Wingdings" pitchFamily="2" charset="2"/>
              </a:rPr>
              <a:t></a:t>
            </a:r>
            <a:r>
              <a:rPr lang="en-GB" dirty="0"/>
              <a:t> Glucose + Fructose</a:t>
            </a:r>
          </a:p>
          <a:p>
            <a:pPr marL="0" indent="0">
              <a:spcBef>
                <a:spcPct val="0"/>
              </a:spcBef>
              <a:buNone/>
              <a:defRPr/>
            </a:pPr>
            <a:r>
              <a:rPr lang="en-GB" b="1" dirty="0"/>
              <a:t>          </a:t>
            </a:r>
            <a:r>
              <a:rPr lang="en-GB" b="1" dirty="0" err="1"/>
              <a:t>Sucrase</a:t>
            </a:r>
            <a:endParaRPr lang="en-GB" b="1" dirty="0"/>
          </a:p>
          <a:p>
            <a:pPr marL="0" indent="0">
              <a:spcBef>
                <a:spcPct val="0"/>
              </a:spcBef>
              <a:buNone/>
              <a:defRPr/>
            </a:pPr>
            <a:endParaRPr lang="en-GB" dirty="0"/>
          </a:p>
          <a:p>
            <a:pPr marL="0" indent="0">
              <a:spcBef>
                <a:spcPct val="0"/>
              </a:spcBef>
              <a:buNone/>
              <a:defRPr/>
            </a:pPr>
            <a:r>
              <a:rPr lang="en-GB" dirty="0"/>
              <a:t>Lactose </a:t>
            </a:r>
            <a:r>
              <a:rPr lang="en-GB" dirty="0">
                <a:sym typeface="Wingdings" pitchFamily="2" charset="2"/>
              </a:rPr>
              <a:t> </a:t>
            </a:r>
            <a:r>
              <a:rPr lang="en-GB" dirty="0"/>
              <a:t>Glucose + Galactose</a:t>
            </a:r>
          </a:p>
          <a:p>
            <a:pPr marL="0" indent="0">
              <a:spcBef>
                <a:spcPct val="0"/>
              </a:spcBef>
              <a:buNone/>
              <a:defRPr/>
            </a:pPr>
            <a:r>
              <a:rPr lang="en-GB" b="1" dirty="0"/>
              <a:t>          Lactase</a:t>
            </a:r>
          </a:p>
          <a:p>
            <a:pPr marL="0" indent="0">
              <a:spcBef>
                <a:spcPct val="0"/>
              </a:spcBef>
              <a:buNone/>
              <a:defRPr/>
            </a:pPr>
            <a:endParaRPr lang="en-GB" dirty="0"/>
          </a:p>
          <a:p>
            <a:pPr marL="0" indent="0">
              <a:spcBef>
                <a:spcPct val="0"/>
              </a:spcBef>
              <a:buNone/>
              <a:defRPr/>
            </a:pPr>
            <a:r>
              <a:rPr lang="en-GB" dirty="0"/>
              <a:t>The enzymes important in each process are highlighted in bold.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2841" y="2461355"/>
            <a:ext cx="3148264" cy="3935330"/>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Absorption</a:t>
            </a:r>
          </a:p>
        </p:txBody>
      </p:sp>
      <p:sp>
        <p:nvSpPr>
          <p:cNvPr id="3" name="Subtitle 2"/>
          <p:cNvSpPr>
            <a:spLocks noGrp="1"/>
          </p:cNvSpPr>
          <p:nvPr>
            <p:ph type="subTitle" idx="1"/>
          </p:nvPr>
        </p:nvSpPr>
        <p:spPr/>
        <p:txBody>
          <a:bodyPr/>
          <a:lstStyle/>
          <a:p>
            <a:pPr marL="0" indent="0">
              <a:buNone/>
            </a:pPr>
            <a:r>
              <a:rPr lang="en-GB" sz="2000" dirty="0"/>
              <a:t>These substances are absorbed in the small intestine:</a:t>
            </a:r>
          </a:p>
          <a:p>
            <a:pPr marL="0" indent="0">
              <a:buNone/>
            </a:pPr>
            <a:endParaRPr lang="en-GB" sz="2000" dirty="0"/>
          </a:p>
          <a:p>
            <a:r>
              <a:rPr lang="en-GB" sz="2000" dirty="0"/>
              <a:t>water;</a:t>
            </a:r>
          </a:p>
          <a:p>
            <a:r>
              <a:rPr lang="en-GB" sz="2000" dirty="0"/>
              <a:t>alcohol;</a:t>
            </a:r>
          </a:p>
          <a:p>
            <a:r>
              <a:rPr lang="en-GB" sz="2000" dirty="0"/>
              <a:t>sugars;</a:t>
            </a:r>
          </a:p>
          <a:p>
            <a:r>
              <a:rPr lang="en-GB" sz="2000" dirty="0"/>
              <a:t>minerals;</a:t>
            </a:r>
          </a:p>
          <a:p>
            <a:r>
              <a:rPr lang="en-GB" sz="2000" dirty="0"/>
              <a:t>water soluble vitamins;</a:t>
            </a:r>
          </a:p>
          <a:p>
            <a:r>
              <a:rPr lang="en-GB" sz="2000" dirty="0"/>
              <a:t>peptides and amino acids;</a:t>
            </a:r>
          </a:p>
          <a:p>
            <a:r>
              <a:rPr lang="en-GB" sz="2000" dirty="0"/>
              <a:t>fatty acids, glycerol and fat-soluble vitamins.</a:t>
            </a:r>
          </a:p>
          <a:p>
            <a:pPr marL="0" indent="0">
              <a:buNone/>
            </a:pPr>
            <a:endParaRPr lang="en-US" sz="2000" dirty="0"/>
          </a:p>
        </p:txBody>
      </p:sp>
    </p:spTree>
    <p:extLst>
      <p:ext uri="{BB962C8B-B14F-4D97-AF65-F5344CB8AC3E}">
        <p14:creationId xmlns:p14="http://schemas.microsoft.com/office/powerpoint/2010/main" val="16042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Absorption</a:t>
            </a:r>
            <a:br>
              <a:rPr lang="en-US" dirty="0"/>
            </a:br>
            <a:endParaRPr lang="en-US" dirty="0"/>
          </a:p>
        </p:txBody>
      </p:sp>
      <p:sp>
        <p:nvSpPr>
          <p:cNvPr id="3" name="Subtitle 2"/>
          <p:cNvSpPr>
            <a:spLocks noGrp="1"/>
          </p:cNvSpPr>
          <p:nvPr>
            <p:ph type="subTitle" idx="1"/>
          </p:nvPr>
        </p:nvSpPr>
        <p:spPr>
          <a:xfrm>
            <a:off x="1169276" y="2571092"/>
            <a:ext cx="8644575" cy="3600000"/>
          </a:xfrm>
        </p:spPr>
        <p:txBody>
          <a:bodyPr/>
          <a:lstStyle/>
          <a:p>
            <a:pPr marL="0" indent="0">
              <a:spcBef>
                <a:spcPct val="0"/>
              </a:spcBef>
              <a:buNone/>
            </a:pPr>
            <a:r>
              <a:rPr lang="en-US" altLang="en-US" sz="2000" dirty="0"/>
              <a:t>The villi in the small intestine have a high blood supply. There are two types of absorption which occur here.</a:t>
            </a:r>
          </a:p>
          <a:p>
            <a:pPr marL="0" indent="0">
              <a:spcBef>
                <a:spcPct val="0"/>
              </a:spcBef>
              <a:buNone/>
            </a:pPr>
            <a:endParaRPr lang="en-US" altLang="en-US" sz="2000" dirty="0"/>
          </a:p>
          <a:p>
            <a:pPr marL="0" indent="0">
              <a:spcBef>
                <a:spcPct val="0"/>
              </a:spcBef>
              <a:buNone/>
            </a:pPr>
            <a:r>
              <a:rPr lang="en-US" altLang="en-US" sz="2000" b="1" dirty="0"/>
              <a:t>Passive</a:t>
            </a:r>
            <a:r>
              <a:rPr lang="en-US" altLang="en-US" sz="2000" dirty="0"/>
              <a:t> – </a:t>
            </a:r>
          </a:p>
          <a:p>
            <a:pPr marL="0" indent="0">
              <a:spcBef>
                <a:spcPct val="0"/>
              </a:spcBef>
              <a:buNone/>
            </a:pPr>
            <a:r>
              <a:rPr lang="en-US" altLang="en-US" sz="2000" dirty="0"/>
              <a:t>through the process of osmosis, the nutrients pass through the wall of the small intestine into the blood supply. Passive absorption </a:t>
            </a:r>
            <a:r>
              <a:rPr lang="en-GB" altLang="en-US" sz="2000" dirty="0"/>
              <a:t>moves molecules from their higher concentration to their lower concentration.</a:t>
            </a:r>
            <a:endParaRPr lang="en-US" altLang="en-US" sz="2000" dirty="0"/>
          </a:p>
          <a:p>
            <a:pPr marL="0" indent="0">
              <a:spcBef>
                <a:spcPct val="0"/>
              </a:spcBef>
              <a:buNone/>
            </a:pPr>
            <a:endParaRPr lang="en-US" altLang="en-US" sz="2000" dirty="0"/>
          </a:p>
          <a:p>
            <a:pPr marL="0" indent="0">
              <a:spcBef>
                <a:spcPct val="0"/>
              </a:spcBef>
              <a:buNone/>
            </a:pPr>
            <a:r>
              <a:rPr lang="en-US" altLang="en-US" sz="2000" b="1" dirty="0"/>
              <a:t>Active </a:t>
            </a:r>
            <a:r>
              <a:rPr lang="en-US" altLang="en-US" sz="2000" dirty="0"/>
              <a:t>– </a:t>
            </a:r>
          </a:p>
          <a:p>
            <a:pPr marL="0" indent="0">
              <a:spcBef>
                <a:spcPct val="0"/>
              </a:spcBef>
              <a:buNone/>
            </a:pPr>
            <a:r>
              <a:rPr lang="en-US" altLang="en-US" sz="2000" dirty="0"/>
              <a:t>a carrier transports nutrients through the wall of the small intestine into the blood supply. This type of absorption requires energy as it occurs against a concentration gradient.</a:t>
            </a:r>
          </a:p>
          <a:p>
            <a:pPr marL="0" indent="0">
              <a:buNone/>
            </a:pPr>
            <a:endParaRPr lang="en-US"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27704" y="3369091"/>
            <a:ext cx="2664296" cy="30208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2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Absorption</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Once in the blood, the nutrients are transported to the liver via the hepatic portal vein. Most fatty acids and glycerol pass into the lymphatic system, and then into the bloodstream.</a:t>
            </a:r>
          </a:p>
          <a:p>
            <a:pPr marL="0" indent="0">
              <a:buNone/>
            </a:pPr>
            <a:endParaRPr lang="en-GB" sz="2000" dirty="0"/>
          </a:p>
          <a:p>
            <a:pPr marL="0" indent="0">
              <a:buNone/>
            </a:pPr>
            <a:r>
              <a:rPr lang="en-GB" sz="2000" dirty="0"/>
              <a:t>The liver filters and converts the nutrients into substances that can be used by body cells for energy and growth. </a:t>
            </a:r>
          </a:p>
          <a:p>
            <a:pPr marL="0" indent="0">
              <a:buNone/>
            </a:pPr>
            <a:endParaRPr lang="en-GB" sz="2000" dirty="0"/>
          </a:p>
          <a:p>
            <a:pPr marL="0" indent="0">
              <a:buNone/>
            </a:pPr>
            <a:r>
              <a:rPr lang="en-GB" sz="2000" dirty="0"/>
              <a:t>Once the nutrients have been absorbed, the undigested substances pass into </a:t>
            </a:r>
            <a:r>
              <a:rPr lang="en-GB" sz="2000"/>
              <a:t>the colon (large intestine).</a:t>
            </a:r>
            <a:endParaRPr lang="en-GB" sz="2000" dirty="0"/>
          </a:p>
          <a:p>
            <a:pPr marL="0" indent="0">
              <a:buNone/>
            </a:pPr>
            <a:endParaRPr lang="en-US" sz="2000" dirty="0"/>
          </a:p>
        </p:txBody>
      </p:sp>
    </p:spTree>
    <p:extLst>
      <p:ext uri="{BB962C8B-B14F-4D97-AF65-F5344CB8AC3E}">
        <p14:creationId xmlns:p14="http://schemas.microsoft.com/office/powerpoint/2010/main" val="1604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Food as a fuel</a:t>
            </a:r>
          </a:p>
        </p:txBody>
      </p:sp>
      <p:sp>
        <p:nvSpPr>
          <p:cNvPr id="3" name="Subtitle 2"/>
          <p:cNvSpPr>
            <a:spLocks noGrp="1"/>
          </p:cNvSpPr>
          <p:nvPr>
            <p:ph type="subTitle" idx="1"/>
          </p:nvPr>
        </p:nvSpPr>
        <p:spPr>
          <a:xfrm>
            <a:off x="1169276" y="2571092"/>
            <a:ext cx="5763787" cy="3600000"/>
          </a:xfrm>
        </p:spPr>
        <p:txBody>
          <a:bodyPr/>
          <a:lstStyle/>
          <a:p>
            <a:pPr marL="0" indent="0">
              <a:buNone/>
            </a:pPr>
            <a:r>
              <a:rPr lang="en-GB" sz="2400" dirty="0"/>
              <a:t>The body requires energy from food and drink.</a:t>
            </a:r>
          </a:p>
          <a:p>
            <a:pPr marL="0" indent="0">
              <a:buNone/>
            </a:pPr>
            <a:endParaRPr lang="en-GB" sz="2400" dirty="0"/>
          </a:p>
          <a:p>
            <a:pPr marL="0" indent="0">
              <a:buNone/>
            </a:pPr>
            <a:r>
              <a:rPr lang="en-GB" sz="2400" dirty="0"/>
              <a:t>Our bodies release the energy and nutrients from food.</a:t>
            </a:r>
          </a:p>
          <a:p>
            <a:pPr marL="0" indent="0">
              <a:buNone/>
            </a:pPr>
            <a:endParaRPr lang="en-GB" sz="2400" dirty="0"/>
          </a:p>
          <a:p>
            <a:pPr marL="0" indent="0">
              <a:buNone/>
            </a:pPr>
            <a:r>
              <a:rPr lang="en-GB" sz="2400" dirty="0"/>
              <a:t>Sometimes food can take 2 or 3 days to be fully digested and absorbed by the body.</a:t>
            </a:r>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2968" y="2571092"/>
            <a:ext cx="3960498" cy="3327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9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Elimination – the colon (</a:t>
            </a:r>
            <a:r>
              <a:rPr lang="en-GB" sz="3600" dirty="0"/>
              <a:t>large intestine)</a:t>
            </a:r>
            <a:endParaRPr lang="en-US" dirty="0"/>
          </a:p>
        </p:txBody>
      </p:sp>
      <p:sp>
        <p:nvSpPr>
          <p:cNvPr id="3" name="Subtitle 2"/>
          <p:cNvSpPr>
            <a:spLocks noGrp="1"/>
          </p:cNvSpPr>
          <p:nvPr>
            <p:ph type="subTitle" idx="1"/>
          </p:nvPr>
        </p:nvSpPr>
        <p:spPr/>
        <p:txBody>
          <a:bodyPr/>
          <a:lstStyle/>
          <a:p>
            <a:pPr marL="0" indent="0">
              <a:buNone/>
            </a:pPr>
            <a:r>
              <a:rPr lang="en-GB" sz="2000" dirty="0"/>
              <a:t>The colon is a tube just over 1.5 metre long and is inhabited by bacteria. </a:t>
            </a:r>
          </a:p>
          <a:p>
            <a:pPr marL="0" indent="0">
              <a:buNone/>
            </a:pPr>
            <a:endParaRPr lang="en-GB" sz="2000" dirty="0"/>
          </a:p>
          <a:p>
            <a:pPr marL="0" indent="0">
              <a:buNone/>
            </a:pPr>
            <a:r>
              <a:rPr lang="en-GB" sz="2000" dirty="0"/>
              <a:t>The main function of the colon is to absorb water into the bloodstream and to process waste products. </a:t>
            </a:r>
          </a:p>
          <a:p>
            <a:pPr marL="0" indent="0">
              <a:buNone/>
            </a:pPr>
            <a:endParaRPr lang="en-GB" sz="2000" dirty="0"/>
          </a:p>
          <a:p>
            <a:pPr marL="0" indent="0">
              <a:buNone/>
            </a:pPr>
            <a:r>
              <a:rPr lang="en-GB" sz="2000" dirty="0"/>
              <a:t>Bacteria in the colon ferment dietary fibre and produce fatty acids and gas. </a:t>
            </a:r>
          </a:p>
          <a:p>
            <a:pPr marL="0" indent="0">
              <a:buNone/>
            </a:pPr>
            <a:endParaRPr lang="en-GB" sz="2000" dirty="0"/>
          </a:p>
          <a:p>
            <a:pPr marL="0" indent="0">
              <a:buNone/>
            </a:pPr>
            <a:r>
              <a:rPr lang="en-GB" sz="2000" dirty="0"/>
              <a:t>Other bacteria produce vitamin K, which is also absorbed.</a:t>
            </a:r>
          </a:p>
          <a:p>
            <a:pPr marL="0" indent="0">
              <a:buNone/>
            </a:pPr>
            <a:endParaRPr lang="en-GB" sz="2000" dirty="0"/>
          </a:p>
          <a:p>
            <a:pPr marL="0" indent="0">
              <a:buNone/>
            </a:pPr>
            <a:r>
              <a:rPr lang="en-GB" sz="2000" dirty="0"/>
              <a:t>The products of bacterial digestion, along with water and any remaining minerals are absorbed leaving a residue behind.</a:t>
            </a:r>
          </a:p>
        </p:txBody>
      </p:sp>
    </p:spTree>
    <p:extLst>
      <p:ext uri="{BB962C8B-B14F-4D97-AF65-F5344CB8AC3E}">
        <p14:creationId xmlns:p14="http://schemas.microsoft.com/office/powerpoint/2010/main" val="16042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Elimination</a:t>
            </a:r>
          </a:p>
        </p:txBody>
      </p:sp>
      <p:sp>
        <p:nvSpPr>
          <p:cNvPr id="3" name="Subtitle 2"/>
          <p:cNvSpPr>
            <a:spLocks noGrp="1"/>
          </p:cNvSpPr>
          <p:nvPr>
            <p:ph type="subTitle" idx="1"/>
          </p:nvPr>
        </p:nvSpPr>
        <p:spPr/>
        <p:txBody>
          <a:bodyPr/>
          <a:lstStyle/>
          <a:p>
            <a:pPr marL="0" indent="0">
              <a:buNone/>
            </a:pPr>
            <a:r>
              <a:rPr lang="en-GB" sz="2000" dirty="0"/>
              <a:t>The watery residue moves along the colon, the faeces are formed and stored in the rectum before being excreted through the anus.</a:t>
            </a:r>
          </a:p>
          <a:p>
            <a:pPr marL="0" indent="0">
              <a:buNone/>
            </a:pPr>
            <a:endParaRPr lang="en-GB" sz="2000" dirty="0"/>
          </a:p>
          <a:p>
            <a:pPr marL="0" indent="0">
              <a:buNone/>
            </a:pPr>
            <a:r>
              <a:rPr lang="en-GB" sz="2000" dirty="0"/>
              <a:t>Young children gradually learn to control this action.</a:t>
            </a:r>
          </a:p>
          <a:p>
            <a:pPr marL="0" indent="0">
              <a:buNone/>
            </a:pPr>
            <a:endParaRPr lang="en-GB" sz="2000" dirty="0"/>
          </a:p>
          <a:p>
            <a:pPr marL="0" indent="0">
              <a:buNone/>
            </a:pPr>
            <a:r>
              <a:rPr lang="en-GB" sz="2000" dirty="0"/>
              <a:t>The time taken for faeces to pass through the colon can be reduced if the diet is high in fibre.</a:t>
            </a:r>
          </a:p>
          <a:p>
            <a:pPr marL="0" indent="0">
              <a:buNone/>
            </a:pPr>
            <a:endParaRPr lang="en-US" sz="2000" dirty="0"/>
          </a:p>
        </p:txBody>
      </p:sp>
    </p:spTree>
    <p:extLst>
      <p:ext uri="{BB962C8B-B14F-4D97-AF65-F5344CB8AC3E}">
        <p14:creationId xmlns:p14="http://schemas.microsoft.com/office/powerpoint/2010/main" val="16042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Gut bacteria</a:t>
            </a:r>
            <a:br>
              <a:rPr lang="en-US" dirty="0"/>
            </a:br>
            <a:endParaRPr lang="en-US" dirty="0"/>
          </a:p>
        </p:txBody>
      </p:sp>
      <p:sp>
        <p:nvSpPr>
          <p:cNvPr id="3" name="Subtitle 2"/>
          <p:cNvSpPr>
            <a:spLocks noGrp="1"/>
          </p:cNvSpPr>
          <p:nvPr>
            <p:ph type="subTitle" idx="1"/>
          </p:nvPr>
        </p:nvSpPr>
        <p:spPr/>
        <p:txBody>
          <a:bodyPr/>
          <a:lstStyle/>
          <a:p>
            <a:pPr marL="0" indent="0">
              <a:buNone/>
            </a:pPr>
            <a:r>
              <a:rPr lang="en-US" sz="2000" dirty="0"/>
              <a:t>The gut contains 400 – 500 different species of bacteria and includes potentially pathogenic (e.g. Clostridia) and potentially beneficial (e.g. </a:t>
            </a:r>
            <a:r>
              <a:rPr lang="en-US" sz="2000" dirty="0" err="1"/>
              <a:t>Bifidobacteria</a:t>
            </a:r>
            <a:r>
              <a:rPr lang="en-US" sz="2000" dirty="0"/>
              <a:t> and Lactobacilli) bacteria.</a:t>
            </a:r>
          </a:p>
          <a:p>
            <a:pPr marL="0" indent="0">
              <a:buNone/>
            </a:pPr>
            <a:endParaRPr lang="en-US" sz="2000" dirty="0"/>
          </a:p>
          <a:p>
            <a:pPr marL="0" indent="0">
              <a:buNone/>
            </a:pPr>
            <a:r>
              <a:rPr lang="en-US" sz="2000" dirty="0"/>
              <a:t>These are measured in colony forming units per </a:t>
            </a:r>
            <a:r>
              <a:rPr lang="en-US" sz="2000" dirty="0" err="1"/>
              <a:t>millilitres</a:t>
            </a:r>
            <a:r>
              <a:rPr lang="en-US" sz="2000" dirty="0"/>
              <a:t> (</a:t>
            </a:r>
            <a:r>
              <a:rPr lang="en-US" sz="2000" dirty="0" err="1"/>
              <a:t>cfu</a:t>
            </a:r>
            <a:r>
              <a:rPr lang="en-US" sz="2000" dirty="0"/>
              <a:t>/ml). </a:t>
            </a:r>
          </a:p>
          <a:p>
            <a:pPr marL="0" indent="0">
              <a:buNone/>
            </a:pPr>
            <a:endParaRPr lang="en-US" sz="2000" dirty="0"/>
          </a:p>
        </p:txBody>
      </p:sp>
      <p:sp>
        <p:nvSpPr>
          <p:cNvPr id="4" name="Text Box 5"/>
          <p:cNvSpPr txBox="1">
            <a:spLocks noChangeArrowheads="1"/>
          </p:cNvSpPr>
          <p:nvPr/>
        </p:nvSpPr>
        <p:spPr bwMode="auto">
          <a:xfrm>
            <a:off x="1150224" y="4475643"/>
            <a:ext cx="331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altLang="en-US" sz="2000" dirty="0">
                <a:latin typeface="Arial" panose="020B0604020202020204" pitchFamily="34" charset="0"/>
                <a:cs typeface="Arial" panose="020B0604020202020204" pitchFamily="34" charset="0"/>
              </a:rPr>
              <a:t>Stomach 10</a:t>
            </a:r>
            <a:r>
              <a:rPr lang="en-GB" altLang="en-US" sz="2000" baseline="30000" dirty="0">
                <a:latin typeface="Arial" panose="020B0604020202020204" pitchFamily="34" charset="0"/>
                <a:cs typeface="Arial" panose="020B0604020202020204" pitchFamily="34" charset="0"/>
              </a:rPr>
              <a:t>1</a:t>
            </a:r>
            <a:r>
              <a:rPr lang="en-GB" altLang="en-US" sz="2000" dirty="0">
                <a:latin typeface="Arial" panose="020B0604020202020204" pitchFamily="34" charset="0"/>
                <a:cs typeface="Arial" panose="020B0604020202020204" pitchFamily="34" charset="0"/>
              </a:rPr>
              <a:t> – 10</a:t>
            </a:r>
            <a:r>
              <a:rPr lang="en-GB" altLang="en-US" sz="2000" baseline="30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cfu</a:t>
            </a:r>
            <a:r>
              <a:rPr lang="en-GB" altLang="en-US" sz="2000" dirty="0">
                <a:latin typeface="Arial" panose="020B0604020202020204" pitchFamily="34" charset="0"/>
                <a:cs typeface="Arial" panose="020B0604020202020204" pitchFamily="34" charset="0"/>
              </a:rPr>
              <a:t>/ml</a:t>
            </a:r>
            <a:endParaRPr lang="en-US" altLang="en-US" sz="2000" dirty="0">
              <a:latin typeface="Arial" panose="020B0604020202020204" pitchFamily="34" charset="0"/>
              <a:cs typeface="Arial" panose="020B0604020202020204" pitchFamily="34" charset="0"/>
            </a:endParaRPr>
          </a:p>
        </p:txBody>
      </p:sp>
      <p:sp>
        <p:nvSpPr>
          <p:cNvPr id="5" name="Text Box 7"/>
          <p:cNvSpPr txBox="1">
            <a:spLocks noChangeArrowheads="1"/>
          </p:cNvSpPr>
          <p:nvPr/>
        </p:nvSpPr>
        <p:spPr bwMode="auto">
          <a:xfrm>
            <a:off x="1169274" y="5740881"/>
            <a:ext cx="3384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altLang="en-US" sz="2000">
                <a:latin typeface="Arial" panose="020B0604020202020204" pitchFamily="34" charset="0"/>
                <a:cs typeface="Arial" panose="020B0604020202020204" pitchFamily="34" charset="0"/>
              </a:rPr>
              <a:t>Colon  10</a:t>
            </a:r>
            <a:r>
              <a:rPr lang="en-GB" altLang="en-US" sz="2000" baseline="30000">
                <a:latin typeface="Arial" panose="020B0604020202020204" pitchFamily="34" charset="0"/>
                <a:cs typeface="Arial" panose="020B0604020202020204" pitchFamily="34" charset="0"/>
              </a:rPr>
              <a:t>10</a:t>
            </a:r>
            <a:r>
              <a:rPr lang="en-GB" altLang="en-US" sz="2000">
                <a:latin typeface="Arial" panose="020B0604020202020204" pitchFamily="34" charset="0"/>
                <a:cs typeface="Arial" panose="020B0604020202020204" pitchFamily="34" charset="0"/>
              </a:rPr>
              <a:t> – 10</a:t>
            </a:r>
            <a:r>
              <a:rPr lang="en-GB" altLang="en-US" sz="2000" baseline="30000">
                <a:latin typeface="Arial" panose="020B0604020202020204" pitchFamily="34" charset="0"/>
                <a:cs typeface="Arial" panose="020B0604020202020204" pitchFamily="34" charset="0"/>
              </a:rPr>
              <a:t>12 </a:t>
            </a:r>
            <a:r>
              <a:rPr lang="en-GB" altLang="en-US" sz="2000">
                <a:latin typeface="Arial" panose="020B0604020202020204" pitchFamily="34" charset="0"/>
                <a:cs typeface="Arial" panose="020B0604020202020204" pitchFamily="34" charset="0"/>
              </a:rPr>
              <a:t>cfu/ml</a:t>
            </a:r>
            <a:endParaRPr lang="en-US" altLang="en-US" sz="2000">
              <a:latin typeface="Arial" panose="020B0604020202020204" pitchFamily="34" charset="0"/>
              <a:cs typeface="Arial" panose="020B0604020202020204" pitchFamily="34" charset="0"/>
            </a:endParaRPr>
          </a:p>
        </p:txBody>
      </p:sp>
      <p:sp>
        <p:nvSpPr>
          <p:cNvPr id="6" name="Text Box 8"/>
          <p:cNvSpPr txBox="1">
            <a:spLocks noChangeArrowheads="1"/>
          </p:cNvSpPr>
          <p:nvPr/>
        </p:nvSpPr>
        <p:spPr bwMode="auto">
          <a:xfrm>
            <a:off x="1169274" y="5112231"/>
            <a:ext cx="45386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altLang="en-US" sz="2000">
                <a:latin typeface="Arial" panose="020B0604020202020204" pitchFamily="34" charset="0"/>
                <a:cs typeface="Arial" panose="020B0604020202020204" pitchFamily="34" charset="0"/>
              </a:rPr>
              <a:t>Duodenum &amp; jejunum 10</a:t>
            </a:r>
            <a:r>
              <a:rPr lang="en-GB" altLang="en-US" sz="2000" baseline="30000">
                <a:latin typeface="Arial" panose="020B0604020202020204" pitchFamily="34" charset="0"/>
                <a:cs typeface="Arial" panose="020B0604020202020204" pitchFamily="34" charset="0"/>
              </a:rPr>
              <a:t>2</a:t>
            </a:r>
            <a:r>
              <a:rPr lang="en-GB" altLang="en-US" sz="2000">
                <a:latin typeface="Arial" panose="020B0604020202020204" pitchFamily="34" charset="0"/>
                <a:cs typeface="Arial" panose="020B0604020202020204" pitchFamily="34" charset="0"/>
              </a:rPr>
              <a:t> – 10</a:t>
            </a:r>
            <a:r>
              <a:rPr lang="en-GB" altLang="en-US" sz="2000" baseline="30000">
                <a:latin typeface="Arial" panose="020B0604020202020204" pitchFamily="34" charset="0"/>
                <a:cs typeface="Arial" panose="020B0604020202020204" pitchFamily="34" charset="0"/>
              </a:rPr>
              <a:t>5</a:t>
            </a:r>
            <a:r>
              <a:rPr lang="en-GB" altLang="en-US" sz="2000">
                <a:latin typeface="Arial" panose="020B0604020202020204" pitchFamily="34" charset="0"/>
                <a:cs typeface="Arial" panose="020B0604020202020204" pitchFamily="34" charset="0"/>
              </a:rPr>
              <a:t> cfu/ml</a:t>
            </a:r>
            <a:endParaRPr lang="en-US" altLang="en-US" sz="2000">
              <a:latin typeface="Arial" panose="020B0604020202020204" pitchFamily="34" charset="0"/>
              <a:cs typeface="Arial" panose="020B0604020202020204"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526" y="4243928"/>
            <a:ext cx="1235223" cy="228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Enzymes</a:t>
            </a:r>
          </a:p>
        </p:txBody>
      </p:sp>
      <p:sp>
        <p:nvSpPr>
          <p:cNvPr id="8" name="Subtitle 7">
            <a:extLst>
              <a:ext uri="{FF2B5EF4-FFF2-40B4-BE49-F238E27FC236}">
                <a16:creationId xmlns:a16="http://schemas.microsoft.com/office/drawing/2014/main" id="{CECA6515-AA8E-B024-6978-8D9E5C2E786D}"/>
              </a:ext>
            </a:extLst>
          </p:cNvPr>
          <p:cNvSpPr>
            <a:spLocks noGrp="1"/>
          </p:cNvSpPr>
          <p:nvPr>
            <p:ph type="subTitle" idx="1"/>
          </p:nvPr>
        </p:nvSpPr>
        <p:spPr/>
        <p:txBody>
          <a:bodyPr/>
          <a:lstStyle/>
          <a:p>
            <a:endParaRPr lang="en-GB"/>
          </a:p>
        </p:txBody>
      </p:sp>
      <p:graphicFrame>
        <p:nvGraphicFramePr>
          <p:cNvPr id="9" name="Table 8">
            <a:extLst>
              <a:ext uri="{FF2B5EF4-FFF2-40B4-BE49-F238E27FC236}">
                <a16:creationId xmlns:a16="http://schemas.microsoft.com/office/drawing/2014/main" id="{76636ABF-29D7-44B0-B2F6-238D43032F7A}"/>
              </a:ext>
            </a:extLst>
          </p:cNvPr>
          <p:cNvGraphicFramePr>
            <a:graphicFrameLocks noGrp="1"/>
          </p:cNvGraphicFramePr>
          <p:nvPr>
            <p:extLst>
              <p:ext uri="{D42A27DB-BD31-4B8C-83A1-F6EECF244321}">
                <p14:modId xmlns:p14="http://schemas.microsoft.com/office/powerpoint/2010/main" val="612294015"/>
              </p:ext>
            </p:extLst>
          </p:nvPr>
        </p:nvGraphicFramePr>
        <p:xfrm>
          <a:off x="1109402" y="2372066"/>
          <a:ext cx="10385912" cy="4099473"/>
        </p:xfrm>
        <a:graphic>
          <a:graphicData uri="http://schemas.openxmlformats.org/drawingml/2006/table">
            <a:tbl>
              <a:tblPr firstRow="1" bandRow="1">
                <a:tableStyleId>{00A15C55-8517-42AA-B614-E9B94910E393}</a:tableStyleId>
              </a:tblPr>
              <a:tblGrid>
                <a:gridCol w="1866628">
                  <a:extLst>
                    <a:ext uri="{9D8B030D-6E8A-4147-A177-3AD203B41FA5}">
                      <a16:colId xmlns:a16="http://schemas.microsoft.com/office/drawing/2014/main" val="20000"/>
                    </a:ext>
                  </a:extLst>
                </a:gridCol>
                <a:gridCol w="2716257">
                  <a:extLst>
                    <a:ext uri="{9D8B030D-6E8A-4147-A177-3AD203B41FA5}">
                      <a16:colId xmlns:a16="http://schemas.microsoft.com/office/drawing/2014/main" val="20001"/>
                    </a:ext>
                  </a:extLst>
                </a:gridCol>
                <a:gridCol w="2110259">
                  <a:extLst>
                    <a:ext uri="{9D8B030D-6E8A-4147-A177-3AD203B41FA5}">
                      <a16:colId xmlns:a16="http://schemas.microsoft.com/office/drawing/2014/main" val="20002"/>
                    </a:ext>
                  </a:extLst>
                </a:gridCol>
                <a:gridCol w="3692768">
                  <a:extLst>
                    <a:ext uri="{9D8B030D-6E8A-4147-A177-3AD203B41FA5}">
                      <a16:colId xmlns:a16="http://schemas.microsoft.com/office/drawing/2014/main" val="20003"/>
                    </a:ext>
                  </a:extLst>
                </a:gridCol>
              </a:tblGrid>
              <a:tr h="472485">
                <a:tc>
                  <a:txBody>
                    <a:bodyPr/>
                    <a:lstStyle/>
                    <a:p>
                      <a:pPr algn="ctr"/>
                      <a:r>
                        <a:rPr lang="en-GB" sz="1800" dirty="0">
                          <a:solidFill>
                            <a:sysClr val="windowText" lastClr="000000"/>
                          </a:solidFill>
                          <a:latin typeface="Arial" panose="020B0604020202020204" pitchFamily="34" charset="0"/>
                          <a:cs typeface="Arial" panose="020B0604020202020204" pitchFamily="34" charset="0"/>
                        </a:rPr>
                        <a:t>Enzyme</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ysClr val="windowText" lastClr="000000"/>
                          </a:solidFill>
                          <a:latin typeface="Arial" panose="020B0604020202020204" pitchFamily="34" charset="0"/>
                          <a:cs typeface="Arial" panose="020B0604020202020204" pitchFamily="34" charset="0"/>
                        </a:rPr>
                        <a:t>Where it is made</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ysClr val="windowText" lastClr="000000"/>
                          </a:solidFill>
                          <a:latin typeface="Arial" panose="020B0604020202020204" pitchFamily="34" charset="0"/>
                          <a:cs typeface="Arial" panose="020B0604020202020204" pitchFamily="34" charset="0"/>
                        </a:rPr>
                        <a:t>Where it works</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ysClr val="windowText" lastClr="000000"/>
                          </a:solidFill>
                          <a:latin typeface="Arial" panose="020B0604020202020204" pitchFamily="34" charset="0"/>
                          <a:cs typeface="Arial" panose="020B0604020202020204" pitchFamily="34" charset="0"/>
                        </a:rPr>
                        <a:t>What it does</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92511">
                <a:tc>
                  <a:txBody>
                    <a:bodyPr/>
                    <a:lstStyle/>
                    <a:p>
                      <a:r>
                        <a:rPr lang="en-GB" sz="2000" dirty="0">
                          <a:solidFill>
                            <a:sysClr val="windowText" lastClr="000000"/>
                          </a:solidFill>
                          <a:latin typeface="Arial" panose="020B0604020202020204" pitchFamily="34" charset="0"/>
                          <a:cs typeface="Arial" panose="020B0604020202020204" pitchFamily="34" charset="0"/>
                        </a:rPr>
                        <a:t>Protease</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Stomach, pancreas,</a:t>
                      </a:r>
                      <a:r>
                        <a:rPr lang="en-GB" sz="2000" baseline="0" dirty="0">
                          <a:solidFill>
                            <a:sysClr val="windowText" lastClr="000000"/>
                          </a:solidFill>
                          <a:latin typeface="Arial" panose="020B0604020202020204" pitchFamily="34" charset="0"/>
                          <a:cs typeface="Arial" panose="020B0604020202020204" pitchFamily="34" charset="0"/>
                        </a:rPr>
                        <a:t> s</a:t>
                      </a:r>
                      <a:r>
                        <a:rPr lang="en-GB" sz="2000" dirty="0">
                          <a:solidFill>
                            <a:sysClr val="windowText" lastClr="000000"/>
                          </a:solidFill>
                          <a:latin typeface="Arial" panose="020B0604020202020204" pitchFamily="34" charset="0"/>
                          <a:cs typeface="Arial" panose="020B0604020202020204" pitchFamily="34" charset="0"/>
                        </a:rPr>
                        <a:t>mall intestine</a:t>
                      </a:r>
                    </a:p>
                    <a:p>
                      <a:endParaRPr lang="en-GB" sz="2000" dirty="0">
                        <a:solidFill>
                          <a:sysClr val="windowText" lastClr="000000"/>
                        </a:solidFill>
                        <a:latin typeface="Arial" panose="020B0604020202020204" pitchFamily="34" charset="0"/>
                        <a:cs typeface="Arial" panose="020B0604020202020204" pitchFamily="34" charset="0"/>
                      </a:endParaRP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Stomach, small intestine </a:t>
                      </a: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ysClr val="windowText" lastClr="000000"/>
                          </a:solidFill>
                          <a:latin typeface="Arial" panose="020B0604020202020204" pitchFamily="34" charset="0"/>
                          <a:cs typeface="Arial" panose="020B0604020202020204" pitchFamily="34" charset="0"/>
                        </a:rPr>
                        <a:t>Breaks protein molecules in to amino acids. </a:t>
                      </a: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7503">
                <a:tc>
                  <a:txBody>
                    <a:bodyPr/>
                    <a:lstStyle/>
                    <a:p>
                      <a:r>
                        <a:rPr lang="en-GB" sz="2000" dirty="0">
                          <a:solidFill>
                            <a:sysClr val="windowText" lastClr="000000"/>
                          </a:solidFill>
                          <a:latin typeface="Arial" panose="020B0604020202020204" pitchFamily="34" charset="0"/>
                          <a:cs typeface="Arial" panose="020B0604020202020204" pitchFamily="34" charset="0"/>
                        </a:rPr>
                        <a:t>Lipase</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Pancreas, small intestine </a:t>
                      </a:r>
                    </a:p>
                    <a:p>
                      <a:endParaRPr lang="en-GB" sz="2000" dirty="0">
                        <a:solidFill>
                          <a:sysClr val="windowText" lastClr="000000"/>
                        </a:solidFill>
                        <a:latin typeface="Arial" panose="020B0604020202020204" pitchFamily="34" charset="0"/>
                        <a:cs typeface="Arial" panose="020B0604020202020204" pitchFamily="34" charset="0"/>
                      </a:endParaRP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 Intestine </a:t>
                      </a: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ysClr val="windowText" lastClr="000000"/>
                          </a:solidFill>
                          <a:latin typeface="Arial" panose="020B0604020202020204" pitchFamily="34" charset="0"/>
                          <a:cs typeface="Arial" panose="020B0604020202020204" pitchFamily="34" charset="0"/>
                        </a:rPr>
                        <a:t>Breaks fat molecules into fatty acids and glycerol</a:t>
                      </a: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7503">
                <a:tc>
                  <a:txBody>
                    <a:bodyPr/>
                    <a:lstStyle/>
                    <a:p>
                      <a:r>
                        <a:rPr lang="en-GB" sz="1800" dirty="0">
                          <a:solidFill>
                            <a:sysClr val="windowText" lastClr="000000"/>
                          </a:solidFill>
                          <a:latin typeface="Arial" panose="020B0604020202020204" pitchFamily="34" charset="0"/>
                          <a:cs typeface="Arial" panose="020B0604020202020204" pitchFamily="34" charset="0"/>
                        </a:rPr>
                        <a:t>Carbohydrase</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Salivary glands, pancreas</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Mouth, small intestine</a:t>
                      </a:r>
                    </a:p>
                    <a:p>
                      <a:endParaRPr lang="en-GB" sz="2000" dirty="0">
                        <a:solidFill>
                          <a:sysClr val="windowText" lastClr="000000"/>
                        </a:solidFill>
                        <a:latin typeface="Arial" panose="020B0604020202020204" pitchFamily="34" charset="0"/>
                        <a:cs typeface="Arial" panose="020B0604020202020204" pitchFamily="34" charset="0"/>
                      </a:endParaRP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ysClr val="windowText" lastClr="000000"/>
                          </a:solidFill>
                          <a:latin typeface="Arial" panose="020B0604020202020204" pitchFamily="34" charset="0"/>
                          <a:cs typeface="Arial" panose="020B0604020202020204" pitchFamily="34" charset="0"/>
                        </a:rPr>
                        <a:t>Breaks down carbohydrate into sugars</a:t>
                      </a:r>
                    </a:p>
                  </a:txBody>
                  <a:tcPr marL="91456" marR="91456"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5318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 of the phases of digestion</a:t>
            </a:r>
            <a:br>
              <a:rPr lang="en-GB"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b="1" dirty="0"/>
              <a:t>Ingestion</a:t>
            </a:r>
          </a:p>
          <a:p>
            <a:pPr marL="0" indent="0">
              <a:spcBef>
                <a:spcPct val="0"/>
              </a:spcBef>
              <a:buNone/>
            </a:pPr>
            <a:r>
              <a:rPr lang="en-US" altLang="en-US" sz="2000" dirty="0"/>
              <a:t>the intake of food into the gastrointestinal tract.</a:t>
            </a:r>
          </a:p>
          <a:p>
            <a:pPr marL="0" indent="0">
              <a:spcBef>
                <a:spcPct val="0"/>
              </a:spcBef>
              <a:buNone/>
            </a:pPr>
            <a:endParaRPr lang="en-US" altLang="en-US" sz="2000" b="1" dirty="0"/>
          </a:p>
          <a:p>
            <a:pPr marL="0" indent="0">
              <a:spcBef>
                <a:spcPct val="0"/>
              </a:spcBef>
              <a:buNone/>
            </a:pPr>
            <a:r>
              <a:rPr lang="en-US" altLang="en-US" sz="2000" b="1" dirty="0"/>
              <a:t>Digestion </a:t>
            </a:r>
          </a:p>
          <a:p>
            <a:pPr marL="0" indent="0">
              <a:spcBef>
                <a:spcPct val="0"/>
              </a:spcBef>
              <a:buNone/>
            </a:pPr>
            <a:r>
              <a:rPr lang="en-US" altLang="en-US" sz="2000" dirty="0"/>
              <a:t>a series of physical and chemical processes which begin in the mouth, but take place mainly in the stomach and small intestine.</a:t>
            </a:r>
            <a:br>
              <a:rPr lang="en-US" altLang="en-US" sz="2000" dirty="0"/>
            </a:br>
            <a:endParaRPr lang="en-US" altLang="en-US" sz="2000" dirty="0"/>
          </a:p>
          <a:p>
            <a:pPr marL="0" indent="0">
              <a:spcBef>
                <a:spcPct val="0"/>
              </a:spcBef>
              <a:buNone/>
            </a:pPr>
            <a:r>
              <a:rPr lang="en-US" altLang="en-US" sz="2000" b="1" dirty="0"/>
              <a:t>Absorption</a:t>
            </a:r>
          </a:p>
          <a:p>
            <a:pPr marL="0" indent="0">
              <a:spcBef>
                <a:spcPct val="0"/>
              </a:spcBef>
              <a:buNone/>
            </a:pPr>
            <a:r>
              <a:rPr lang="en-US" altLang="en-US" sz="2000" dirty="0"/>
              <a:t>the passage of digested food substances across the gastrointestinal lining into the bloodstream and lymphatic system.</a:t>
            </a:r>
            <a:br>
              <a:rPr lang="en-US" altLang="en-US" sz="2000" dirty="0"/>
            </a:br>
            <a:endParaRPr lang="en-US" altLang="en-US" sz="2000" dirty="0"/>
          </a:p>
          <a:p>
            <a:pPr marL="0" indent="0">
              <a:spcBef>
                <a:spcPct val="0"/>
              </a:spcBef>
              <a:buNone/>
            </a:pPr>
            <a:r>
              <a:rPr lang="en-US" altLang="en-US" sz="2000" b="1"/>
              <a:t>Elimination</a:t>
            </a:r>
            <a:r>
              <a:rPr lang="en-US" altLang="en-US" sz="2000"/>
              <a:t> </a:t>
            </a:r>
            <a:endParaRPr lang="en-US" altLang="en-US" sz="2000" dirty="0"/>
          </a:p>
          <a:p>
            <a:pPr marL="0" indent="0">
              <a:spcBef>
                <a:spcPct val="0"/>
              </a:spcBef>
              <a:buNone/>
            </a:pPr>
            <a:r>
              <a:rPr lang="en-US" altLang="en-US" sz="2000" dirty="0"/>
              <a:t>the excretion of undigested food substances (such as cellulose) or waste in faeces.</a:t>
            </a:r>
          </a:p>
        </p:txBody>
      </p:sp>
    </p:spTree>
    <p:extLst>
      <p:ext uri="{BB962C8B-B14F-4D97-AF65-F5344CB8AC3E}">
        <p14:creationId xmlns:p14="http://schemas.microsoft.com/office/powerpoint/2010/main" val="16042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US" altLang="en-US" sz="2000" b="1" dirty="0">
                <a:hlinkClick r:id="rId3"/>
              </a:rPr>
              <a:t>https://play.kahoot.it/#/?quizId=0f07089f-a94b-4760-bc22-a4789e656799</a:t>
            </a:r>
            <a:r>
              <a:rPr lang="en-US" altLang="en-US" sz="2000" b="1" dirty="0"/>
              <a:t>  </a:t>
            </a:r>
          </a:p>
          <a:p>
            <a:pPr marL="0" indent="0">
              <a:buNone/>
            </a:pPr>
            <a:endParaRPr lang="en-US" sz="2000" dirty="0"/>
          </a:p>
        </p:txBody>
      </p:sp>
    </p:spTree>
    <p:extLst>
      <p:ext uri="{BB962C8B-B14F-4D97-AF65-F5344CB8AC3E}">
        <p14:creationId xmlns:p14="http://schemas.microsoft.com/office/powerpoint/2010/main" val="16042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digestion process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EEBDDD83-6DE4-A738-1D28-DF08490CAD82}"/>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digestion process</a:t>
            </a:r>
          </a:p>
        </p:txBody>
      </p:sp>
      <p:sp>
        <p:nvSpPr>
          <p:cNvPr id="3" name="Subtitle 2"/>
          <p:cNvSpPr>
            <a:spLocks noGrp="1"/>
          </p:cNvSpPr>
          <p:nvPr>
            <p:ph type="subTitle" idx="1"/>
          </p:nvPr>
        </p:nvSpPr>
        <p:spPr>
          <a:xfrm>
            <a:off x="1169276" y="2571092"/>
            <a:ext cx="6541709" cy="3600000"/>
          </a:xfrm>
        </p:spPr>
        <p:txBody>
          <a:bodyPr/>
          <a:lstStyle/>
          <a:p>
            <a:pPr marL="0" indent="0">
              <a:spcBef>
                <a:spcPct val="0"/>
              </a:spcBef>
              <a:buNone/>
              <a:defRPr/>
            </a:pPr>
            <a:r>
              <a:rPr lang="en-GB" sz="2400" dirty="0"/>
              <a:t>The gastrointestinal (GI) tract comprises</a:t>
            </a:r>
            <a:r>
              <a:rPr lang="en-US" sz="2400" dirty="0"/>
              <a:t>:</a:t>
            </a:r>
          </a:p>
          <a:p>
            <a:pPr>
              <a:spcBef>
                <a:spcPct val="0"/>
              </a:spcBef>
              <a:defRPr/>
            </a:pPr>
            <a:endParaRPr lang="en-US" sz="1600" dirty="0"/>
          </a:p>
          <a:p>
            <a:pPr>
              <a:lnSpc>
                <a:spcPct val="100000"/>
              </a:lnSpc>
              <a:spcBef>
                <a:spcPct val="0"/>
              </a:spcBef>
              <a:buFont typeface="Arial" pitchFamily="34" charset="0"/>
              <a:buChar char="•"/>
              <a:defRPr/>
            </a:pPr>
            <a:r>
              <a:rPr lang="en-US" sz="2400" dirty="0"/>
              <a:t>mouth;</a:t>
            </a:r>
          </a:p>
          <a:p>
            <a:pPr>
              <a:lnSpc>
                <a:spcPct val="100000"/>
              </a:lnSpc>
              <a:spcBef>
                <a:spcPct val="0"/>
              </a:spcBef>
              <a:buFont typeface="Arial" pitchFamily="34" charset="0"/>
              <a:buChar char="•"/>
              <a:defRPr/>
            </a:pPr>
            <a:r>
              <a:rPr lang="en-US" sz="2400" dirty="0"/>
              <a:t>oesophagus;</a:t>
            </a:r>
          </a:p>
          <a:p>
            <a:pPr>
              <a:lnSpc>
                <a:spcPct val="100000"/>
              </a:lnSpc>
              <a:spcBef>
                <a:spcPct val="0"/>
              </a:spcBef>
              <a:buFont typeface="Arial" pitchFamily="34" charset="0"/>
              <a:buChar char="•"/>
              <a:defRPr/>
            </a:pPr>
            <a:r>
              <a:rPr lang="en-US" sz="2400" dirty="0"/>
              <a:t>stomach;</a:t>
            </a:r>
          </a:p>
          <a:p>
            <a:pPr>
              <a:lnSpc>
                <a:spcPct val="100000"/>
              </a:lnSpc>
              <a:spcBef>
                <a:spcPct val="0"/>
              </a:spcBef>
              <a:buFont typeface="Arial" pitchFamily="34" charset="0"/>
              <a:buChar char="•"/>
              <a:defRPr/>
            </a:pPr>
            <a:r>
              <a:rPr lang="en-US" sz="2400" dirty="0"/>
              <a:t>small intestine – duodenum, jejunum and ileum;</a:t>
            </a:r>
          </a:p>
          <a:p>
            <a:pPr>
              <a:lnSpc>
                <a:spcPct val="100000"/>
              </a:lnSpc>
              <a:spcBef>
                <a:spcPct val="0"/>
              </a:spcBef>
              <a:buFont typeface="Arial" pitchFamily="34" charset="0"/>
              <a:buChar char="•"/>
              <a:defRPr/>
            </a:pPr>
            <a:r>
              <a:rPr lang="en-US" sz="2400" dirty="0"/>
              <a:t>liver and gall bladder;</a:t>
            </a:r>
          </a:p>
          <a:p>
            <a:pPr>
              <a:lnSpc>
                <a:spcPct val="100000"/>
              </a:lnSpc>
              <a:spcBef>
                <a:spcPct val="0"/>
              </a:spcBef>
              <a:buFont typeface="Arial" pitchFamily="34" charset="0"/>
              <a:buChar char="•"/>
              <a:defRPr/>
            </a:pPr>
            <a:r>
              <a:rPr lang="en-US" sz="2400" dirty="0"/>
              <a:t>pancreas;</a:t>
            </a:r>
          </a:p>
          <a:p>
            <a:pPr>
              <a:lnSpc>
                <a:spcPct val="100000"/>
              </a:lnSpc>
              <a:spcBef>
                <a:spcPct val="0"/>
              </a:spcBef>
              <a:buFont typeface="Arial" pitchFamily="34" charset="0"/>
              <a:buChar char="•"/>
              <a:defRPr/>
            </a:pPr>
            <a:r>
              <a:rPr lang="en-US" sz="2400" dirty="0"/>
              <a:t>colon</a:t>
            </a:r>
          </a:p>
          <a:p>
            <a:pPr>
              <a:lnSpc>
                <a:spcPct val="100000"/>
              </a:lnSpc>
              <a:spcBef>
                <a:spcPct val="0"/>
              </a:spcBef>
              <a:buFont typeface="Arial" pitchFamily="34" charset="0"/>
              <a:buChar char="•"/>
              <a:defRPr/>
            </a:pPr>
            <a:r>
              <a:rPr lang="en-US" sz="2400" dirty="0"/>
              <a:t>anus.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5674" y="1880134"/>
            <a:ext cx="2523600" cy="4411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661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3" y="1563798"/>
            <a:ext cx="9057520" cy="720000"/>
          </a:xfrm>
        </p:spPr>
        <p:txBody>
          <a:bodyPr/>
          <a:lstStyle/>
          <a:p>
            <a:r>
              <a:rPr lang="en-GB" altLang="en-US" dirty="0">
                <a:latin typeface="Arial" panose="020B0604020202020204" pitchFamily="34" charset="0"/>
                <a:cs typeface="Arial" panose="020B0604020202020204" pitchFamily="34" charset="0"/>
              </a:rPr>
              <a:t>The body parts used in the digestion process </a:t>
            </a:r>
          </a:p>
        </p:txBody>
      </p:sp>
      <p:grpSp>
        <p:nvGrpSpPr>
          <p:cNvPr id="3" name="Group 2"/>
          <p:cNvGrpSpPr/>
          <p:nvPr/>
        </p:nvGrpSpPr>
        <p:grpSpPr>
          <a:xfrm>
            <a:off x="3092912" y="2094614"/>
            <a:ext cx="7231302" cy="4562437"/>
            <a:chOff x="395288" y="1359454"/>
            <a:chExt cx="7810955" cy="4859337"/>
          </a:xfrm>
        </p:grpSpPr>
        <p:sp>
          <p:nvSpPr>
            <p:cNvPr id="15" name="Text Box 11"/>
            <p:cNvSpPr txBox="1">
              <a:spLocks noChangeArrowheads="1"/>
            </p:cNvSpPr>
            <p:nvPr/>
          </p:nvSpPr>
          <p:spPr bwMode="auto">
            <a:xfrm>
              <a:off x="755650" y="1989138"/>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a:latin typeface="Arial" panose="020B0604020202020204" pitchFamily="34" charset="0"/>
                  <a:cs typeface="Arial" panose="020B0604020202020204" pitchFamily="34" charset="0"/>
                </a:rPr>
                <a:t>Mouth</a:t>
              </a:r>
              <a:endParaRPr lang="en-US" altLang="en-US" sz="2400">
                <a:latin typeface="Arial" panose="020B0604020202020204" pitchFamily="34" charset="0"/>
                <a:cs typeface="Arial" panose="020B0604020202020204" pitchFamily="34" charset="0"/>
              </a:endParaRPr>
            </a:p>
          </p:txBody>
        </p:sp>
        <p:sp>
          <p:nvSpPr>
            <p:cNvPr id="17" name="Text Box 12"/>
            <p:cNvSpPr txBox="1">
              <a:spLocks noChangeArrowheads="1"/>
            </p:cNvSpPr>
            <p:nvPr/>
          </p:nvSpPr>
          <p:spPr bwMode="auto">
            <a:xfrm>
              <a:off x="395288" y="3644900"/>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a:latin typeface="Arial" panose="020B0604020202020204" pitchFamily="34" charset="0"/>
                  <a:cs typeface="Arial" panose="020B0604020202020204" pitchFamily="34" charset="0"/>
                </a:rPr>
                <a:t>Stomach</a:t>
              </a:r>
              <a:endParaRPr lang="en-US" altLang="en-US" sz="2400">
                <a:latin typeface="Arial" panose="020B0604020202020204" pitchFamily="34" charset="0"/>
                <a:cs typeface="Arial" panose="020B0604020202020204" pitchFamily="34" charset="0"/>
              </a:endParaRPr>
            </a:p>
          </p:txBody>
        </p:sp>
        <p:sp>
          <p:nvSpPr>
            <p:cNvPr id="20" name="Text Box 13"/>
            <p:cNvSpPr txBox="1">
              <a:spLocks noChangeArrowheads="1"/>
            </p:cNvSpPr>
            <p:nvPr/>
          </p:nvSpPr>
          <p:spPr bwMode="auto">
            <a:xfrm>
              <a:off x="5148263" y="2492375"/>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a:latin typeface="Arial" panose="020B0604020202020204" pitchFamily="34" charset="0"/>
                  <a:cs typeface="Arial" panose="020B0604020202020204" pitchFamily="34" charset="0"/>
                </a:rPr>
                <a:t>Oesophagus</a:t>
              </a:r>
              <a:endParaRPr lang="en-US" altLang="en-US" sz="2400">
                <a:latin typeface="Arial" panose="020B0604020202020204" pitchFamily="34" charset="0"/>
                <a:cs typeface="Arial" panose="020B0604020202020204" pitchFamily="34" charset="0"/>
              </a:endParaRPr>
            </a:p>
          </p:txBody>
        </p:sp>
        <p:sp>
          <p:nvSpPr>
            <p:cNvPr id="21" name="Text Box 14"/>
            <p:cNvSpPr txBox="1">
              <a:spLocks noChangeArrowheads="1"/>
            </p:cNvSpPr>
            <p:nvPr/>
          </p:nvSpPr>
          <p:spPr bwMode="auto">
            <a:xfrm>
              <a:off x="5011738" y="3873500"/>
              <a:ext cx="3194505" cy="49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dirty="0">
                  <a:latin typeface="Arial" panose="020B0604020202020204" pitchFamily="34" charset="0"/>
                  <a:cs typeface="Arial" panose="020B0604020202020204" pitchFamily="34" charset="0"/>
                </a:rPr>
                <a:t>Small intestine</a:t>
              </a:r>
              <a:endParaRPr lang="en-US" altLang="en-US" sz="2400" dirty="0">
                <a:latin typeface="Arial" panose="020B0604020202020204" pitchFamily="34" charset="0"/>
                <a:cs typeface="Arial" panose="020B0604020202020204" pitchFamily="34" charset="0"/>
              </a:endParaRPr>
            </a:p>
          </p:txBody>
        </p:sp>
        <p:sp>
          <p:nvSpPr>
            <p:cNvPr id="22" name="Text Box 15"/>
            <p:cNvSpPr txBox="1">
              <a:spLocks noChangeArrowheads="1"/>
            </p:cNvSpPr>
            <p:nvPr/>
          </p:nvSpPr>
          <p:spPr bwMode="auto">
            <a:xfrm>
              <a:off x="6227763" y="4548188"/>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a:latin typeface="Arial" panose="020B0604020202020204" pitchFamily="34" charset="0"/>
                  <a:cs typeface="Arial" panose="020B0604020202020204" pitchFamily="34" charset="0"/>
                </a:rPr>
                <a:t>Colon</a:t>
              </a:r>
              <a:endParaRPr lang="en-US" altLang="en-US" sz="2400">
                <a:latin typeface="Arial" panose="020B0604020202020204" pitchFamily="34" charset="0"/>
                <a:cs typeface="Arial" panose="020B0604020202020204" pitchFamily="34" charset="0"/>
              </a:endParaRPr>
            </a:p>
          </p:txBody>
        </p:sp>
        <p:sp>
          <p:nvSpPr>
            <p:cNvPr id="23" name="Text Box 18"/>
            <p:cNvSpPr txBox="1">
              <a:spLocks noChangeArrowheads="1"/>
            </p:cNvSpPr>
            <p:nvPr/>
          </p:nvSpPr>
          <p:spPr bwMode="auto">
            <a:xfrm>
              <a:off x="511392" y="5492750"/>
              <a:ext cx="1109446" cy="49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dirty="0">
                  <a:latin typeface="Arial" panose="020B0604020202020204" pitchFamily="34" charset="0"/>
                  <a:cs typeface="Arial" panose="020B0604020202020204" pitchFamily="34" charset="0"/>
                </a:rPr>
                <a:t>Anus</a:t>
              </a:r>
            </a:p>
          </p:txBody>
        </p:sp>
        <p:sp>
          <p:nvSpPr>
            <p:cNvPr id="24" name="Text Box 20"/>
            <p:cNvSpPr txBox="1">
              <a:spLocks noChangeArrowheads="1"/>
            </p:cNvSpPr>
            <p:nvPr/>
          </p:nvSpPr>
          <p:spPr bwMode="auto">
            <a:xfrm>
              <a:off x="5651500" y="537368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400">
                  <a:latin typeface="Arial" panose="020B0604020202020204" pitchFamily="34" charset="0"/>
                  <a:cs typeface="Arial" panose="020B0604020202020204" pitchFamily="34" charset="0"/>
                </a:rPr>
                <a:t>Rectum </a:t>
              </a:r>
            </a:p>
          </p:txBody>
        </p:sp>
        <p:pic>
          <p:nvPicPr>
            <p:cNvPr id="25" name="Picture 18" descr="C:\Documents and Settings\TEMP.NUTRITION.010\Desktop\iStock_00001556386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363" y="1359454"/>
              <a:ext cx="27813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1646238" y="5732463"/>
              <a:ext cx="1917700" cy="984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sp>
          <p:nvSpPr>
            <p:cNvPr id="27" name="Line 6"/>
            <p:cNvSpPr>
              <a:spLocks noChangeShapeType="1"/>
            </p:cNvSpPr>
            <p:nvPr/>
          </p:nvSpPr>
          <p:spPr bwMode="auto">
            <a:xfrm flipH="1">
              <a:off x="4211638" y="4765675"/>
              <a:ext cx="2016125" cy="2397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sp>
          <p:nvSpPr>
            <p:cNvPr id="28" name="Line 7"/>
            <p:cNvSpPr>
              <a:spLocks noChangeShapeType="1"/>
            </p:cNvSpPr>
            <p:nvPr/>
          </p:nvSpPr>
          <p:spPr bwMode="auto">
            <a:xfrm flipV="1">
              <a:off x="3851275" y="4318000"/>
              <a:ext cx="1379538" cy="566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sp>
          <p:nvSpPr>
            <p:cNvPr id="29" name="Line 9"/>
            <p:cNvSpPr>
              <a:spLocks noChangeShapeType="1"/>
            </p:cNvSpPr>
            <p:nvPr/>
          </p:nvSpPr>
          <p:spPr bwMode="auto">
            <a:xfrm flipV="1">
              <a:off x="3656013" y="2852738"/>
              <a:ext cx="1490662"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sp>
          <p:nvSpPr>
            <p:cNvPr id="30" name="Line 5"/>
            <p:cNvSpPr>
              <a:spLocks noChangeShapeType="1"/>
            </p:cNvSpPr>
            <p:nvPr/>
          </p:nvSpPr>
          <p:spPr bwMode="auto">
            <a:xfrm flipH="1">
              <a:off x="1908175" y="2133600"/>
              <a:ext cx="1042988" cy="107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sp>
          <p:nvSpPr>
            <p:cNvPr id="31" name="Line 17"/>
            <p:cNvSpPr>
              <a:spLocks noChangeShapeType="1"/>
            </p:cNvSpPr>
            <p:nvPr/>
          </p:nvSpPr>
          <p:spPr bwMode="auto">
            <a:xfrm>
              <a:off x="1908175" y="3933825"/>
              <a:ext cx="2087563"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sp>
          <p:nvSpPr>
            <p:cNvPr id="32" name="Line 21"/>
            <p:cNvSpPr>
              <a:spLocks noChangeShapeType="1"/>
            </p:cNvSpPr>
            <p:nvPr/>
          </p:nvSpPr>
          <p:spPr bwMode="auto">
            <a:xfrm flipV="1">
              <a:off x="3563938" y="5445125"/>
              <a:ext cx="2160587" cy="47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5379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mouth</a:t>
            </a:r>
          </a:p>
        </p:txBody>
      </p:sp>
      <p:sp>
        <p:nvSpPr>
          <p:cNvPr id="3" name="Subtitle 2"/>
          <p:cNvSpPr>
            <a:spLocks noGrp="1"/>
          </p:cNvSpPr>
          <p:nvPr>
            <p:ph type="subTitle" idx="1"/>
          </p:nvPr>
        </p:nvSpPr>
        <p:spPr>
          <a:xfrm>
            <a:off x="1168969" y="2535467"/>
            <a:ext cx="6751566" cy="3414071"/>
          </a:xfrm>
        </p:spPr>
        <p:txBody>
          <a:bodyPr/>
          <a:lstStyle/>
          <a:p>
            <a:pPr marL="0" indent="0">
              <a:buNone/>
            </a:pPr>
            <a:r>
              <a:rPr lang="en-GB" sz="2000" dirty="0"/>
              <a:t>Mastication is the action of the teeth and the jaws working together to break food down. </a:t>
            </a:r>
          </a:p>
          <a:p>
            <a:pPr marL="0" indent="0">
              <a:buNone/>
            </a:pPr>
            <a:r>
              <a:rPr lang="en-GB" sz="2000" dirty="0"/>
              <a:t>Food needs to be chewed and broken down into pieces small enough to swallow.</a:t>
            </a:r>
          </a:p>
          <a:p>
            <a:pPr marL="0" indent="0">
              <a:buNone/>
            </a:pPr>
            <a:r>
              <a:rPr lang="en-GB" sz="2000" dirty="0">
                <a:latin typeface="Arial" panose="020B0604020202020204" pitchFamily="34" charset="0"/>
                <a:cs typeface="Arial" panose="020B0604020202020204" pitchFamily="34" charset="0"/>
              </a:rPr>
              <a:t>Breaking the food down also gives it a larger surface area for the digestive enzymes to work on.</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Did you know?</a:t>
            </a:r>
          </a:p>
          <a:p>
            <a:pPr marL="0" indent="0">
              <a:buNone/>
            </a:pPr>
            <a:r>
              <a:rPr lang="en-GB" sz="2000" dirty="0">
                <a:latin typeface="Arial" panose="020B0604020202020204" pitchFamily="34" charset="0"/>
                <a:cs typeface="Arial" panose="020B0604020202020204" pitchFamily="34" charset="0"/>
              </a:rPr>
              <a:t>There are two main types of teeth in the mouth:</a:t>
            </a:r>
          </a:p>
          <a:p>
            <a:r>
              <a:rPr lang="en-GB" sz="2000" dirty="0">
                <a:latin typeface="Arial" panose="020B0604020202020204" pitchFamily="34" charset="0"/>
                <a:cs typeface="Arial" panose="020B0604020202020204" pitchFamily="34" charset="0"/>
              </a:rPr>
              <a:t>incisors to tear food, e.g. meat;</a:t>
            </a:r>
          </a:p>
          <a:p>
            <a:r>
              <a:rPr lang="en-GB" sz="2000" dirty="0">
                <a:latin typeface="Arial" panose="020B0604020202020204" pitchFamily="34" charset="0"/>
                <a:cs typeface="Arial" panose="020B0604020202020204" pitchFamily="34" charset="0"/>
              </a:rPr>
              <a:t>molars to grind the food.</a:t>
            </a:r>
          </a:p>
          <a:p>
            <a:pPr marL="0" indent="0">
              <a:buNone/>
            </a:pPr>
            <a:endParaRPr lang="en-GB" sz="20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7982" y="1828129"/>
            <a:ext cx="3924012" cy="4477062"/>
          </a:xfrm>
          <a:prstGeom prst="rect">
            <a:avLst/>
          </a:prstGeom>
          <a:ln>
            <a:noFill/>
          </a:ln>
          <a:effectLst>
            <a:softEdge rad="112500"/>
          </a:effectLst>
        </p:spPr>
      </p:pic>
    </p:spTree>
    <p:extLst>
      <p:ext uri="{BB962C8B-B14F-4D97-AF65-F5344CB8AC3E}">
        <p14:creationId xmlns:p14="http://schemas.microsoft.com/office/powerpoint/2010/main" val="350213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Saliva</a:t>
            </a:r>
          </a:p>
        </p:txBody>
      </p:sp>
      <p:sp>
        <p:nvSpPr>
          <p:cNvPr id="3" name="Subtitle 2"/>
          <p:cNvSpPr>
            <a:spLocks noGrp="1"/>
          </p:cNvSpPr>
          <p:nvPr>
            <p:ph type="subTitle" idx="1"/>
          </p:nvPr>
        </p:nvSpPr>
        <p:spPr>
          <a:xfrm>
            <a:off x="1169276" y="2571092"/>
            <a:ext cx="7602584" cy="3600000"/>
          </a:xfrm>
        </p:spPr>
        <p:txBody>
          <a:bodyPr/>
          <a:lstStyle/>
          <a:p>
            <a:pPr marL="0" indent="0">
              <a:spcBef>
                <a:spcPct val="0"/>
              </a:spcBef>
              <a:buNone/>
            </a:pPr>
            <a:r>
              <a:rPr lang="en-GB" altLang="en-US" dirty="0"/>
              <a:t>Saliva contains the enzyme amylase which breaks down starch into simple sugars.</a:t>
            </a:r>
          </a:p>
          <a:p>
            <a:pPr marL="0" indent="0">
              <a:spcBef>
                <a:spcPct val="0"/>
              </a:spcBef>
              <a:buNone/>
            </a:pPr>
            <a:endParaRPr lang="en-GB" altLang="en-US" dirty="0"/>
          </a:p>
          <a:p>
            <a:pPr marL="0" indent="0">
              <a:spcBef>
                <a:spcPct val="0"/>
              </a:spcBef>
              <a:buNone/>
            </a:pPr>
            <a:r>
              <a:rPr lang="en-GB" altLang="en-US" dirty="0"/>
              <a:t>It also moistens the food to allow easier passage through the gastrointestinal tract. </a:t>
            </a:r>
          </a:p>
          <a:p>
            <a:pPr marL="0" indent="0">
              <a:spcBef>
                <a:spcPct val="0"/>
              </a:spcBef>
              <a:buNone/>
            </a:pPr>
            <a:endParaRPr lang="en-GB" altLang="en-US" dirty="0"/>
          </a:p>
          <a:p>
            <a:pPr marL="0" indent="0">
              <a:spcBef>
                <a:spcPct val="0"/>
              </a:spcBef>
              <a:buNone/>
            </a:pPr>
            <a:r>
              <a:rPr lang="en-GB" altLang="en-US" dirty="0"/>
              <a:t>Saliva is secreted from salivary glands around the mouth.</a:t>
            </a:r>
          </a:p>
          <a:p>
            <a:pPr marL="0" indent="0">
              <a:spcBef>
                <a:spcPct val="0"/>
              </a:spcBef>
              <a:buNone/>
            </a:pPr>
            <a:endParaRPr lang="en-GB" altLang="en-US" dirty="0"/>
          </a:p>
          <a:p>
            <a:pPr marL="0" indent="0">
              <a:spcBef>
                <a:spcPct val="0"/>
              </a:spcBef>
              <a:buNone/>
            </a:pPr>
            <a:r>
              <a:rPr lang="en-GB" altLang="en-US" b="1" dirty="0"/>
              <a:t>Did you know?</a:t>
            </a:r>
          </a:p>
          <a:p>
            <a:pPr marL="0" indent="0">
              <a:spcBef>
                <a:spcPct val="0"/>
              </a:spcBef>
              <a:buNone/>
            </a:pPr>
            <a:endParaRPr lang="en-GB" altLang="en-US" dirty="0"/>
          </a:p>
          <a:p>
            <a:pPr marL="0" indent="0">
              <a:spcBef>
                <a:spcPct val="0"/>
              </a:spcBef>
              <a:buNone/>
            </a:pPr>
            <a:r>
              <a:rPr lang="en-GB" altLang="en-US" dirty="0"/>
              <a:t>The sight, smell, taste or even the thought of food will start to increase the amount of saliva secreted.</a:t>
            </a:r>
            <a:endParaRPr lang="en-US" altLang="en-US" dirty="0"/>
          </a:p>
          <a:p>
            <a:pPr marL="0" indent="0">
              <a:buNone/>
            </a:pPr>
            <a:endParaRPr lang="en-GB" dirty="0"/>
          </a:p>
        </p:txBody>
      </p:sp>
      <p:pic>
        <p:nvPicPr>
          <p:cNvPr id="4"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65060" y="3137082"/>
            <a:ext cx="3716787" cy="31458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73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Moving on from the mouth</a:t>
            </a:r>
            <a:br>
              <a:rPr lang="en-GB" dirty="0"/>
            </a:br>
            <a:endParaRPr lang="en-US" dirty="0"/>
          </a:p>
        </p:txBody>
      </p:sp>
      <p:sp>
        <p:nvSpPr>
          <p:cNvPr id="3" name="Subtitle 2"/>
          <p:cNvSpPr>
            <a:spLocks noGrp="1"/>
          </p:cNvSpPr>
          <p:nvPr>
            <p:ph type="subTitle" idx="1"/>
          </p:nvPr>
        </p:nvSpPr>
        <p:spPr>
          <a:xfrm>
            <a:off x="1169276" y="2571092"/>
            <a:ext cx="7060324" cy="3600000"/>
          </a:xfrm>
        </p:spPr>
        <p:txBody>
          <a:bodyPr/>
          <a:lstStyle/>
          <a:p>
            <a:pPr marL="0" indent="0">
              <a:buNone/>
              <a:defRPr/>
            </a:pPr>
            <a:r>
              <a:rPr lang="en-GB" sz="2000" dirty="0"/>
              <a:t>Food is masticated and mixed with saliva in the mouth.</a:t>
            </a:r>
          </a:p>
          <a:p>
            <a:pPr marL="0" indent="0">
              <a:buNone/>
              <a:defRPr/>
            </a:pPr>
            <a:endParaRPr lang="en-GB" sz="2000" dirty="0"/>
          </a:p>
          <a:p>
            <a:pPr marL="0" indent="0">
              <a:buNone/>
              <a:defRPr/>
            </a:pPr>
            <a:r>
              <a:rPr lang="en-GB" sz="2000" dirty="0"/>
              <a:t>The tongue and cheeks help to push the food into the teeth and also shape the food into a ball or bolus before being swallowed.</a:t>
            </a:r>
          </a:p>
          <a:p>
            <a:pPr marL="0" indent="0">
              <a:buNone/>
              <a:defRPr/>
            </a:pPr>
            <a:endParaRPr lang="en-GB" sz="2000" dirty="0"/>
          </a:p>
          <a:p>
            <a:pPr marL="0" indent="0">
              <a:buNone/>
              <a:defRPr/>
            </a:pPr>
            <a:r>
              <a:rPr lang="en-GB" sz="2000" dirty="0"/>
              <a:t>The bolus is passed through to the oesophagus.</a:t>
            </a:r>
            <a:endParaRPr lang="en-US" sz="2000" dirty="0"/>
          </a:p>
          <a:p>
            <a:pPr marL="0" indent="0">
              <a:buNone/>
            </a:pPr>
            <a:endParaRPr lang="en-US" sz="2000" dirty="0"/>
          </a:p>
        </p:txBody>
      </p:sp>
      <p:pic>
        <p:nvPicPr>
          <p:cNvPr id="1026" name="Picture 2" descr="C:\Users\AWhite\Downloads\shutterstock_232801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948" y="3688398"/>
            <a:ext cx="4025055" cy="268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2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oesophagus</a:t>
            </a:r>
            <a:br>
              <a:rPr lang="en-US" dirty="0"/>
            </a:br>
            <a:endParaRPr lang="en-US" dirty="0"/>
          </a:p>
        </p:txBody>
      </p:sp>
      <p:sp>
        <p:nvSpPr>
          <p:cNvPr id="3" name="Subtitle 2"/>
          <p:cNvSpPr>
            <a:spLocks noGrp="1"/>
          </p:cNvSpPr>
          <p:nvPr>
            <p:ph type="subTitle" idx="1"/>
          </p:nvPr>
        </p:nvSpPr>
        <p:spPr>
          <a:xfrm>
            <a:off x="1169276" y="2571092"/>
            <a:ext cx="7052915" cy="3600000"/>
          </a:xfrm>
        </p:spPr>
        <p:txBody>
          <a:bodyPr/>
          <a:lstStyle/>
          <a:p>
            <a:pPr marL="0" indent="0">
              <a:spcBef>
                <a:spcPct val="0"/>
              </a:spcBef>
              <a:buNone/>
            </a:pPr>
            <a:r>
              <a:rPr lang="en-US" altLang="en-US" sz="2000" dirty="0"/>
              <a:t>The oesophagus is similar to a conveyor belt as it transfers the food bolus from the mouth to the stomach in a few seconds. </a:t>
            </a:r>
          </a:p>
          <a:p>
            <a:pPr marL="0" indent="0">
              <a:spcBef>
                <a:spcPct val="0"/>
              </a:spcBef>
              <a:buNone/>
            </a:pPr>
            <a:endParaRPr lang="en-US" altLang="en-US" sz="2000" dirty="0"/>
          </a:p>
          <a:p>
            <a:pPr marL="0" indent="0">
              <a:spcBef>
                <a:spcPct val="0"/>
              </a:spcBef>
              <a:buNone/>
            </a:pPr>
            <a:r>
              <a:rPr lang="en-US" altLang="en-US" sz="2000" dirty="0"/>
              <a:t>Circular muscles in the wall of the oesophagus relax in front of the bolus while circular muscles behind the food contract, pushing the food bolus onward. This is called peristalsis.</a:t>
            </a:r>
          </a:p>
          <a:p>
            <a:pPr marL="0" indent="0">
              <a:spcBef>
                <a:spcPct val="0"/>
              </a:spcBef>
              <a:buNone/>
            </a:pPr>
            <a:endParaRPr lang="en-US" altLang="en-US" sz="2000" dirty="0"/>
          </a:p>
          <a:p>
            <a:pPr marL="0" indent="0">
              <a:spcBef>
                <a:spcPct val="0"/>
              </a:spcBef>
              <a:buNone/>
            </a:pPr>
            <a:r>
              <a:rPr lang="en-GB" altLang="en-US" sz="2000" b="1" dirty="0"/>
              <a:t>Did you know?</a:t>
            </a:r>
          </a:p>
          <a:p>
            <a:pPr marL="0" indent="0">
              <a:spcBef>
                <a:spcPct val="0"/>
              </a:spcBef>
              <a:buNone/>
            </a:pPr>
            <a:endParaRPr lang="en-GB" altLang="en-US" sz="2000" dirty="0"/>
          </a:p>
          <a:p>
            <a:pPr marL="0" indent="0">
              <a:spcBef>
                <a:spcPct val="0"/>
              </a:spcBef>
              <a:buNone/>
            </a:pPr>
            <a:r>
              <a:rPr lang="en-GB" altLang="en-US" sz="2000" dirty="0"/>
              <a:t>People do not have conscious control over the muscles in the oesophagus. Even if someone is </a:t>
            </a:r>
            <a:r>
              <a:rPr lang="en-GB" altLang="en-US" sz="2000" dirty="0">
                <a:hlinkClick r:id="rId2"/>
              </a:rPr>
              <a:t>upside down</a:t>
            </a:r>
            <a:r>
              <a:rPr lang="en-GB" altLang="en-US" sz="2000" dirty="0"/>
              <a:t>, the food will be passed on to the stomach.</a:t>
            </a:r>
            <a:endParaRPr lang="en-US" altLang="en-US" sz="2000" dirty="0"/>
          </a:p>
          <a:p>
            <a:pPr marL="0" indent="0">
              <a:buNone/>
            </a:pP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003" b="6977"/>
          <a:stretch/>
        </p:blipFill>
        <p:spPr>
          <a:xfrm>
            <a:off x="8313631" y="4239491"/>
            <a:ext cx="3739823" cy="2044931"/>
          </a:xfrm>
          <a:prstGeom prst="rect">
            <a:avLst/>
          </a:prstGeom>
        </p:spPr>
      </p:pic>
    </p:spTree>
    <p:extLst>
      <p:ext uri="{BB962C8B-B14F-4D97-AF65-F5344CB8AC3E}">
        <p14:creationId xmlns:p14="http://schemas.microsoft.com/office/powerpoint/2010/main" val="16042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hite\Downloads\shutterstock_1152078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232" y="3006573"/>
            <a:ext cx="3467768" cy="3467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The stomach</a:t>
            </a:r>
            <a:br>
              <a:rPr lang="en-US" dirty="0"/>
            </a:br>
            <a:endParaRPr lang="en-US" dirty="0"/>
          </a:p>
        </p:txBody>
      </p:sp>
      <p:sp>
        <p:nvSpPr>
          <p:cNvPr id="3" name="Subtitle 2"/>
          <p:cNvSpPr>
            <a:spLocks noGrp="1"/>
          </p:cNvSpPr>
          <p:nvPr>
            <p:ph type="subTitle" idx="1"/>
          </p:nvPr>
        </p:nvSpPr>
        <p:spPr/>
        <p:txBody>
          <a:bodyPr/>
          <a:lstStyle/>
          <a:p>
            <a:pPr marL="0" indent="0">
              <a:buNone/>
              <a:defRPr/>
            </a:pPr>
            <a:r>
              <a:rPr lang="en-US" sz="2000" dirty="0"/>
              <a:t>The stomach is an expandable sack made up of three different layers of muscles where the food bolus will be churned for a few minutes or up to a few hours.</a:t>
            </a:r>
          </a:p>
          <a:p>
            <a:pPr marL="0" indent="0">
              <a:buNone/>
              <a:defRPr/>
            </a:pPr>
            <a:endParaRPr lang="en-US" sz="2000" dirty="0"/>
          </a:p>
          <a:p>
            <a:pPr marL="0" indent="0">
              <a:buNone/>
              <a:defRPr/>
            </a:pPr>
            <a:r>
              <a:rPr lang="en-GB" sz="2000" dirty="0"/>
              <a:t>The bolus is mixed with hydrochloric acid (</a:t>
            </a:r>
            <a:r>
              <a:rPr lang="en-GB" sz="2000" dirty="0" err="1"/>
              <a:t>HCl</a:t>
            </a:r>
            <a:r>
              <a:rPr lang="en-GB" sz="2000" dirty="0"/>
              <a:t>) which </a:t>
            </a:r>
            <a:r>
              <a:rPr lang="en-US" sz="2000" dirty="0"/>
              <a:t>helps to kill any bacteria present.</a:t>
            </a:r>
          </a:p>
          <a:p>
            <a:pPr marL="0" indent="0">
              <a:buNone/>
            </a:pPr>
            <a:endParaRPr lang="en-US" sz="2000" dirty="0"/>
          </a:p>
        </p:txBody>
      </p:sp>
    </p:spTree>
    <p:extLst>
      <p:ext uri="{BB962C8B-B14F-4D97-AF65-F5344CB8AC3E}">
        <p14:creationId xmlns:p14="http://schemas.microsoft.com/office/powerpoint/2010/main" val="160421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75B818-D7B0-401E-9132-03A520B84FDC}">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17B7D84B-BD63-4B68-8F99-852FABEC1F22}">
  <ds:schemaRefs>
    <ds:schemaRef ds:uri="http://schemas.microsoft.com/sharepoint/v3/contenttype/forms"/>
  </ds:schemaRefs>
</ds:datastoreItem>
</file>

<file path=customXml/itemProps3.xml><?xml version="1.0" encoding="utf-8"?>
<ds:datastoreItem xmlns:ds="http://schemas.openxmlformats.org/officeDocument/2006/customXml" ds:itemID="{9AD31F00-1837-40F7-8B3E-5004B0BF0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Widescreen</PresentationFormat>
  <Paragraphs>210</Paragraphs>
  <Slides>26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26</vt:i4>
      </vt:variant>
    </vt:vector>
  </HeadingPairs>
  <TitlesOfParts>
    <vt:vector size="33" baseType="lpstr">
      <vt:lpstr>Andalus</vt:lpstr>
      <vt:lpstr>Arial</vt:lpstr>
      <vt:lpstr>Calibri</vt:lpstr>
      <vt:lpstr>Office Theme</vt:lpstr>
      <vt:lpstr>Custom Design</vt:lpstr>
      <vt:lpstr>1_Custom Design</vt:lpstr>
      <vt:lpstr>3_Custom Design</vt:lpstr>
      <vt:lpstr>The digestion process</vt:lpstr>
      <vt:lpstr>Food as a fuel</vt:lpstr>
      <vt:lpstr>The digestion process</vt:lpstr>
      <vt:lpstr>The body parts used in the digestion process </vt:lpstr>
      <vt:lpstr>The mouth</vt:lpstr>
      <vt:lpstr>Saliva</vt:lpstr>
      <vt:lpstr>Moving on from the mouth </vt:lpstr>
      <vt:lpstr>The oesophagus </vt:lpstr>
      <vt:lpstr>The stomach </vt:lpstr>
      <vt:lpstr>The stomach</vt:lpstr>
      <vt:lpstr>The small intestine </vt:lpstr>
      <vt:lpstr>The duodenum </vt:lpstr>
      <vt:lpstr>Bile</vt:lpstr>
      <vt:lpstr>Pancreatic juices</vt:lpstr>
      <vt:lpstr>Wall of the small intestine </vt:lpstr>
      <vt:lpstr>Small intestine </vt:lpstr>
      <vt:lpstr>Absorption</vt:lpstr>
      <vt:lpstr>Absorption </vt:lpstr>
      <vt:lpstr>Absorption </vt:lpstr>
      <vt:lpstr>Elimination – the colon (large intestine)</vt:lpstr>
      <vt:lpstr>Elimination</vt:lpstr>
      <vt:lpstr>Gut bacteria </vt:lpstr>
      <vt:lpstr>Enzymes</vt:lpstr>
      <vt:lpstr>Summary of the phases of digestion </vt:lpstr>
      <vt:lpstr>Quiz- Kahoot </vt:lpstr>
      <vt:lpstr>The digestion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38</cp:revision>
  <dcterms:created xsi:type="dcterms:W3CDTF">2018-10-10T09:22:08Z</dcterms:created>
  <dcterms:modified xsi:type="dcterms:W3CDTF">2023-10-20T14:13:34Z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