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 id="2147483664" r:id="rId7"/>
  </p:sldMasterIdLst>
  <p:notesMasterIdLst>
    <p:notesMasterId r:id="rId45"/>
  </p:notesMasterIdLst>
  <p:sldIdLst>
    <p:sldId id="280" r:id="rId8"/>
    <p:sldId id="284" r:id="rId9"/>
    <p:sldId id="295" r:id="rId10"/>
    <p:sldId id="285" r:id="rId11"/>
    <p:sldId id="288" r:id="rId12"/>
    <p:sldId id="289" r:id="rId13"/>
    <p:sldId id="283" r:id="rId14"/>
    <p:sldId id="287" r:id="rId15"/>
    <p:sldId id="260" r:id="rId16"/>
    <p:sldId id="303" r:id="rId17"/>
    <p:sldId id="279" r:id="rId18"/>
    <p:sldId id="259" r:id="rId19"/>
    <p:sldId id="297" r:id="rId20"/>
    <p:sldId id="306" r:id="rId21"/>
    <p:sldId id="271" r:id="rId22"/>
    <p:sldId id="299" r:id="rId23"/>
    <p:sldId id="269" r:id="rId24"/>
    <p:sldId id="302" r:id="rId25"/>
    <p:sldId id="263" r:id="rId26"/>
    <p:sldId id="275" r:id="rId27"/>
    <p:sldId id="307" r:id="rId28"/>
    <p:sldId id="276" r:id="rId29"/>
    <p:sldId id="301" r:id="rId30"/>
    <p:sldId id="292" r:id="rId31"/>
    <p:sldId id="293" r:id="rId32"/>
    <p:sldId id="270" r:id="rId33"/>
    <p:sldId id="505" r:id="rId34"/>
    <p:sldId id="340" r:id="rId35"/>
    <p:sldId id="606" r:id="rId36"/>
    <p:sldId id="605" r:id="rId37"/>
    <p:sldId id="329" r:id="rId38"/>
    <p:sldId id="328" r:id="rId39"/>
    <p:sldId id="608" r:id="rId40"/>
    <p:sldId id="327" r:id="rId41"/>
    <p:sldId id="607" r:id="rId42"/>
    <p:sldId id="609" r:id="rId43"/>
    <p:sldId id="61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579B0-2913-43B2-92D1-452FBA5DFF3B}" v="3" dt="2023-06-30T15:07:53.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3" d="100"/>
          <a:sy n="93" d="100"/>
        </p:scale>
        <p:origin x="293" y="31"/>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01A579B0-2913-43B2-92D1-452FBA5DFF3B}"/>
    <pc:docChg chg="undo custSel addSld delSld modSld">
      <pc:chgData name="Ewen Trafford" userId="e520b4bf-a196-48b7-bc10-b1590a457daa" providerId="ADAL" clId="{01A579B0-2913-43B2-92D1-452FBA5DFF3B}" dt="2023-06-30T15:07:48.586" v="6"/>
      <pc:docMkLst>
        <pc:docMk/>
      </pc:docMkLst>
      <pc:sldChg chg="add del">
        <pc:chgData name="Ewen Trafford" userId="e520b4bf-a196-48b7-bc10-b1590a457daa" providerId="ADAL" clId="{01A579B0-2913-43B2-92D1-452FBA5DFF3B}" dt="2023-06-30T15:07:48.586" v="6"/>
        <pc:sldMkLst>
          <pc:docMk/>
          <pc:sldMk cId="3063046235" sldId="327"/>
        </pc:sldMkLst>
      </pc:sldChg>
      <pc:sldChg chg="modSp add del mod">
        <pc:chgData name="Ewen Trafford" userId="e520b4bf-a196-48b7-bc10-b1590a457daa" providerId="ADAL" clId="{01A579B0-2913-43B2-92D1-452FBA5DFF3B}" dt="2023-06-30T15:07:48.586" v="6"/>
        <pc:sldMkLst>
          <pc:docMk/>
          <pc:sldMk cId="548345460" sldId="328"/>
        </pc:sldMkLst>
        <pc:spChg chg="mod">
          <ac:chgData name="Ewen Trafford" userId="e520b4bf-a196-48b7-bc10-b1590a457daa" providerId="ADAL" clId="{01A579B0-2913-43B2-92D1-452FBA5DFF3B}" dt="2023-06-30T15:07:48.586" v="6"/>
          <ac:spMkLst>
            <pc:docMk/>
            <pc:sldMk cId="548345460" sldId="328"/>
            <ac:spMk id="2" creationId="{00000000-0000-0000-0000-000000000000}"/>
          </ac:spMkLst>
        </pc:spChg>
      </pc:sldChg>
      <pc:sldChg chg="add del">
        <pc:chgData name="Ewen Trafford" userId="e520b4bf-a196-48b7-bc10-b1590a457daa" providerId="ADAL" clId="{01A579B0-2913-43B2-92D1-452FBA5DFF3B}" dt="2023-06-30T15:07:48.586" v="6"/>
        <pc:sldMkLst>
          <pc:docMk/>
          <pc:sldMk cId="2974780091" sldId="329"/>
        </pc:sldMkLst>
      </pc:sldChg>
      <pc:sldChg chg="add del">
        <pc:chgData name="Ewen Trafford" userId="e520b4bf-a196-48b7-bc10-b1590a457daa" providerId="ADAL" clId="{01A579B0-2913-43B2-92D1-452FBA5DFF3B}" dt="2023-06-30T15:07:48.586" v="6"/>
        <pc:sldMkLst>
          <pc:docMk/>
          <pc:sldMk cId="2108665006" sldId="340"/>
        </pc:sldMkLst>
      </pc:sldChg>
      <pc:sldChg chg="modSp add del mod">
        <pc:chgData name="Ewen Trafford" userId="e520b4bf-a196-48b7-bc10-b1590a457daa" providerId="ADAL" clId="{01A579B0-2913-43B2-92D1-452FBA5DFF3B}" dt="2023-06-30T15:07:48.586" v="6"/>
        <pc:sldMkLst>
          <pc:docMk/>
          <pc:sldMk cId="2314658188" sldId="505"/>
        </pc:sldMkLst>
        <pc:spChg chg="mod">
          <ac:chgData name="Ewen Trafford" userId="e520b4bf-a196-48b7-bc10-b1590a457daa" providerId="ADAL" clId="{01A579B0-2913-43B2-92D1-452FBA5DFF3B}" dt="2023-06-30T15:07:48.586" v="6"/>
          <ac:spMkLst>
            <pc:docMk/>
            <pc:sldMk cId="2314658188" sldId="505"/>
            <ac:spMk id="2" creationId="{00000000-0000-0000-0000-000000000000}"/>
          </ac:spMkLst>
        </pc:spChg>
      </pc:sldChg>
      <pc:sldChg chg="add del">
        <pc:chgData name="Ewen Trafford" userId="e520b4bf-a196-48b7-bc10-b1590a457daa" providerId="ADAL" clId="{01A579B0-2913-43B2-92D1-452FBA5DFF3B}" dt="2023-06-30T15:07:48.586" v="6"/>
        <pc:sldMkLst>
          <pc:docMk/>
          <pc:sldMk cId="2624184621" sldId="605"/>
        </pc:sldMkLst>
      </pc:sldChg>
      <pc:sldChg chg="add del">
        <pc:chgData name="Ewen Trafford" userId="e520b4bf-a196-48b7-bc10-b1590a457daa" providerId="ADAL" clId="{01A579B0-2913-43B2-92D1-452FBA5DFF3B}" dt="2023-06-30T15:07:48.586" v="6"/>
        <pc:sldMkLst>
          <pc:docMk/>
          <pc:sldMk cId="152169227" sldId="606"/>
        </pc:sldMkLst>
      </pc:sldChg>
      <pc:sldChg chg="add del">
        <pc:chgData name="Ewen Trafford" userId="e520b4bf-a196-48b7-bc10-b1590a457daa" providerId="ADAL" clId="{01A579B0-2913-43B2-92D1-452FBA5DFF3B}" dt="2023-06-30T15:07:48.586" v="6"/>
        <pc:sldMkLst>
          <pc:docMk/>
          <pc:sldMk cId="2295776248" sldId="607"/>
        </pc:sldMkLst>
      </pc:sldChg>
      <pc:sldChg chg="add del">
        <pc:chgData name="Ewen Trafford" userId="e520b4bf-a196-48b7-bc10-b1590a457daa" providerId="ADAL" clId="{01A579B0-2913-43B2-92D1-452FBA5DFF3B}" dt="2023-06-30T15:07:48.586" v="6"/>
        <pc:sldMkLst>
          <pc:docMk/>
          <pc:sldMk cId="994701558" sldId="608"/>
        </pc:sldMkLst>
      </pc:sldChg>
      <pc:sldChg chg="add del">
        <pc:chgData name="Ewen Trafford" userId="e520b4bf-a196-48b7-bc10-b1590a457daa" providerId="ADAL" clId="{01A579B0-2913-43B2-92D1-452FBA5DFF3B}" dt="2023-06-30T15:07:48.586" v="6"/>
        <pc:sldMkLst>
          <pc:docMk/>
          <pc:sldMk cId="1478378043" sldId="609"/>
        </pc:sldMkLst>
      </pc:sldChg>
      <pc:sldChg chg="modSp add del mod">
        <pc:chgData name="Ewen Trafford" userId="e520b4bf-a196-48b7-bc10-b1590a457daa" providerId="ADAL" clId="{01A579B0-2913-43B2-92D1-452FBA5DFF3B}" dt="2023-06-30T15:07:48.586" v="6"/>
        <pc:sldMkLst>
          <pc:docMk/>
          <pc:sldMk cId="3945479616" sldId="610"/>
        </pc:sldMkLst>
        <pc:spChg chg="mod">
          <ac:chgData name="Ewen Trafford" userId="e520b4bf-a196-48b7-bc10-b1590a457daa" providerId="ADAL" clId="{01A579B0-2913-43B2-92D1-452FBA5DFF3B}" dt="2023-06-30T15:07:48.586" v="6"/>
          <ac:spMkLst>
            <pc:docMk/>
            <pc:sldMk cId="3945479616" sldId="610"/>
            <ac:spMk id="2" creationId="{00000000-0000-0000-0000-000000000000}"/>
          </ac:spMkLst>
        </pc:spChg>
        <pc:spChg chg="mod">
          <ac:chgData name="Ewen Trafford" userId="e520b4bf-a196-48b7-bc10-b1590a457daa" providerId="ADAL" clId="{01A579B0-2913-43B2-92D1-452FBA5DFF3B}" dt="2023-06-30T15:07:48.586" v="6"/>
          <ac:spMkLst>
            <pc:docMk/>
            <pc:sldMk cId="3945479616" sldId="61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277BD-7B5E-4AC6-865F-DEAAFC2CCD03}" type="datetimeFigureOut">
              <a:rPr lang="en-GB" smtClean="0"/>
              <a:t>30/06/2023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A1C5B-F422-4F64-82E9-1B3F4181E5B2}" type="slidenum">
              <a:rPr lang="en-GB" smtClean="0"/>
              <a:t>‹#›</a:t>
            </a:fld>
            <a:endParaRPr lang="en-GB"/>
          </a:p>
        </p:txBody>
      </p:sp>
    </p:spTree>
    <p:extLst>
      <p:ext uri="{BB962C8B-B14F-4D97-AF65-F5344CB8AC3E}">
        <p14:creationId xmlns:p14="http://schemas.microsoft.com/office/powerpoint/2010/main" val="91961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am I here talking to you about Trauma today? Introduce self and how this research came about. The sentence that started it all, it’s almost like </a:t>
            </a:r>
            <a:r>
              <a:rPr lang="en-GB" dirty="0" err="1"/>
              <a:t>thy’re</a:t>
            </a:r>
            <a:r>
              <a:rPr lang="en-GB" dirty="0"/>
              <a:t> traumatised… trauma’s a big word, don’t worry Suzi, children bounce back easily. </a:t>
            </a:r>
          </a:p>
        </p:txBody>
      </p:sp>
      <p:sp>
        <p:nvSpPr>
          <p:cNvPr id="4" name="Slide Number Placeholder 3"/>
          <p:cNvSpPr>
            <a:spLocks noGrp="1"/>
          </p:cNvSpPr>
          <p:nvPr>
            <p:ph type="sldNum" sz="quarter" idx="5"/>
          </p:nvPr>
        </p:nvSpPr>
        <p:spPr/>
        <p:txBody>
          <a:bodyPr/>
          <a:lstStyle/>
          <a:p>
            <a:fld id="{248035E5-8E57-47C2-B81C-31DA67DF908A}" type="slidenum">
              <a:rPr lang="en-GB" smtClean="0"/>
              <a:t>1</a:t>
            </a:fld>
            <a:endParaRPr lang="en-GB"/>
          </a:p>
        </p:txBody>
      </p:sp>
    </p:spTree>
    <p:extLst>
      <p:ext uri="{BB962C8B-B14F-4D97-AF65-F5344CB8AC3E}">
        <p14:creationId xmlns:p14="http://schemas.microsoft.com/office/powerpoint/2010/main" val="425863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level from your </a:t>
            </a:r>
            <a:r>
              <a:rPr lang="en-GB" dirty="0" err="1"/>
              <a:t>priamid</a:t>
            </a:r>
            <a:r>
              <a:rPr lang="en-GB" dirty="0"/>
              <a:t> CHANGE TO FOOD EXAMPLE</a:t>
            </a:r>
          </a:p>
        </p:txBody>
      </p:sp>
      <p:sp>
        <p:nvSpPr>
          <p:cNvPr id="4" name="Slide Number Placeholder 3"/>
          <p:cNvSpPr>
            <a:spLocks noGrp="1"/>
          </p:cNvSpPr>
          <p:nvPr>
            <p:ph type="sldNum" sz="quarter" idx="5"/>
          </p:nvPr>
        </p:nvSpPr>
        <p:spPr/>
        <p:txBody>
          <a:bodyPr/>
          <a:lstStyle/>
          <a:p>
            <a:fld id="{50EA1C5B-F422-4F64-82E9-1B3F4181E5B2}" type="slidenum">
              <a:rPr lang="en-GB" smtClean="0"/>
              <a:t>20</a:t>
            </a:fld>
            <a:endParaRPr lang="en-GB"/>
          </a:p>
        </p:txBody>
      </p:sp>
    </p:spTree>
    <p:extLst>
      <p:ext uri="{BB962C8B-B14F-4D97-AF65-F5344CB8AC3E}">
        <p14:creationId xmlns:p14="http://schemas.microsoft.com/office/powerpoint/2010/main" val="425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EA1C5B-F422-4F64-82E9-1B3F4181E5B2}" type="slidenum">
              <a:rPr lang="en-GB" smtClean="0"/>
              <a:t>22</a:t>
            </a:fld>
            <a:endParaRPr lang="en-GB"/>
          </a:p>
        </p:txBody>
      </p:sp>
    </p:spTree>
    <p:extLst>
      <p:ext uri="{BB962C8B-B14F-4D97-AF65-F5344CB8AC3E}">
        <p14:creationId xmlns:p14="http://schemas.microsoft.com/office/powerpoint/2010/main" val="1595224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EA1C5B-F422-4F64-82E9-1B3F4181E5B2}" type="slidenum">
              <a:rPr lang="en-GB" smtClean="0"/>
              <a:t>24</a:t>
            </a:fld>
            <a:endParaRPr lang="en-GB"/>
          </a:p>
        </p:txBody>
      </p:sp>
    </p:spTree>
    <p:extLst>
      <p:ext uri="{BB962C8B-B14F-4D97-AF65-F5344CB8AC3E}">
        <p14:creationId xmlns:p14="http://schemas.microsoft.com/office/powerpoint/2010/main" val="285965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3666ED-86A5-4133-9AFC-9F5F883921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673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CF957-BDFF-47E8-9214-FEEF451BFF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968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CF957-BDFF-47E8-9214-FEEF451BFF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18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CF957-BDFF-47E8-9214-FEEF451BFF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42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CF957-BDFF-47E8-9214-FEEF451BFF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40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find different info graphic for this?</a:t>
            </a:r>
          </a:p>
        </p:txBody>
      </p:sp>
      <p:sp>
        <p:nvSpPr>
          <p:cNvPr id="4" name="Slide Number Placeholder 3"/>
          <p:cNvSpPr>
            <a:spLocks noGrp="1"/>
          </p:cNvSpPr>
          <p:nvPr>
            <p:ph type="sldNum" sz="quarter" idx="5"/>
          </p:nvPr>
        </p:nvSpPr>
        <p:spPr/>
        <p:txBody>
          <a:bodyPr/>
          <a:lstStyle/>
          <a:p>
            <a:fld id="{50EA1C5B-F422-4F64-82E9-1B3F4181E5B2}" type="slidenum">
              <a:rPr lang="en-GB" smtClean="0"/>
              <a:t>5</a:t>
            </a:fld>
            <a:endParaRPr lang="en-GB"/>
          </a:p>
        </p:txBody>
      </p:sp>
    </p:spTree>
    <p:extLst>
      <p:ext uri="{BB962C8B-B14F-4D97-AF65-F5344CB8AC3E}">
        <p14:creationId xmlns:p14="http://schemas.microsoft.com/office/powerpoint/2010/main" val="406062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8035E5-8E57-47C2-B81C-31DA67DF908A}" type="slidenum">
              <a:rPr lang="en-GB" smtClean="0"/>
              <a:t>6</a:t>
            </a:fld>
            <a:endParaRPr lang="en-GB"/>
          </a:p>
        </p:txBody>
      </p:sp>
    </p:spTree>
    <p:extLst>
      <p:ext uri="{BB962C8B-B14F-4D97-AF65-F5344CB8AC3E}">
        <p14:creationId xmlns:p14="http://schemas.microsoft.com/office/powerpoint/2010/main" val="135210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Bridging slide between trauma and memory, look at how you phrased it in your assignment.  Add in the strategies for dealing with trauma that are available already to aid regulation and safety, this can then but then find a way to bridge. Why does it effect their behaviour, brain development, then move onto memory, </a:t>
            </a:r>
          </a:p>
        </p:txBody>
      </p:sp>
      <p:sp>
        <p:nvSpPr>
          <p:cNvPr id="4" name="Slide Number Placeholder 3"/>
          <p:cNvSpPr>
            <a:spLocks noGrp="1"/>
          </p:cNvSpPr>
          <p:nvPr>
            <p:ph type="sldNum" sz="quarter" idx="5"/>
          </p:nvPr>
        </p:nvSpPr>
        <p:spPr/>
        <p:txBody>
          <a:bodyPr/>
          <a:lstStyle/>
          <a:p>
            <a:fld id="{50EA1C5B-F422-4F64-82E9-1B3F4181E5B2}" type="slidenum">
              <a:rPr lang="en-GB" smtClean="0"/>
              <a:t>10</a:t>
            </a:fld>
            <a:endParaRPr lang="en-GB"/>
          </a:p>
        </p:txBody>
      </p:sp>
    </p:spTree>
    <p:extLst>
      <p:ext uri="{BB962C8B-B14F-4D97-AF65-F5344CB8AC3E}">
        <p14:creationId xmlns:p14="http://schemas.microsoft.com/office/powerpoint/2010/main" val="420864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this to slide 15 and highlight the key issue that is a problem for design and technology</a:t>
            </a:r>
          </a:p>
        </p:txBody>
      </p:sp>
      <p:sp>
        <p:nvSpPr>
          <p:cNvPr id="4" name="Slide Number Placeholder 3"/>
          <p:cNvSpPr>
            <a:spLocks noGrp="1"/>
          </p:cNvSpPr>
          <p:nvPr>
            <p:ph type="sldNum" sz="quarter" idx="5"/>
          </p:nvPr>
        </p:nvSpPr>
        <p:spPr/>
        <p:txBody>
          <a:bodyPr/>
          <a:lstStyle/>
          <a:p>
            <a:fld id="{50EA1C5B-F422-4F64-82E9-1B3F4181E5B2}" type="slidenum">
              <a:rPr lang="en-GB" smtClean="0"/>
              <a:t>12</a:t>
            </a:fld>
            <a:endParaRPr lang="en-GB"/>
          </a:p>
        </p:txBody>
      </p:sp>
    </p:spTree>
    <p:extLst>
      <p:ext uri="{BB962C8B-B14F-4D97-AF65-F5344CB8AC3E}">
        <p14:creationId xmlns:p14="http://schemas.microsoft.com/office/powerpoint/2010/main" val="413319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Amalgamate notes into this slide</a:t>
            </a:r>
          </a:p>
        </p:txBody>
      </p:sp>
      <p:sp>
        <p:nvSpPr>
          <p:cNvPr id="4" name="Slide Number Placeholder 3"/>
          <p:cNvSpPr>
            <a:spLocks noGrp="1"/>
          </p:cNvSpPr>
          <p:nvPr>
            <p:ph type="sldNum" sz="quarter" idx="5"/>
          </p:nvPr>
        </p:nvSpPr>
        <p:spPr/>
        <p:txBody>
          <a:bodyPr/>
          <a:lstStyle/>
          <a:p>
            <a:fld id="{50EA1C5B-F422-4F64-82E9-1B3F4181E5B2}" type="slidenum">
              <a:rPr lang="en-GB" smtClean="0"/>
              <a:t>13</a:t>
            </a:fld>
            <a:endParaRPr lang="en-GB"/>
          </a:p>
        </p:txBody>
      </p:sp>
    </p:spTree>
    <p:extLst>
      <p:ext uri="{BB962C8B-B14F-4D97-AF65-F5344CB8AC3E}">
        <p14:creationId xmlns:p14="http://schemas.microsoft.com/office/powerpoint/2010/main" val="147119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Amalgamate notes into this slide</a:t>
            </a:r>
          </a:p>
        </p:txBody>
      </p:sp>
      <p:sp>
        <p:nvSpPr>
          <p:cNvPr id="4" name="Slide Number Placeholder 3"/>
          <p:cNvSpPr>
            <a:spLocks noGrp="1"/>
          </p:cNvSpPr>
          <p:nvPr>
            <p:ph type="sldNum" sz="quarter" idx="5"/>
          </p:nvPr>
        </p:nvSpPr>
        <p:spPr/>
        <p:txBody>
          <a:bodyPr/>
          <a:lstStyle/>
          <a:p>
            <a:fld id="{50EA1C5B-F422-4F64-82E9-1B3F4181E5B2}" type="slidenum">
              <a:rPr lang="en-GB" smtClean="0"/>
              <a:t>14</a:t>
            </a:fld>
            <a:endParaRPr lang="en-GB"/>
          </a:p>
        </p:txBody>
      </p:sp>
    </p:spTree>
    <p:extLst>
      <p:ext uri="{BB962C8B-B14F-4D97-AF65-F5344CB8AC3E}">
        <p14:creationId xmlns:p14="http://schemas.microsoft.com/office/powerpoint/2010/main" val="171537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gaps in here, highlighting at each level where they fit and what information you have already. </a:t>
            </a:r>
          </a:p>
        </p:txBody>
      </p:sp>
      <p:sp>
        <p:nvSpPr>
          <p:cNvPr id="4" name="Slide Number Placeholder 3"/>
          <p:cNvSpPr>
            <a:spLocks noGrp="1"/>
          </p:cNvSpPr>
          <p:nvPr>
            <p:ph type="sldNum" sz="quarter" idx="5"/>
          </p:nvPr>
        </p:nvSpPr>
        <p:spPr/>
        <p:txBody>
          <a:bodyPr/>
          <a:lstStyle/>
          <a:p>
            <a:fld id="{50EA1C5B-F422-4F64-82E9-1B3F4181E5B2}" type="slidenum">
              <a:rPr lang="en-GB" smtClean="0"/>
              <a:t>16</a:t>
            </a:fld>
            <a:endParaRPr lang="en-GB"/>
          </a:p>
        </p:txBody>
      </p:sp>
    </p:spTree>
    <p:extLst>
      <p:ext uri="{BB962C8B-B14F-4D97-AF65-F5344CB8AC3E}">
        <p14:creationId xmlns:p14="http://schemas.microsoft.com/office/powerpoint/2010/main" val="339233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TO FOOD EXAMPLE</a:t>
            </a:r>
          </a:p>
        </p:txBody>
      </p:sp>
      <p:sp>
        <p:nvSpPr>
          <p:cNvPr id="4" name="Slide Number Placeholder 3"/>
          <p:cNvSpPr>
            <a:spLocks noGrp="1"/>
          </p:cNvSpPr>
          <p:nvPr>
            <p:ph type="sldNum" sz="quarter" idx="5"/>
          </p:nvPr>
        </p:nvSpPr>
        <p:spPr/>
        <p:txBody>
          <a:bodyPr/>
          <a:lstStyle/>
          <a:p>
            <a:fld id="{50EA1C5B-F422-4F64-82E9-1B3F4181E5B2}" type="slidenum">
              <a:rPr lang="en-GB" smtClean="0"/>
              <a:t>19</a:t>
            </a:fld>
            <a:endParaRPr lang="en-GB"/>
          </a:p>
        </p:txBody>
      </p:sp>
    </p:spTree>
    <p:extLst>
      <p:ext uri="{BB962C8B-B14F-4D97-AF65-F5344CB8AC3E}">
        <p14:creationId xmlns:p14="http://schemas.microsoft.com/office/powerpoint/2010/main" val="3612378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B8D79-9366-4F0B-B724-9F48B6618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FBC059-0ED1-45A4-BD8B-87E1AB2AF4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725948-63E1-4BC1-8805-162B33D241DD}"/>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5" name="Footer Placeholder 4">
            <a:extLst>
              <a:ext uri="{FF2B5EF4-FFF2-40B4-BE49-F238E27FC236}">
                <a16:creationId xmlns:a16="http://schemas.microsoft.com/office/drawing/2014/main" id="{6CE3345D-87A1-47FC-847D-CF225BB27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2897C-9FC9-4BE1-B91C-59306F475BC6}"/>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1637208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264E-BBB2-45DF-8B2F-A552CC72FA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D486E7-F58C-4307-9D7B-6F2EE3D02D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9235D5-393A-4CBD-903C-8E25CB7A59B8}"/>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5" name="Footer Placeholder 4">
            <a:extLst>
              <a:ext uri="{FF2B5EF4-FFF2-40B4-BE49-F238E27FC236}">
                <a16:creationId xmlns:a16="http://schemas.microsoft.com/office/drawing/2014/main" id="{3ADA397F-2A95-46A4-829D-C50C98802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59CEA1-C275-441F-AF5D-EDFC39E38270}"/>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211535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CE8FC-77EC-47DF-B499-19C5244BAC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31CBCB-99CC-4B0E-8FCC-A44EDF704F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E0A8B3-235E-4BF2-83B1-F58A4D5B85C4}"/>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5" name="Footer Placeholder 4">
            <a:extLst>
              <a:ext uri="{FF2B5EF4-FFF2-40B4-BE49-F238E27FC236}">
                <a16:creationId xmlns:a16="http://schemas.microsoft.com/office/drawing/2014/main" id="{25A50042-B577-436E-8CB1-27B64068F5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E5053E-7ECC-4925-8D38-4279B28B95A7}"/>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105120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403775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3444338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404157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7692-E7DC-4B06-AB77-3F42867A2C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5FF9B4-8D3F-4185-B6A9-80ED850D6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022BD-C4BE-4CA1-AE7A-876914AEFEB2}"/>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5" name="Footer Placeholder 4">
            <a:extLst>
              <a:ext uri="{FF2B5EF4-FFF2-40B4-BE49-F238E27FC236}">
                <a16:creationId xmlns:a16="http://schemas.microsoft.com/office/drawing/2014/main" id="{ED07C565-900C-469A-BABA-1CA4E13F7D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A28396-4D8D-4AD5-88A3-9DAA0A889A47}"/>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119604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469E-C816-4EE2-916C-D174EE596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D88067-6C62-4E56-9BBB-AC156764B0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1CECF-0FC1-46AC-AE48-575300C53EAE}"/>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5" name="Footer Placeholder 4">
            <a:extLst>
              <a:ext uri="{FF2B5EF4-FFF2-40B4-BE49-F238E27FC236}">
                <a16:creationId xmlns:a16="http://schemas.microsoft.com/office/drawing/2014/main" id="{A12B9618-866B-4AF7-A56E-CFC95EE745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14CA2-E7DD-4433-8A50-3A1CB71B1A39}"/>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284738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80C55-9216-4A12-90D0-F0FA5A07A9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BE7C18-1063-4DB8-BBB0-D533D895E2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174F3F-23A4-403C-81A2-DDA7A8A06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A83534-193D-4F4F-964F-9186DFBCCC9C}"/>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6" name="Footer Placeholder 5">
            <a:extLst>
              <a:ext uri="{FF2B5EF4-FFF2-40B4-BE49-F238E27FC236}">
                <a16:creationId xmlns:a16="http://schemas.microsoft.com/office/drawing/2014/main" id="{4DA54D6D-7359-4A95-8C35-2558BC199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79E861-909A-4A79-B059-9FE87214586E}"/>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370604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3141-5C4D-4D6A-9209-0C90289563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6AB500-02F2-4925-B6BF-CB25259B0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9DC02-3742-462B-ADB6-B7CF697ED3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69EA26-BA00-4E02-8DED-77C5CCD7F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DE1F4B-461B-429C-BC17-BDF0BA16A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BF4FDD-AFB1-4690-9842-F244414E0D6C}"/>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8" name="Footer Placeholder 7">
            <a:extLst>
              <a:ext uri="{FF2B5EF4-FFF2-40B4-BE49-F238E27FC236}">
                <a16:creationId xmlns:a16="http://schemas.microsoft.com/office/drawing/2014/main" id="{D0FDAB68-4BF8-44CC-8462-FD32364957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41AF48-CE18-47A6-80AC-EFD06158A689}"/>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42660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6638C-F2AE-496F-8CFC-F50A6EFB7D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5C1FF8-5013-4731-8FF2-0EB606388A50}"/>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4" name="Footer Placeholder 3">
            <a:extLst>
              <a:ext uri="{FF2B5EF4-FFF2-40B4-BE49-F238E27FC236}">
                <a16:creationId xmlns:a16="http://schemas.microsoft.com/office/drawing/2014/main" id="{55B5F0DE-3FD1-4146-A2A9-6CB9D2AA2A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85425E-B679-4893-BC53-6D70E65E4464}"/>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40966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1AE7A-D022-4E8B-BA03-5ED365E59086}"/>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3" name="Footer Placeholder 2">
            <a:extLst>
              <a:ext uri="{FF2B5EF4-FFF2-40B4-BE49-F238E27FC236}">
                <a16:creationId xmlns:a16="http://schemas.microsoft.com/office/drawing/2014/main" id="{764CBF5D-6934-492C-8359-8F53CF679A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D7C378-D7D8-48E7-9898-4C5B064A610E}"/>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332678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D674-9A16-4918-A8AC-1AD192945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1C225B-21F2-4514-9550-4B0673A335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43B367-03F2-4B15-A2C5-792030635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E53EB-0B44-4F9F-9BCB-C0DB97CFCC38}"/>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6" name="Footer Placeholder 5">
            <a:extLst>
              <a:ext uri="{FF2B5EF4-FFF2-40B4-BE49-F238E27FC236}">
                <a16:creationId xmlns:a16="http://schemas.microsoft.com/office/drawing/2014/main" id="{44E64245-15F1-4FC5-88D7-210F5A531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44B7E-452E-4BEC-A4BF-6B74C2BCD58A}"/>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427913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26AD-2937-449C-938F-53D62468E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12115C-6CEE-40AD-B56A-A06D0DA82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1E3A81-B618-40DB-9C69-E1E3A2C16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CF519-0863-4E60-8401-755085966725}"/>
              </a:ext>
            </a:extLst>
          </p:cNvPr>
          <p:cNvSpPr>
            <a:spLocks noGrp="1"/>
          </p:cNvSpPr>
          <p:nvPr>
            <p:ph type="dt" sz="half" idx="10"/>
          </p:nvPr>
        </p:nvSpPr>
        <p:spPr/>
        <p:txBody>
          <a:bodyPr/>
          <a:lstStyle/>
          <a:p>
            <a:fld id="{D6AF8097-8E51-46BC-A392-EF19A5C8F552}" type="datetimeFigureOut">
              <a:rPr lang="en-GB" smtClean="0"/>
              <a:t>30/06/2023</a:t>
            </a:fld>
            <a:endParaRPr lang="en-GB"/>
          </a:p>
        </p:txBody>
      </p:sp>
      <p:sp>
        <p:nvSpPr>
          <p:cNvPr id="6" name="Footer Placeholder 5">
            <a:extLst>
              <a:ext uri="{FF2B5EF4-FFF2-40B4-BE49-F238E27FC236}">
                <a16:creationId xmlns:a16="http://schemas.microsoft.com/office/drawing/2014/main" id="{791D7789-5E5D-4A49-8049-782C95E659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79DC11-B1A0-418D-A2F4-8C056D2249AA}"/>
              </a:ext>
            </a:extLst>
          </p:cNvPr>
          <p:cNvSpPr>
            <a:spLocks noGrp="1"/>
          </p:cNvSpPr>
          <p:nvPr>
            <p:ph type="sldNum" sz="quarter" idx="12"/>
          </p:nvPr>
        </p:nvSpPr>
        <p:spPr/>
        <p:txBody>
          <a:bodyPr/>
          <a:lstStyle/>
          <a:p>
            <a:fld id="{F5EC620F-C6C4-4B0D-AED0-740AF5AE275D}" type="slidenum">
              <a:rPr lang="en-GB" smtClean="0"/>
              <a:t>‹#›</a:t>
            </a:fld>
            <a:endParaRPr lang="en-GB"/>
          </a:p>
        </p:txBody>
      </p:sp>
    </p:spTree>
    <p:extLst>
      <p:ext uri="{BB962C8B-B14F-4D97-AF65-F5344CB8AC3E}">
        <p14:creationId xmlns:p14="http://schemas.microsoft.com/office/powerpoint/2010/main" val="271304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315BD3-F4DA-45A9-9CE7-A95CFA917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765146-80AD-4B19-B9F0-A3F1F6825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1B02E0-9202-4BB6-A2A1-CE7D037DF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F8097-8E51-46BC-A392-EF19A5C8F552}" type="datetimeFigureOut">
              <a:rPr lang="en-GB" smtClean="0"/>
              <a:t>30/06/2023</a:t>
            </a:fld>
            <a:endParaRPr lang="en-GB"/>
          </a:p>
        </p:txBody>
      </p:sp>
      <p:sp>
        <p:nvSpPr>
          <p:cNvPr id="5" name="Footer Placeholder 4">
            <a:extLst>
              <a:ext uri="{FF2B5EF4-FFF2-40B4-BE49-F238E27FC236}">
                <a16:creationId xmlns:a16="http://schemas.microsoft.com/office/drawing/2014/main" id="{A903E2E6-0AE2-4EBF-98A1-6785A16C3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DC1FE26-B04F-4F3E-9C20-8F444FC8A1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C620F-C6C4-4B0D-AED0-740AF5AE275D}" type="slidenum">
              <a:rPr lang="en-GB" smtClean="0"/>
              <a:t>‹#›</a:t>
            </a:fld>
            <a:endParaRPr lang="en-GB"/>
          </a:p>
        </p:txBody>
      </p:sp>
    </p:spTree>
    <p:extLst>
      <p:ext uri="{BB962C8B-B14F-4D97-AF65-F5344CB8AC3E}">
        <p14:creationId xmlns:p14="http://schemas.microsoft.com/office/powerpoint/2010/main" val="1423329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25986283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239250939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a:t>
            </a:r>
            <a:fld id="{5E64FBF0-F686-4A8A-9EBB-394E0D73154E}" type="datetimeyyyy">
              <a:rPr lang="en-US" sz="900" b="0" i="0" smtClean="0">
                <a:solidFill>
                  <a:schemeClr val="tx1"/>
                </a:solidFill>
                <a:latin typeface="Arial" charset="0"/>
                <a:ea typeface="Arial" charset="0"/>
                <a:cs typeface="Arial" charset="0"/>
              </a:rPr>
              <a:t>2023</a:t>
            </a:fld>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823025749"/>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foodafactoflife.org.uk/news/food-a-fact-of-life-knowledge-organisers/" TargetMode="Externa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odafactoflife.org.uk/media/1822/dental-health-ws-1114he3.docx" TargetMode="External"/><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foodafactoflife.org.uk/media/5109/coronary-heart-disease-ws-1416he.pptx"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foodafactoflife.org.uk/media/2650/mealtime-cards-c-57c1.docx" TargetMode="External"/><Relationship Id="rId3" Type="http://schemas.openxmlformats.org/officeDocument/2006/relationships/image" Target="../media/image37.png"/><Relationship Id="rId7" Type="http://schemas.openxmlformats.org/officeDocument/2006/relationships/hyperlink" Target="https://www.foodafactoflife.org.uk/media/1685/fruit-cards-c-316.docx" TargetMode="External"/><Relationship Id="rId12"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hyperlink" Target="https://www.foodafactoflife.org.uk/media/2759/food-photo-cards-c-316.docx" TargetMode="External"/><Relationship Id="rId5" Type="http://schemas.openxmlformats.org/officeDocument/2006/relationships/hyperlink" Target="https://www.foodafactoflife.org.uk/media/1686/vegetable-cards-c-316.docx" TargetMode="External"/><Relationship Id="rId15" Type="http://schemas.openxmlformats.org/officeDocument/2006/relationships/image" Target="../media/image42.png"/><Relationship Id="rId10" Type="http://schemas.openxmlformats.org/officeDocument/2006/relationships/image" Target="../media/image40.png"/><Relationship Id="rId4" Type="http://schemas.openxmlformats.org/officeDocument/2006/relationships/hyperlink" Target="https://www.foodafactoflife.org.uk/media/1695/kitchen-equipment-cards-c-316.docx" TargetMode="External"/><Relationship Id="rId9" Type="http://schemas.openxmlformats.org/officeDocument/2006/relationships/hyperlink" Target="https://www.foodafactoflife.org.uk/media/2350/the-eatwell-guide-food-cards-c-316.docx" TargetMode="External"/><Relationship Id="rId14" Type="http://schemas.openxmlformats.org/officeDocument/2006/relationships/hyperlink" Target="https://www.foodafactoflife.org.uk/media/4018/what-is-it-cards-c-57c3.docx"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foodafactoflife.org.uk/media/2042/food-hygiene-bingo-ws-1114c4.docx" TargetMode="External"/><Relationship Id="rId3" Type="http://schemas.openxmlformats.org/officeDocument/2006/relationships/image" Target="../media/image44.png"/><Relationship Id="rId7" Type="http://schemas.openxmlformats.org/officeDocument/2006/relationships/hyperlink" Target="https://www.foodafactoflife.org.uk/media/2058/food-hygiene-and-safety-questions-c-1114c3.docx"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48.png"/><Relationship Id="rId5" Type="http://schemas.openxmlformats.org/officeDocument/2006/relationships/image" Target="../media/image46.png"/><Relationship Id="rId10" Type="http://schemas.openxmlformats.org/officeDocument/2006/relationships/hyperlink" Target="https://www.foodafactoflife.org.uk/media/1672/green-vegetable-bingo-boards-c-35apggs.docx" TargetMode="External"/><Relationship Id="rId4" Type="http://schemas.openxmlformats.org/officeDocument/2006/relationships/image" Target="../media/image45.png"/><Relationship Id="rId9" Type="http://schemas.openxmlformats.org/officeDocument/2006/relationships/hyperlink" Target="https://www.foodafactoflife.org.uk/media/1367/fruit-and-vegetable-bingo-boards-c-35he4.doc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s://www.foodafactoflife.org.uk/11-14-years/food-commodities-11-14-years/meat-11-14-years/meat-posters-11-14-years/" TargetMode="External"/><Relationship Id="rId2" Type="http://schemas.openxmlformats.org/officeDocument/2006/relationships/hyperlink" Target="https://www.foodafactoflife.org.uk/pupils-with-additional-needs/developing-skills-for-independent-living/" TargetMode="Externa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foodafactoflife.org.uk/pupils-with-additional-need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foodafactoflife.org.uk/news/boosting-pupil-performance/" TargetMode="External"/><Relationship Id="rId2" Type="http://schemas.openxmlformats.org/officeDocument/2006/relationships/hyperlink" Target="https://youtu.be/u7t32u3Dnh8" TargetMode="Externa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hyperlink" Target="https://www.foodafactoflife.org.uk/news/boost-performance-and-memory-retrieva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foodafactoflife.org.uk/whole-school/new-food-a-fact-of-life-roadmaps/"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hyperlink" Target="https://www.nutrition.org.uk/" TargetMode="External"/><Relationship Id="rId3" Type="http://schemas.openxmlformats.org/officeDocument/2006/relationships/hyperlink" Target="https://www.foodafactoflife.org.uk/professional-development/" TargetMode="External"/><Relationship Id="rId7" Type="http://schemas.openxmlformats.org/officeDocument/2006/relationships/image" Target="../media/image56.png"/><Relationship Id="rId2" Type="http://schemas.openxmlformats.org/officeDocument/2006/relationships/hyperlink" Target="http://www.foodafactoflife.org.uk/" TargetMode="Externa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hyperlink" Target="mailto:education@nutrition.org.uk" TargetMode="External"/><Relationship Id="rId4" Type="http://schemas.openxmlformats.org/officeDocument/2006/relationships/hyperlink" Target="https://twitter.com/foodafactoflif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0CDD-A025-4BC7-AD6E-19D71627B1DA}"/>
              </a:ext>
            </a:extLst>
          </p:cNvPr>
          <p:cNvSpPr>
            <a:spLocks noGrp="1"/>
          </p:cNvSpPr>
          <p:nvPr>
            <p:ph type="title"/>
          </p:nvPr>
        </p:nvSpPr>
        <p:spPr>
          <a:xfrm>
            <a:off x="0" y="166141"/>
            <a:ext cx="12192000" cy="551312"/>
          </a:xfrm>
          <a:solidFill>
            <a:schemeClr val="accent5">
              <a:lumMod val="20000"/>
              <a:lumOff val="80000"/>
            </a:schemeClr>
          </a:solidFill>
        </p:spPr>
        <p:txBody>
          <a:bodyPr>
            <a:normAutofit/>
          </a:bodyPr>
          <a:lstStyle/>
          <a:p>
            <a:r>
              <a:rPr lang="en-GB" sz="3200" dirty="0"/>
              <a:t>How it began</a:t>
            </a:r>
          </a:p>
        </p:txBody>
      </p:sp>
      <p:sp>
        <p:nvSpPr>
          <p:cNvPr id="4" name="Rectangle 3">
            <a:extLst>
              <a:ext uri="{FF2B5EF4-FFF2-40B4-BE49-F238E27FC236}">
                <a16:creationId xmlns:a16="http://schemas.microsoft.com/office/drawing/2014/main" id="{0D6BB471-8C9C-4E26-BB16-E6AACDF6378B}"/>
              </a:ext>
            </a:extLst>
          </p:cNvPr>
          <p:cNvSpPr/>
          <p:nvPr/>
        </p:nvSpPr>
        <p:spPr>
          <a:xfrm>
            <a:off x="508126" y="2643304"/>
            <a:ext cx="6096000" cy="2677656"/>
          </a:xfrm>
          <a:prstGeom prst="rect">
            <a:avLst/>
          </a:prstGeom>
        </p:spPr>
        <p:txBody>
          <a:bodyPr>
            <a:spAutoFit/>
          </a:bodyPr>
          <a:lstStyle/>
          <a:p>
            <a:r>
              <a:rPr lang="en-GB" sz="2800" dirty="0"/>
              <a:t>‘Trauma’s a big word. Don’t worry Suzi, children bounce back…’</a:t>
            </a:r>
          </a:p>
          <a:p>
            <a:endParaRPr lang="en-GB" sz="2800" dirty="0"/>
          </a:p>
          <a:p>
            <a:endParaRPr lang="en-GB" sz="2800" dirty="0"/>
          </a:p>
          <a:p>
            <a:endParaRPr lang="en-GB" sz="2800" dirty="0"/>
          </a:p>
          <a:p>
            <a:endParaRPr lang="en-GB" sz="2800" dirty="0"/>
          </a:p>
        </p:txBody>
      </p:sp>
      <p:pic>
        <p:nvPicPr>
          <p:cNvPr id="1026" name="Picture 2" descr="Childhood Trauma Linked to Early, Premarital Childbirth, and Poorer Health  | The Swaddle">
            <a:extLst>
              <a:ext uri="{FF2B5EF4-FFF2-40B4-BE49-F238E27FC236}">
                <a16:creationId xmlns:a16="http://schemas.microsoft.com/office/drawing/2014/main" id="{7EE3382A-5023-4EAC-A4E8-920FB9D40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852" y="2528355"/>
            <a:ext cx="4965022"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23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9483A-5916-4AE7-9710-C008B96DAE48}"/>
              </a:ext>
            </a:extLst>
          </p:cNvPr>
          <p:cNvSpPr/>
          <p:nvPr/>
        </p:nvSpPr>
        <p:spPr>
          <a:xfrm>
            <a:off x="49461" y="1135123"/>
            <a:ext cx="3960000" cy="512677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8064544-43CE-4870-99C9-76F31D85A4DE}"/>
              </a:ext>
            </a:extLst>
          </p:cNvPr>
          <p:cNvSpPr/>
          <p:nvPr/>
        </p:nvSpPr>
        <p:spPr>
          <a:xfrm>
            <a:off x="4108362" y="1144694"/>
            <a:ext cx="3960000" cy="51267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823DC4A-1728-46C0-A5B3-6D627875F9C2}"/>
              </a:ext>
            </a:extLst>
          </p:cNvPr>
          <p:cNvSpPr/>
          <p:nvPr/>
        </p:nvSpPr>
        <p:spPr>
          <a:xfrm>
            <a:off x="8176976" y="1144694"/>
            <a:ext cx="3960000" cy="51267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7A4C321-DED5-4701-800F-C533C4D0087B}"/>
              </a:ext>
            </a:extLst>
          </p:cNvPr>
          <p:cNvSpPr>
            <a:spLocks noGrp="1"/>
          </p:cNvSpPr>
          <p:nvPr>
            <p:ph type="title"/>
          </p:nvPr>
        </p:nvSpPr>
        <p:spPr>
          <a:xfrm>
            <a:off x="18605" y="183473"/>
            <a:ext cx="12154790" cy="496599"/>
          </a:xfrm>
          <a:solidFill>
            <a:schemeClr val="accent5">
              <a:lumMod val="20000"/>
              <a:lumOff val="80000"/>
            </a:schemeClr>
          </a:solidFill>
        </p:spPr>
        <p:txBody>
          <a:bodyPr>
            <a:noAutofit/>
          </a:bodyPr>
          <a:lstStyle/>
          <a:p>
            <a:r>
              <a:rPr lang="en-GB" sz="3200" dirty="0"/>
              <a:t>Emotional effects can be categorised in 3 main areas</a:t>
            </a:r>
          </a:p>
        </p:txBody>
      </p:sp>
      <p:sp>
        <p:nvSpPr>
          <p:cNvPr id="3" name="Content Placeholder 2">
            <a:extLst>
              <a:ext uri="{FF2B5EF4-FFF2-40B4-BE49-F238E27FC236}">
                <a16:creationId xmlns:a16="http://schemas.microsoft.com/office/drawing/2014/main" id="{6ED58ED5-604F-41F5-944C-187B86C62857}"/>
              </a:ext>
            </a:extLst>
          </p:cNvPr>
          <p:cNvSpPr>
            <a:spLocks noGrp="1"/>
          </p:cNvSpPr>
          <p:nvPr>
            <p:ph idx="1"/>
          </p:nvPr>
        </p:nvSpPr>
        <p:spPr>
          <a:xfrm>
            <a:off x="2576828" y="6526749"/>
            <a:ext cx="9422913" cy="369332"/>
          </a:xfrm>
        </p:spPr>
        <p:txBody>
          <a:bodyPr>
            <a:normAutofit/>
          </a:bodyPr>
          <a:lstStyle/>
          <a:p>
            <a:pPr marL="0" lvl="0" indent="0">
              <a:buNone/>
            </a:pPr>
            <a:r>
              <a:rPr lang="en-GB" sz="2000" dirty="0"/>
              <a:t>(Grills-</a:t>
            </a:r>
            <a:r>
              <a:rPr lang="en-GB" sz="2000" dirty="0" err="1"/>
              <a:t>Taquechel</a:t>
            </a:r>
            <a:r>
              <a:rPr lang="en-GB" sz="2000" dirty="0"/>
              <a:t> et  al., 2011; Mancini et  al., 2011; SAMHSA, 2014b). </a:t>
            </a:r>
          </a:p>
        </p:txBody>
      </p:sp>
      <p:sp>
        <p:nvSpPr>
          <p:cNvPr id="4" name="TextBox 3">
            <a:extLst>
              <a:ext uri="{FF2B5EF4-FFF2-40B4-BE49-F238E27FC236}">
                <a16:creationId xmlns:a16="http://schemas.microsoft.com/office/drawing/2014/main" id="{ABEE4407-F704-4D4E-A2E4-692EEEB5755D}"/>
              </a:ext>
            </a:extLst>
          </p:cNvPr>
          <p:cNvSpPr txBox="1"/>
          <p:nvPr/>
        </p:nvSpPr>
        <p:spPr>
          <a:xfrm>
            <a:off x="926452" y="1153686"/>
            <a:ext cx="2421432" cy="523220"/>
          </a:xfrm>
          <a:prstGeom prst="rect">
            <a:avLst/>
          </a:prstGeom>
          <a:noFill/>
        </p:spPr>
        <p:txBody>
          <a:bodyPr wrap="none" rtlCol="0">
            <a:spAutoFit/>
          </a:bodyPr>
          <a:lstStyle/>
          <a:p>
            <a:r>
              <a:rPr lang="en-GB" sz="2800" b="1" dirty="0"/>
              <a:t>Sense of safety</a:t>
            </a:r>
          </a:p>
        </p:txBody>
      </p:sp>
      <p:sp>
        <p:nvSpPr>
          <p:cNvPr id="6" name="TextBox 5">
            <a:extLst>
              <a:ext uri="{FF2B5EF4-FFF2-40B4-BE49-F238E27FC236}">
                <a16:creationId xmlns:a16="http://schemas.microsoft.com/office/drawing/2014/main" id="{C4E3DAB0-BA5C-4C12-BF6B-5DED824BB477}"/>
              </a:ext>
            </a:extLst>
          </p:cNvPr>
          <p:cNvSpPr txBox="1"/>
          <p:nvPr/>
        </p:nvSpPr>
        <p:spPr>
          <a:xfrm>
            <a:off x="4058911" y="1150215"/>
            <a:ext cx="4068614" cy="523220"/>
          </a:xfrm>
          <a:prstGeom prst="rect">
            <a:avLst/>
          </a:prstGeom>
          <a:noFill/>
        </p:spPr>
        <p:txBody>
          <a:bodyPr wrap="none" rtlCol="0">
            <a:spAutoFit/>
          </a:bodyPr>
          <a:lstStyle/>
          <a:p>
            <a:pPr algn="ctr"/>
            <a:r>
              <a:rPr lang="en-GB" sz="2800" b="1" dirty="0"/>
              <a:t>Feelings of connectedness</a:t>
            </a:r>
          </a:p>
        </p:txBody>
      </p:sp>
      <p:sp>
        <p:nvSpPr>
          <p:cNvPr id="7" name="TextBox 6">
            <a:extLst>
              <a:ext uri="{FF2B5EF4-FFF2-40B4-BE49-F238E27FC236}">
                <a16:creationId xmlns:a16="http://schemas.microsoft.com/office/drawing/2014/main" id="{C55F2C7C-1986-45D1-825A-D420DF7211F1}"/>
              </a:ext>
            </a:extLst>
          </p:cNvPr>
          <p:cNvSpPr txBox="1"/>
          <p:nvPr/>
        </p:nvSpPr>
        <p:spPr>
          <a:xfrm>
            <a:off x="8848989" y="1170826"/>
            <a:ext cx="2615973" cy="523220"/>
          </a:xfrm>
          <a:prstGeom prst="rect">
            <a:avLst/>
          </a:prstGeom>
          <a:noFill/>
        </p:spPr>
        <p:txBody>
          <a:bodyPr wrap="none" rtlCol="0">
            <a:spAutoFit/>
          </a:bodyPr>
          <a:lstStyle/>
          <a:p>
            <a:r>
              <a:rPr lang="en-GB" sz="2800" b="1" dirty="0"/>
              <a:t>Feelings of hope</a:t>
            </a:r>
          </a:p>
        </p:txBody>
      </p:sp>
      <p:sp>
        <p:nvSpPr>
          <p:cNvPr id="8" name="Rectangle 7">
            <a:extLst>
              <a:ext uri="{FF2B5EF4-FFF2-40B4-BE49-F238E27FC236}">
                <a16:creationId xmlns:a16="http://schemas.microsoft.com/office/drawing/2014/main" id="{91D40A19-9E93-494D-B62B-41C5634C7C12}"/>
              </a:ext>
            </a:extLst>
          </p:cNvPr>
          <p:cNvSpPr/>
          <p:nvPr/>
        </p:nvSpPr>
        <p:spPr>
          <a:xfrm>
            <a:off x="10421900" y="1535512"/>
            <a:ext cx="1770100" cy="369332"/>
          </a:xfrm>
          <a:prstGeom prst="rect">
            <a:avLst/>
          </a:prstGeom>
        </p:spPr>
        <p:txBody>
          <a:bodyPr wrap="none">
            <a:spAutoFit/>
          </a:bodyPr>
          <a:lstStyle/>
          <a:p>
            <a:r>
              <a:rPr lang="en-GB" dirty="0"/>
              <a:t>(NCTSNTC 2008) </a:t>
            </a:r>
          </a:p>
        </p:txBody>
      </p:sp>
      <p:sp>
        <p:nvSpPr>
          <p:cNvPr id="9" name="TextBox 8">
            <a:extLst>
              <a:ext uri="{FF2B5EF4-FFF2-40B4-BE49-F238E27FC236}">
                <a16:creationId xmlns:a16="http://schemas.microsoft.com/office/drawing/2014/main" id="{9A377C27-E5D4-4702-A7B9-8EA3E155DCBF}"/>
              </a:ext>
            </a:extLst>
          </p:cNvPr>
          <p:cNvSpPr txBox="1"/>
          <p:nvPr/>
        </p:nvSpPr>
        <p:spPr>
          <a:xfrm>
            <a:off x="8332914" y="2141359"/>
            <a:ext cx="3358281" cy="1477328"/>
          </a:xfrm>
          <a:prstGeom prst="rect">
            <a:avLst/>
          </a:prstGeom>
          <a:noFill/>
        </p:spPr>
        <p:txBody>
          <a:bodyPr wrap="square" rtlCol="0">
            <a:spAutoFit/>
          </a:bodyPr>
          <a:lstStyle/>
          <a:p>
            <a:pPr marL="285750" indent="-285750">
              <a:buFont typeface="Arial" panose="020B0604020202020204" pitchFamily="34" charset="0"/>
              <a:buChar char="•"/>
            </a:pPr>
            <a:r>
              <a:rPr lang="en-GB" dirty="0"/>
              <a:t>See themselves as incompetent and worthless</a:t>
            </a:r>
          </a:p>
          <a:p>
            <a:pPr marL="285750" indent="-285750">
              <a:buFont typeface="Arial" panose="020B0604020202020204" pitchFamily="34" charset="0"/>
              <a:buChar char="•"/>
            </a:pPr>
            <a:r>
              <a:rPr lang="en-GB" dirty="0"/>
              <a:t>Question skills and abilities</a:t>
            </a:r>
          </a:p>
          <a:p>
            <a:pPr marL="285750" indent="-285750">
              <a:buFont typeface="Arial" panose="020B0604020202020204" pitchFamily="34" charset="0"/>
              <a:buChar char="•"/>
            </a:pPr>
            <a:r>
              <a:rPr lang="en-GB" dirty="0"/>
              <a:t>Future as hopeless (what’s the point..?)</a:t>
            </a:r>
          </a:p>
        </p:txBody>
      </p:sp>
      <p:sp>
        <p:nvSpPr>
          <p:cNvPr id="10" name="TextBox 9">
            <a:extLst>
              <a:ext uri="{FF2B5EF4-FFF2-40B4-BE49-F238E27FC236}">
                <a16:creationId xmlns:a16="http://schemas.microsoft.com/office/drawing/2014/main" id="{29E602D9-1E19-4D44-BD28-5EB277446016}"/>
              </a:ext>
            </a:extLst>
          </p:cNvPr>
          <p:cNvSpPr txBox="1"/>
          <p:nvPr/>
        </p:nvSpPr>
        <p:spPr>
          <a:xfrm>
            <a:off x="528966" y="1622938"/>
            <a:ext cx="3126657" cy="3693319"/>
          </a:xfrm>
          <a:prstGeom prst="rect">
            <a:avLst/>
          </a:prstGeom>
          <a:noFill/>
        </p:spPr>
        <p:txBody>
          <a:bodyPr wrap="square" rtlCol="0">
            <a:spAutoFit/>
          </a:bodyPr>
          <a:lstStyle/>
          <a:p>
            <a:pPr marL="285750" indent="-285750">
              <a:buFont typeface="Arial" panose="020B0604020202020204" pitchFamily="34" charset="0"/>
              <a:buChar char="•"/>
            </a:pPr>
            <a:r>
              <a:rPr lang="en-GB" dirty="0"/>
              <a:t>Other people and the world as unsafe and unpredictable</a:t>
            </a:r>
          </a:p>
          <a:p>
            <a:pPr marL="285750" indent="-285750">
              <a:buFont typeface="Arial" panose="020B0604020202020204" pitchFamily="34" charset="0"/>
              <a:buChar char="•"/>
            </a:pPr>
            <a:r>
              <a:rPr lang="en-GB" dirty="0"/>
              <a:t>Students who are hyperaware, will not be able to learn (</a:t>
            </a:r>
            <a:r>
              <a:rPr lang="en-GB" dirty="0" err="1"/>
              <a:t>Streeck</a:t>
            </a:r>
            <a:r>
              <a:rPr lang="en-GB" dirty="0"/>
              <a:t>-Fischer &amp; van der Kolk, 2000)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Students see learning as a risk (Antony &amp; </a:t>
            </a:r>
            <a:r>
              <a:rPr lang="en-GB" dirty="0" err="1"/>
              <a:t>Swinson</a:t>
            </a:r>
            <a:r>
              <a:rPr lang="en-GB" dirty="0"/>
              <a:t> 2009) </a:t>
            </a:r>
            <a:r>
              <a:rPr lang="en-GB" b="1" dirty="0"/>
              <a:t>and because of the need to feel safe are willing to take less risks. </a:t>
            </a:r>
          </a:p>
          <a:p>
            <a:pPr marL="285750" indent="-285750">
              <a:buFont typeface="Arial" panose="020B0604020202020204" pitchFamily="34" charset="0"/>
              <a:buChar char="•"/>
            </a:pPr>
            <a:endParaRPr lang="en-GB" dirty="0"/>
          </a:p>
        </p:txBody>
      </p:sp>
      <p:sp>
        <p:nvSpPr>
          <p:cNvPr id="11" name="Rectangle 10">
            <a:extLst>
              <a:ext uri="{FF2B5EF4-FFF2-40B4-BE49-F238E27FC236}">
                <a16:creationId xmlns:a16="http://schemas.microsoft.com/office/drawing/2014/main" id="{8527907A-244E-4C93-A93B-B9A29A530A20}"/>
              </a:ext>
            </a:extLst>
          </p:cNvPr>
          <p:cNvSpPr/>
          <p:nvPr/>
        </p:nvSpPr>
        <p:spPr>
          <a:xfrm>
            <a:off x="4145623" y="1731576"/>
            <a:ext cx="3960000" cy="4524315"/>
          </a:xfrm>
          <a:prstGeom prst="rect">
            <a:avLst/>
          </a:prstGeom>
        </p:spPr>
        <p:txBody>
          <a:bodyPr wrap="square">
            <a:spAutoFit/>
          </a:bodyPr>
          <a:lstStyle/>
          <a:p>
            <a:pPr marL="285750" indent="-285750">
              <a:buFont typeface="Arial" panose="020B0604020202020204" pitchFamily="34" charset="0"/>
              <a:buChar char="•"/>
            </a:pPr>
            <a:r>
              <a:rPr lang="en-GB" dirty="0"/>
              <a:t>Students will present in different ways </a:t>
            </a:r>
            <a:r>
              <a:rPr lang="en-GB" dirty="0" err="1"/>
              <a:t>eg</a:t>
            </a:r>
            <a:r>
              <a:rPr lang="en-GB" dirty="0"/>
              <a:t>, acting out, becoming more quiet and introverted, not being able to understand why they have acted in a certain way (NCTSNSC 2008)</a:t>
            </a:r>
          </a:p>
          <a:p>
            <a:pPr marL="285750" indent="-285750">
              <a:buFont typeface="Arial" panose="020B0604020202020204" pitchFamily="34" charset="0"/>
              <a:buChar char="•"/>
            </a:pPr>
            <a:r>
              <a:rPr lang="en-GB" dirty="0"/>
              <a:t>May seek to place adults in the role of perpetrator</a:t>
            </a:r>
          </a:p>
          <a:p>
            <a:pPr marL="285750" indent="-285750">
              <a:buFont typeface="Arial" panose="020B0604020202020204" pitchFamily="34" charset="0"/>
              <a:buChar char="•"/>
            </a:pPr>
            <a:r>
              <a:rPr lang="en-GB" dirty="0"/>
              <a:t>Various aspects of executive functioning, including cognition, comprehension, attention, and behaviour regulation that impede students’ ability to focus on classwork and be successful (Cole et al., 2005)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pSp>
        <p:nvGrpSpPr>
          <p:cNvPr id="20" name="Group 19">
            <a:extLst>
              <a:ext uri="{FF2B5EF4-FFF2-40B4-BE49-F238E27FC236}">
                <a16:creationId xmlns:a16="http://schemas.microsoft.com/office/drawing/2014/main" id="{607D208E-3411-48C6-9584-3D7492CA02E4}"/>
              </a:ext>
            </a:extLst>
          </p:cNvPr>
          <p:cNvGrpSpPr/>
          <p:nvPr/>
        </p:nvGrpSpPr>
        <p:grpSpPr>
          <a:xfrm>
            <a:off x="2111945" y="4820776"/>
            <a:ext cx="1744394" cy="1383604"/>
            <a:chOff x="2111945" y="5311368"/>
            <a:chExt cx="1744394" cy="1383604"/>
          </a:xfrm>
        </p:grpSpPr>
        <p:sp>
          <p:nvSpPr>
            <p:cNvPr id="15" name="Arrow: Right 14">
              <a:extLst>
                <a:ext uri="{FF2B5EF4-FFF2-40B4-BE49-F238E27FC236}">
                  <a16:creationId xmlns:a16="http://schemas.microsoft.com/office/drawing/2014/main" id="{440E080C-2C2B-454D-89C9-27915BBA2F82}"/>
                </a:ext>
              </a:extLst>
            </p:cNvPr>
            <p:cNvSpPr/>
            <p:nvPr/>
          </p:nvSpPr>
          <p:spPr>
            <a:xfrm rot="14249621">
              <a:off x="2292719" y="5130594"/>
              <a:ext cx="1382845" cy="174439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43FB0B4-50D3-4AB8-BB7B-255FC838222F}"/>
                </a:ext>
              </a:extLst>
            </p:cNvPr>
            <p:cNvSpPr txBox="1"/>
            <p:nvPr/>
          </p:nvSpPr>
          <p:spPr>
            <a:xfrm rot="3375806">
              <a:off x="2431905" y="5757824"/>
              <a:ext cx="1227965" cy="646331"/>
            </a:xfrm>
            <a:prstGeom prst="rect">
              <a:avLst/>
            </a:prstGeom>
            <a:noFill/>
          </p:spPr>
          <p:txBody>
            <a:bodyPr wrap="none" rtlCol="0">
              <a:spAutoFit/>
            </a:bodyPr>
            <a:lstStyle/>
            <a:p>
              <a:pPr algn="ctr"/>
              <a:r>
                <a:rPr lang="en-GB" b="1" dirty="0"/>
                <a:t>Impact for </a:t>
              </a:r>
            </a:p>
            <a:p>
              <a:pPr algn="ctr"/>
              <a:r>
                <a:rPr lang="en-GB" b="1" dirty="0" err="1"/>
                <a:t>F&amp;n</a:t>
              </a:r>
              <a:endParaRPr lang="en-GB" b="1" dirty="0"/>
            </a:p>
          </p:txBody>
        </p:sp>
      </p:grpSp>
    </p:spTree>
    <p:extLst>
      <p:ext uri="{BB962C8B-B14F-4D97-AF65-F5344CB8AC3E}">
        <p14:creationId xmlns:p14="http://schemas.microsoft.com/office/powerpoint/2010/main" val="194116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BE8C-4593-4BBB-9A51-C3987B0EB89F}"/>
              </a:ext>
            </a:extLst>
          </p:cNvPr>
          <p:cNvSpPr>
            <a:spLocks noGrp="1"/>
          </p:cNvSpPr>
          <p:nvPr>
            <p:ph type="title"/>
          </p:nvPr>
        </p:nvSpPr>
        <p:spPr>
          <a:xfrm>
            <a:off x="0" y="168178"/>
            <a:ext cx="12192000" cy="704019"/>
          </a:xfrm>
          <a:solidFill>
            <a:schemeClr val="accent5">
              <a:lumMod val="20000"/>
              <a:lumOff val="80000"/>
            </a:schemeClr>
          </a:solidFill>
        </p:spPr>
        <p:txBody>
          <a:bodyPr>
            <a:normAutofit/>
          </a:bodyPr>
          <a:lstStyle/>
          <a:p>
            <a:r>
              <a:rPr lang="en-GB" sz="3200" dirty="0"/>
              <a:t>If that wasn’t enough…Developmental Trauma</a:t>
            </a:r>
          </a:p>
        </p:txBody>
      </p:sp>
      <p:sp>
        <p:nvSpPr>
          <p:cNvPr id="3" name="Content Placeholder 2">
            <a:extLst>
              <a:ext uri="{FF2B5EF4-FFF2-40B4-BE49-F238E27FC236}">
                <a16:creationId xmlns:a16="http://schemas.microsoft.com/office/drawing/2014/main" id="{8873061C-6C36-4079-AABE-4E4B361CD8B0}"/>
              </a:ext>
            </a:extLst>
          </p:cNvPr>
          <p:cNvSpPr>
            <a:spLocks noGrp="1"/>
          </p:cNvSpPr>
          <p:nvPr>
            <p:ph idx="1"/>
          </p:nvPr>
        </p:nvSpPr>
        <p:spPr/>
        <p:txBody>
          <a:bodyPr>
            <a:normAutofit fontScale="92500" lnSpcReduction="10000"/>
          </a:bodyPr>
          <a:lstStyle/>
          <a:p>
            <a:pPr marL="0" indent="0">
              <a:buNone/>
            </a:pPr>
            <a:r>
              <a:rPr lang="en-GB" dirty="0"/>
              <a:t>Developmental trauma is defined as trauma that has an impact on a child’s brain development. </a:t>
            </a:r>
          </a:p>
          <a:p>
            <a:pPr marL="0" indent="0">
              <a:buNone/>
            </a:pPr>
            <a:r>
              <a:rPr lang="en-GB" dirty="0"/>
              <a:t>The impact of trauma is more quickly manifested, due to the more malleable nature of a child’s brain and its developmental immaturity. It also leaves ‘deeper tracks of damage’ (</a:t>
            </a:r>
            <a:r>
              <a:rPr lang="en-GB" dirty="0" err="1"/>
              <a:t>pg</a:t>
            </a:r>
            <a:r>
              <a:rPr lang="en-GB" dirty="0"/>
              <a:t> 13, ACF 2010). </a:t>
            </a:r>
          </a:p>
          <a:p>
            <a:pPr marL="0" indent="0">
              <a:buNone/>
            </a:pPr>
            <a:r>
              <a:rPr lang="en-GB" dirty="0"/>
              <a:t>Children’s development can regress (</a:t>
            </a:r>
            <a:r>
              <a:rPr lang="en-GB" dirty="0" err="1"/>
              <a:t>McRory</a:t>
            </a:r>
            <a:r>
              <a:rPr lang="en-GB" dirty="0"/>
              <a:t> et al 2010), slow down or be impaired (Anda et al., 2006; Black et al., 2012). </a:t>
            </a:r>
          </a:p>
          <a:p>
            <a:pPr marL="0" indent="0">
              <a:buNone/>
            </a:pPr>
            <a:r>
              <a:rPr lang="en-GB" dirty="0"/>
              <a:t>This is intensified when they do not have a ‘responsible adult’ as it hinders the predictability and stability of their connections with others with whom they trust, for example, those who live with domestic violence, neglect, or experience high parental conflict (ACF 2010).</a:t>
            </a:r>
          </a:p>
          <a:p>
            <a:pPr marL="0" indent="0">
              <a:buNone/>
            </a:pPr>
            <a:endParaRPr lang="en-GB" dirty="0"/>
          </a:p>
        </p:txBody>
      </p:sp>
    </p:spTree>
    <p:extLst>
      <p:ext uri="{BB962C8B-B14F-4D97-AF65-F5344CB8AC3E}">
        <p14:creationId xmlns:p14="http://schemas.microsoft.com/office/powerpoint/2010/main" val="227389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0E7E6A-B426-4CF2-96B1-807EBCF068F1}"/>
              </a:ext>
            </a:extLst>
          </p:cNvPr>
          <p:cNvPicPr>
            <a:picLocks noChangeAspect="1"/>
          </p:cNvPicPr>
          <p:nvPr/>
        </p:nvPicPr>
        <p:blipFill>
          <a:blip r:embed="rId3"/>
          <a:stretch>
            <a:fillRect/>
          </a:stretch>
        </p:blipFill>
        <p:spPr>
          <a:xfrm>
            <a:off x="1406769" y="118153"/>
            <a:ext cx="9006570" cy="6621694"/>
          </a:xfrm>
          <a:prstGeom prst="rect">
            <a:avLst/>
          </a:prstGeom>
        </p:spPr>
      </p:pic>
    </p:spTree>
    <p:extLst>
      <p:ext uri="{BB962C8B-B14F-4D97-AF65-F5344CB8AC3E}">
        <p14:creationId xmlns:p14="http://schemas.microsoft.com/office/powerpoint/2010/main" val="59446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0405-2E9D-43A0-A834-F1958E16C222}"/>
              </a:ext>
            </a:extLst>
          </p:cNvPr>
          <p:cNvSpPr>
            <a:spLocks noGrp="1"/>
          </p:cNvSpPr>
          <p:nvPr>
            <p:ph type="title"/>
          </p:nvPr>
        </p:nvSpPr>
        <p:spPr>
          <a:xfrm>
            <a:off x="0" y="161985"/>
            <a:ext cx="12192000" cy="555467"/>
          </a:xfrm>
          <a:solidFill>
            <a:schemeClr val="accent5">
              <a:lumMod val="20000"/>
              <a:lumOff val="80000"/>
            </a:schemeClr>
          </a:solidFill>
        </p:spPr>
        <p:txBody>
          <a:bodyPr>
            <a:normAutofit/>
          </a:bodyPr>
          <a:lstStyle/>
          <a:p>
            <a:r>
              <a:rPr lang="en-GB" sz="3200" dirty="0"/>
              <a:t>The factors affecting memory </a:t>
            </a:r>
          </a:p>
        </p:txBody>
      </p:sp>
      <p:sp>
        <p:nvSpPr>
          <p:cNvPr id="4" name="TextBox 3">
            <a:extLst>
              <a:ext uri="{FF2B5EF4-FFF2-40B4-BE49-F238E27FC236}">
                <a16:creationId xmlns:a16="http://schemas.microsoft.com/office/drawing/2014/main" id="{D1A33BE1-3F0A-416C-846F-9962157E81F4}"/>
              </a:ext>
            </a:extLst>
          </p:cNvPr>
          <p:cNvSpPr txBox="1"/>
          <p:nvPr/>
        </p:nvSpPr>
        <p:spPr>
          <a:xfrm>
            <a:off x="432099" y="3999344"/>
            <a:ext cx="5400000" cy="1938992"/>
          </a:xfrm>
          <a:prstGeom prst="rect">
            <a:avLst/>
          </a:prstGeom>
          <a:solidFill>
            <a:schemeClr val="accent6">
              <a:lumMod val="20000"/>
              <a:lumOff val="80000"/>
            </a:schemeClr>
          </a:solidFill>
        </p:spPr>
        <p:txBody>
          <a:bodyPr wrap="square" rtlCol="0">
            <a:spAutoFit/>
          </a:bodyPr>
          <a:lstStyle/>
          <a:p>
            <a:pPr algn="ctr"/>
            <a:r>
              <a:rPr lang="en-GB" sz="2400" b="1" dirty="0"/>
              <a:t>Feelings of hope</a:t>
            </a:r>
          </a:p>
          <a:p>
            <a:pPr algn="ctr"/>
            <a:r>
              <a:rPr lang="en-GB" sz="2400" dirty="0"/>
              <a:t>Struggle to see the point of learning, less likely to take steps to learn, but also may need support later when it’s ‘too late’</a:t>
            </a:r>
          </a:p>
          <a:p>
            <a:pPr algn="ctr"/>
            <a:r>
              <a:rPr lang="en-GB" sz="2400" b="1" dirty="0"/>
              <a:t>Small wins</a:t>
            </a:r>
          </a:p>
        </p:txBody>
      </p:sp>
      <p:sp>
        <p:nvSpPr>
          <p:cNvPr id="5" name="TextBox 4">
            <a:extLst>
              <a:ext uri="{FF2B5EF4-FFF2-40B4-BE49-F238E27FC236}">
                <a16:creationId xmlns:a16="http://schemas.microsoft.com/office/drawing/2014/main" id="{4DE8C962-5FFF-4E83-BB1D-2D807E5242E5}"/>
              </a:ext>
            </a:extLst>
          </p:cNvPr>
          <p:cNvSpPr txBox="1"/>
          <p:nvPr/>
        </p:nvSpPr>
        <p:spPr>
          <a:xfrm>
            <a:off x="432099" y="1867923"/>
            <a:ext cx="5400000" cy="1938992"/>
          </a:xfrm>
          <a:prstGeom prst="rect">
            <a:avLst/>
          </a:prstGeom>
          <a:solidFill>
            <a:schemeClr val="accent1">
              <a:lumMod val="20000"/>
              <a:lumOff val="80000"/>
            </a:schemeClr>
          </a:solidFill>
        </p:spPr>
        <p:txBody>
          <a:bodyPr wrap="square" rtlCol="0">
            <a:spAutoFit/>
          </a:bodyPr>
          <a:lstStyle/>
          <a:p>
            <a:pPr algn="ctr"/>
            <a:r>
              <a:rPr lang="en-GB" sz="2400" b="1" dirty="0"/>
              <a:t>Feelings of safety</a:t>
            </a:r>
          </a:p>
          <a:p>
            <a:pPr algn="ctr"/>
            <a:r>
              <a:rPr lang="en-GB" sz="2400" dirty="0"/>
              <a:t>If threatened or hypervigilant in a classroom setting, students will not be able to retain information</a:t>
            </a:r>
          </a:p>
          <a:p>
            <a:pPr algn="ctr"/>
            <a:r>
              <a:rPr lang="en-GB" sz="2400" b="1" dirty="0"/>
              <a:t>Reduce Risk</a:t>
            </a:r>
          </a:p>
        </p:txBody>
      </p:sp>
      <p:sp>
        <p:nvSpPr>
          <p:cNvPr id="6" name="TextBox 5">
            <a:extLst>
              <a:ext uri="{FF2B5EF4-FFF2-40B4-BE49-F238E27FC236}">
                <a16:creationId xmlns:a16="http://schemas.microsoft.com/office/drawing/2014/main" id="{4370E588-5142-46BE-818C-5933A9D88DC6}"/>
              </a:ext>
            </a:extLst>
          </p:cNvPr>
          <p:cNvSpPr txBox="1"/>
          <p:nvPr/>
        </p:nvSpPr>
        <p:spPr>
          <a:xfrm>
            <a:off x="6258232" y="1845800"/>
            <a:ext cx="5400000" cy="1938992"/>
          </a:xfrm>
          <a:prstGeom prst="rect">
            <a:avLst/>
          </a:prstGeom>
          <a:solidFill>
            <a:schemeClr val="accent2">
              <a:lumMod val="20000"/>
              <a:lumOff val="80000"/>
            </a:schemeClr>
          </a:solidFill>
        </p:spPr>
        <p:txBody>
          <a:bodyPr wrap="square" rtlCol="0">
            <a:spAutoFit/>
          </a:bodyPr>
          <a:lstStyle/>
          <a:p>
            <a:pPr algn="ctr"/>
            <a:r>
              <a:rPr lang="en-GB" sz="2400" b="1" dirty="0"/>
              <a:t>Feelings of connectedness</a:t>
            </a:r>
          </a:p>
          <a:p>
            <a:pPr algn="ctr"/>
            <a:r>
              <a:rPr lang="en-GB" sz="2400" dirty="0"/>
              <a:t>May have blocked learning if learning was concurrent with trauma, or felt unsupported </a:t>
            </a:r>
          </a:p>
          <a:p>
            <a:pPr algn="ctr"/>
            <a:r>
              <a:rPr lang="en-GB" sz="2400" b="1" dirty="0"/>
              <a:t>Foster support</a:t>
            </a:r>
          </a:p>
        </p:txBody>
      </p:sp>
      <p:sp>
        <p:nvSpPr>
          <p:cNvPr id="7" name="TextBox 6">
            <a:extLst>
              <a:ext uri="{FF2B5EF4-FFF2-40B4-BE49-F238E27FC236}">
                <a16:creationId xmlns:a16="http://schemas.microsoft.com/office/drawing/2014/main" id="{28BD1CD5-E2CF-4C57-A7F5-0E812514492C}"/>
              </a:ext>
            </a:extLst>
          </p:cNvPr>
          <p:cNvSpPr txBox="1"/>
          <p:nvPr/>
        </p:nvSpPr>
        <p:spPr>
          <a:xfrm>
            <a:off x="6258232" y="3999344"/>
            <a:ext cx="5400000" cy="1938992"/>
          </a:xfrm>
          <a:prstGeom prst="rect">
            <a:avLst/>
          </a:prstGeom>
          <a:solidFill>
            <a:srgbClr val="FFBDBD"/>
          </a:solidFill>
        </p:spPr>
        <p:txBody>
          <a:bodyPr wrap="square" rtlCol="0">
            <a:spAutoFit/>
          </a:bodyPr>
          <a:lstStyle/>
          <a:p>
            <a:pPr algn="ctr"/>
            <a:r>
              <a:rPr lang="en-GB" sz="2400" b="1" dirty="0"/>
              <a:t>Developmental Trauma</a:t>
            </a:r>
          </a:p>
          <a:p>
            <a:pPr algn="ctr"/>
            <a:r>
              <a:rPr lang="en-GB" sz="2400" dirty="0"/>
              <a:t>Trauma has directly affected the parts of the brain responsible for memory-making.</a:t>
            </a:r>
          </a:p>
          <a:p>
            <a:pPr algn="ctr"/>
            <a:r>
              <a:rPr lang="en-GB" sz="2400" b="1" dirty="0"/>
              <a:t>Support memory-making</a:t>
            </a:r>
          </a:p>
        </p:txBody>
      </p:sp>
    </p:spTree>
    <p:extLst>
      <p:ext uri="{BB962C8B-B14F-4D97-AF65-F5344CB8AC3E}">
        <p14:creationId xmlns:p14="http://schemas.microsoft.com/office/powerpoint/2010/main" val="374819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0405-2E9D-43A0-A834-F1958E16C222}"/>
              </a:ext>
            </a:extLst>
          </p:cNvPr>
          <p:cNvSpPr>
            <a:spLocks noGrp="1"/>
          </p:cNvSpPr>
          <p:nvPr>
            <p:ph type="title"/>
          </p:nvPr>
        </p:nvSpPr>
        <p:spPr>
          <a:xfrm>
            <a:off x="0" y="161986"/>
            <a:ext cx="12192000" cy="594350"/>
          </a:xfrm>
          <a:solidFill>
            <a:schemeClr val="accent5">
              <a:lumMod val="20000"/>
              <a:lumOff val="80000"/>
            </a:schemeClr>
          </a:solidFill>
        </p:spPr>
        <p:txBody>
          <a:bodyPr>
            <a:normAutofit/>
          </a:bodyPr>
          <a:lstStyle/>
          <a:p>
            <a:r>
              <a:rPr lang="en-GB" sz="3200" dirty="0"/>
              <a:t>Literature and strategies to support?</a:t>
            </a:r>
          </a:p>
        </p:txBody>
      </p:sp>
      <p:sp>
        <p:nvSpPr>
          <p:cNvPr id="4" name="TextBox 3">
            <a:extLst>
              <a:ext uri="{FF2B5EF4-FFF2-40B4-BE49-F238E27FC236}">
                <a16:creationId xmlns:a16="http://schemas.microsoft.com/office/drawing/2014/main" id="{D1A33BE1-3F0A-416C-846F-9962157E81F4}"/>
              </a:ext>
            </a:extLst>
          </p:cNvPr>
          <p:cNvSpPr txBox="1"/>
          <p:nvPr/>
        </p:nvSpPr>
        <p:spPr>
          <a:xfrm>
            <a:off x="432099" y="3999344"/>
            <a:ext cx="5400000" cy="1938992"/>
          </a:xfrm>
          <a:prstGeom prst="rect">
            <a:avLst/>
          </a:prstGeom>
          <a:solidFill>
            <a:schemeClr val="accent6">
              <a:lumMod val="20000"/>
              <a:lumOff val="80000"/>
            </a:schemeClr>
          </a:solidFill>
        </p:spPr>
        <p:txBody>
          <a:bodyPr wrap="square" rtlCol="0">
            <a:spAutoFit/>
          </a:bodyPr>
          <a:lstStyle/>
          <a:p>
            <a:pPr algn="ctr"/>
            <a:r>
              <a:rPr lang="en-GB" sz="2400" b="1" dirty="0"/>
              <a:t>Feelings of hope</a:t>
            </a:r>
          </a:p>
          <a:p>
            <a:pPr algn="ctr"/>
            <a:r>
              <a:rPr lang="en-GB" sz="2400" dirty="0"/>
              <a:t>Struggle to see the point of learning, less likely to take steps to learn, but also may need support later when it’s ‘too late’</a:t>
            </a:r>
          </a:p>
          <a:p>
            <a:pPr algn="ctr"/>
            <a:r>
              <a:rPr lang="en-GB" sz="2400" b="1" dirty="0"/>
              <a:t>Small wins</a:t>
            </a:r>
          </a:p>
        </p:txBody>
      </p:sp>
      <p:sp>
        <p:nvSpPr>
          <p:cNvPr id="5" name="TextBox 4">
            <a:extLst>
              <a:ext uri="{FF2B5EF4-FFF2-40B4-BE49-F238E27FC236}">
                <a16:creationId xmlns:a16="http://schemas.microsoft.com/office/drawing/2014/main" id="{4DE8C962-5FFF-4E83-BB1D-2D807E5242E5}"/>
              </a:ext>
            </a:extLst>
          </p:cNvPr>
          <p:cNvSpPr txBox="1"/>
          <p:nvPr/>
        </p:nvSpPr>
        <p:spPr>
          <a:xfrm>
            <a:off x="432099" y="1867923"/>
            <a:ext cx="5400000" cy="1938992"/>
          </a:xfrm>
          <a:prstGeom prst="rect">
            <a:avLst/>
          </a:prstGeom>
          <a:solidFill>
            <a:schemeClr val="accent1">
              <a:lumMod val="20000"/>
              <a:lumOff val="80000"/>
            </a:schemeClr>
          </a:solidFill>
        </p:spPr>
        <p:txBody>
          <a:bodyPr wrap="square" rtlCol="0">
            <a:spAutoFit/>
          </a:bodyPr>
          <a:lstStyle/>
          <a:p>
            <a:pPr algn="ctr"/>
            <a:r>
              <a:rPr lang="en-GB" sz="2400" b="1" dirty="0"/>
              <a:t>Feelings of safety</a:t>
            </a:r>
          </a:p>
          <a:p>
            <a:pPr algn="ctr"/>
            <a:r>
              <a:rPr lang="en-GB" sz="2400" dirty="0"/>
              <a:t>If threatened or hypervigilant in a classroom setting, students will not be able to retain information</a:t>
            </a:r>
          </a:p>
          <a:p>
            <a:pPr algn="ctr"/>
            <a:r>
              <a:rPr lang="en-GB" sz="2400" b="1" dirty="0"/>
              <a:t>Reduce Risk</a:t>
            </a:r>
          </a:p>
        </p:txBody>
      </p:sp>
      <p:sp>
        <p:nvSpPr>
          <p:cNvPr id="6" name="TextBox 5">
            <a:extLst>
              <a:ext uri="{FF2B5EF4-FFF2-40B4-BE49-F238E27FC236}">
                <a16:creationId xmlns:a16="http://schemas.microsoft.com/office/drawing/2014/main" id="{4370E588-5142-46BE-818C-5933A9D88DC6}"/>
              </a:ext>
            </a:extLst>
          </p:cNvPr>
          <p:cNvSpPr txBox="1"/>
          <p:nvPr/>
        </p:nvSpPr>
        <p:spPr>
          <a:xfrm>
            <a:off x="6258232" y="1845800"/>
            <a:ext cx="5400000" cy="1938992"/>
          </a:xfrm>
          <a:prstGeom prst="rect">
            <a:avLst/>
          </a:prstGeom>
          <a:solidFill>
            <a:schemeClr val="accent2">
              <a:lumMod val="20000"/>
              <a:lumOff val="80000"/>
            </a:schemeClr>
          </a:solidFill>
        </p:spPr>
        <p:txBody>
          <a:bodyPr wrap="square" rtlCol="0">
            <a:spAutoFit/>
          </a:bodyPr>
          <a:lstStyle/>
          <a:p>
            <a:pPr algn="ctr"/>
            <a:r>
              <a:rPr lang="en-GB" sz="2400" b="1" dirty="0"/>
              <a:t>Feelings of connectedness</a:t>
            </a:r>
          </a:p>
          <a:p>
            <a:pPr algn="ctr"/>
            <a:r>
              <a:rPr lang="en-GB" sz="2400" dirty="0"/>
              <a:t>May have blocked learning if learning was concurrent with trauma, or felt unsupported </a:t>
            </a:r>
          </a:p>
          <a:p>
            <a:pPr algn="ctr"/>
            <a:r>
              <a:rPr lang="en-GB" sz="2400" b="1" dirty="0"/>
              <a:t>Foster support</a:t>
            </a:r>
          </a:p>
        </p:txBody>
      </p:sp>
      <p:sp>
        <p:nvSpPr>
          <p:cNvPr id="7" name="TextBox 6">
            <a:extLst>
              <a:ext uri="{FF2B5EF4-FFF2-40B4-BE49-F238E27FC236}">
                <a16:creationId xmlns:a16="http://schemas.microsoft.com/office/drawing/2014/main" id="{28BD1CD5-E2CF-4C57-A7F5-0E812514492C}"/>
              </a:ext>
            </a:extLst>
          </p:cNvPr>
          <p:cNvSpPr txBox="1"/>
          <p:nvPr/>
        </p:nvSpPr>
        <p:spPr>
          <a:xfrm>
            <a:off x="6258232" y="3999344"/>
            <a:ext cx="5400000" cy="1938992"/>
          </a:xfrm>
          <a:prstGeom prst="rect">
            <a:avLst/>
          </a:prstGeom>
          <a:solidFill>
            <a:srgbClr val="FFBDBD"/>
          </a:solidFill>
        </p:spPr>
        <p:txBody>
          <a:bodyPr wrap="square" rtlCol="0">
            <a:spAutoFit/>
          </a:bodyPr>
          <a:lstStyle/>
          <a:p>
            <a:pPr algn="ctr"/>
            <a:r>
              <a:rPr lang="en-GB" sz="2400" b="1" dirty="0"/>
              <a:t>Developmental Trauma</a:t>
            </a:r>
          </a:p>
          <a:p>
            <a:pPr algn="ctr"/>
            <a:r>
              <a:rPr lang="en-GB" sz="2400" dirty="0"/>
              <a:t>Trauma has directly affected the parts of the brain responsible for memory-making.</a:t>
            </a:r>
          </a:p>
          <a:p>
            <a:pPr algn="ctr"/>
            <a:r>
              <a:rPr lang="en-GB" sz="2400" b="1" dirty="0"/>
              <a:t>Support memory-making</a:t>
            </a:r>
          </a:p>
        </p:txBody>
      </p:sp>
      <p:pic>
        <p:nvPicPr>
          <p:cNvPr id="10" name="Graphic 9" descr="Checkmark">
            <a:extLst>
              <a:ext uri="{FF2B5EF4-FFF2-40B4-BE49-F238E27FC236}">
                <a16:creationId xmlns:a16="http://schemas.microsoft.com/office/drawing/2014/main" id="{2217E2E0-7358-43D1-819E-58162501C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9369" y="3272890"/>
            <a:ext cx="914400" cy="914400"/>
          </a:xfrm>
          <a:prstGeom prst="rect">
            <a:avLst/>
          </a:prstGeom>
        </p:spPr>
      </p:pic>
      <p:pic>
        <p:nvPicPr>
          <p:cNvPr id="8" name="Graphic 7" descr="Checkmark">
            <a:extLst>
              <a:ext uri="{FF2B5EF4-FFF2-40B4-BE49-F238E27FC236}">
                <a16:creationId xmlns:a16="http://schemas.microsoft.com/office/drawing/2014/main" id="{83FB7123-56C3-4C73-86FA-44C19877F9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9369" y="5276755"/>
            <a:ext cx="914400" cy="914400"/>
          </a:xfrm>
          <a:prstGeom prst="rect">
            <a:avLst/>
          </a:prstGeom>
        </p:spPr>
      </p:pic>
      <p:pic>
        <p:nvPicPr>
          <p:cNvPr id="9" name="Graphic 8" descr="Checkmark">
            <a:extLst>
              <a:ext uri="{FF2B5EF4-FFF2-40B4-BE49-F238E27FC236}">
                <a16:creationId xmlns:a16="http://schemas.microsoft.com/office/drawing/2014/main" id="{072A2FC4-080E-4453-958A-7A51274E88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5501" y="2853257"/>
            <a:ext cx="914400" cy="914400"/>
          </a:xfrm>
          <a:prstGeom prst="rect">
            <a:avLst/>
          </a:prstGeom>
        </p:spPr>
      </p:pic>
      <p:pic>
        <p:nvPicPr>
          <p:cNvPr id="11" name="Graphic 10" descr="Close">
            <a:extLst>
              <a:ext uri="{FF2B5EF4-FFF2-40B4-BE49-F238E27FC236}">
                <a16:creationId xmlns:a16="http://schemas.microsoft.com/office/drawing/2014/main" id="{DF026E88-4485-42BD-B319-8097996D29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72832" y="5481136"/>
            <a:ext cx="914400" cy="914400"/>
          </a:xfrm>
          <a:prstGeom prst="rect">
            <a:avLst/>
          </a:prstGeom>
        </p:spPr>
      </p:pic>
      <p:sp>
        <p:nvSpPr>
          <p:cNvPr id="3" name="TextBox 2">
            <a:extLst>
              <a:ext uri="{FF2B5EF4-FFF2-40B4-BE49-F238E27FC236}">
                <a16:creationId xmlns:a16="http://schemas.microsoft.com/office/drawing/2014/main" id="{E60547F4-057C-4E39-B2AA-45EAD08664C3}"/>
              </a:ext>
            </a:extLst>
          </p:cNvPr>
          <p:cNvSpPr txBox="1"/>
          <p:nvPr/>
        </p:nvSpPr>
        <p:spPr>
          <a:xfrm>
            <a:off x="3042439" y="6418407"/>
            <a:ext cx="6107121" cy="369332"/>
          </a:xfrm>
          <a:prstGeom prst="rect">
            <a:avLst/>
          </a:prstGeom>
          <a:noFill/>
        </p:spPr>
        <p:txBody>
          <a:bodyPr wrap="none" rtlCol="0">
            <a:spAutoFit/>
          </a:bodyPr>
          <a:lstStyle/>
          <a:p>
            <a:r>
              <a:rPr lang="en-GB" dirty="0"/>
              <a:t>Much COVID specific literature focussed on recall, not retention</a:t>
            </a:r>
          </a:p>
        </p:txBody>
      </p:sp>
    </p:spTree>
    <p:extLst>
      <p:ext uri="{BB962C8B-B14F-4D97-AF65-F5344CB8AC3E}">
        <p14:creationId xmlns:p14="http://schemas.microsoft.com/office/powerpoint/2010/main" val="27426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F565-808E-452C-A303-EE76A93DD89B}"/>
              </a:ext>
            </a:extLst>
          </p:cNvPr>
          <p:cNvSpPr>
            <a:spLocks noGrp="1"/>
          </p:cNvSpPr>
          <p:nvPr>
            <p:ph type="title"/>
          </p:nvPr>
        </p:nvSpPr>
        <p:spPr>
          <a:xfrm>
            <a:off x="0" y="191003"/>
            <a:ext cx="12192000" cy="532297"/>
          </a:xfrm>
          <a:solidFill>
            <a:schemeClr val="accent5">
              <a:lumMod val="20000"/>
              <a:lumOff val="80000"/>
            </a:schemeClr>
          </a:solidFill>
        </p:spPr>
        <p:txBody>
          <a:bodyPr>
            <a:normAutofit/>
          </a:bodyPr>
          <a:lstStyle/>
          <a:p>
            <a:r>
              <a:rPr lang="en-GB" sz="3200" dirty="0"/>
              <a:t>How memory works</a:t>
            </a:r>
          </a:p>
        </p:txBody>
      </p:sp>
      <p:pic>
        <p:nvPicPr>
          <p:cNvPr id="3" name="Picture 2">
            <a:extLst>
              <a:ext uri="{FF2B5EF4-FFF2-40B4-BE49-F238E27FC236}">
                <a16:creationId xmlns:a16="http://schemas.microsoft.com/office/drawing/2014/main" id="{50D72038-6A73-4923-AD1F-DB074FE67151}"/>
              </a:ext>
            </a:extLst>
          </p:cNvPr>
          <p:cNvPicPr>
            <a:picLocks noChangeAspect="1"/>
          </p:cNvPicPr>
          <p:nvPr/>
        </p:nvPicPr>
        <p:blipFill>
          <a:blip r:embed="rId2"/>
          <a:stretch>
            <a:fillRect/>
          </a:stretch>
        </p:blipFill>
        <p:spPr>
          <a:xfrm>
            <a:off x="491247" y="1541043"/>
            <a:ext cx="4535066" cy="3518847"/>
          </a:xfrm>
          <a:prstGeom prst="rect">
            <a:avLst/>
          </a:prstGeom>
        </p:spPr>
      </p:pic>
      <p:sp>
        <p:nvSpPr>
          <p:cNvPr id="7" name="TextBox 6">
            <a:extLst>
              <a:ext uri="{FF2B5EF4-FFF2-40B4-BE49-F238E27FC236}">
                <a16:creationId xmlns:a16="http://schemas.microsoft.com/office/drawing/2014/main" id="{37BEA5DE-1576-4F43-991A-1A82F292671C}"/>
              </a:ext>
            </a:extLst>
          </p:cNvPr>
          <p:cNvSpPr txBox="1"/>
          <p:nvPr/>
        </p:nvSpPr>
        <p:spPr>
          <a:xfrm>
            <a:off x="937961" y="1096444"/>
            <a:ext cx="3641638" cy="369332"/>
          </a:xfrm>
          <a:prstGeom prst="rect">
            <a:avLst/>
          </a:prstGeom>
          <a:noFill/>
        </p:spPr>
        <p:txBody>
          <a:bodyPr wrap="none" rtlCol="0">
            <a:spAutoFit/>
          </a:bodyPr>
          <a:lstStyle/>
          <a:p>
            <a:r>
              <a:rPr lang="en-GB" b="1" dirty="0"/>
              <a:t>How we think memory should work</a:t>
            </a:r>
          </a:p>
        </p:txBody>
      </p:sp>
      <p:sp>
        <p:nvSpPr>
          <p:cNvPr id="8" name="TextBox 7">
            <a:extLst>
              <a:ext uri="{FF2B5EF4-FFF2-40B4-BE49-F238E27FC236}">
                <a16:creationId xmlns:a16="http://schemas.microsoft.com/office/drawing/2014/main" id="{D4ACF5F0-C95A-4B5C-957A-4A0BC36B0E23}"/>
              </a:ext>
            </a:extLst>
          </p:cNvPr>
          <p:cNvSpPr txBox="1"/>
          <p:nvPr/>
        </p:nvSpPr>
        <p:spPr>
          <a:xfrm>
            <a:off x="7941579" y="1096444"/>
            <a:ext cx="2912913" cy="369332"/>
          </a:xfrm>
          <a:prstGeom prst="rect">
            <a:avLst/>
          </a:prstGeom>
          <a:noFill/>
        </p:spPr>
        <p:txBody>
          <a:bodyPr wrap="none" rtlCol="0">
            <a:spAutoFit/>
          </a:bodyPr>
          <a:lstStyle/>
          <a:p>
            <a:r>
              <a:rPr lang="en-GB" b="1" dirty="0"/>
              <a:t>How memory actually works</a:t>
            </a:r>
          </a:p>
        </p:txBody>
      </p:sp>
      <p:pic>
        <p:nvPicPr>
          <p:cNvPr id="1026" name="Picture 2" descr="This know-it-all AI learns by reading the entire web nonstop | MIT  Technology Review">
            <a:extLst>
              <a:ext uri="{FF2B5EF4-FFF2-40B4-BE49-F238E27FC236}">
                <a16:creationId xmlns:a16="http://schemas.microsoft.com/office/drawing/2014/main" id="{02E3AF0F-17F9-4AD4-89E4-701FCCDD1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86"/>
          <a:stretch/>
        </p:blipFill>
        <p:spPr bwMode="auto">
          <a:xfrm>
            <a:off x="7098892" y="1541042"/>
            <a:ext cx="4535066" cy="35188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7976A1-F10B-48EE-9D31-BCCFED16F469}"/>
              </a:ext>
            </a:extLst>
          </p:cNvPr>
          <p:cNvSpPr txBox="1"/>
          <p:nvPr/>
        </p:nvSpPr>
        <p:spPr>
          <a:xfrm>
            <a:off x="4124639" y="5011362"/>
            <a:ext cx="968470" cy="276999"/>
          </a:xfrm>
          <a:prstGeom prst="rect">
            <a:avLst/>
          </a:prstGeom>
          <a:noFill/>
        </p:spPr>
        <p:txBody>
          <a:bodyPr wrap="none" rtlCol="0">
            <a:spAutoFit/>
          </a:bodyPr>
          <a:lstStyle/>
          <a:p>
            <a:r>
              <a:rPr lang="en-GB" sz="1200" dirty="0"/>
              <a:t>Shutterstock</a:t>
            </a:r>
          </a:p>
        </p:txBody>
      </p:sp>
      <p:sp>
        <p:nvSpPr>
          <p:cNvPr id="11" name="TextBox 10">
            <a:extLst>
              <a:ext uri="{FF2B5EF4-FFF2-40B4-BE49-F238E27FC236}">
                <a16:creationId xmlns:a16="http://schemas.microsoft.com/office/drawing/2014/main" id="{6F1A283A-09DF-46E7-BE68-9D4267FD9D99}"/>
              </a:ext>
            </a:extLst>
          </p:cNvPr>
          <p:cNvSpPr txBox="1"/>
          <p:nvPr/>
        </p:nvSpPr>
        <p:spPr>
          <a:xfrm>
            <a:off x="10358334" y="5011362"/>
            <a:ext cx="1342419" cy="276999"/>
          </a:xfrm>
          <a:prstGeom prst="rect">
            <a:avLst/>
          </a:prstGeom>
          <a:noFill/>
        </p:spPr>
        <p:txBody>
          <a:bodyPr wrap="none" rtlCol="0">
            <a:spAutoFit/>
          </a:bodyPr>
          <a:lstStyle/>
          <a:p>
            <a:r>
              <a:rPr lang="en-GB" sz="1200" dirty="0"/>
              <a:t>Technology review</a:t>
            </a:r>
          </a:p>
        </p:txBody>
      </p:sp>
      <p:sp>
        <p:nvSpPr>
          <p:cNvPr id="10" name="Rectangle 9">
            <a:extLst>
              <a:ext uri="{FF2B5EF4-FFF2-40B4-BE49-F238E27FC236}">
                <a16:creationId xmlns:a16="http://schemas.microsoft.com/office/drawing/2014/main" id="{EA541010-CD68-43EF-A1A5-E0ED5A93FC4F}"/>
              </a:ext>
            </a:extLst>
          </p:cNvPr>
          <p:cNvSpPr/>
          <p:nvPr/>
        </p:nvSpPr>
        <p:spPr>
          <a:xfrm>
            <a:off x="491247" y="5657671"/>
            <a:ext cx="11325615" cy="1200329"/>
          </a:xfrm>
          <a:prstGeom prst="rect">
            <a:avLst/>
          </a:prstGeom>
        </p:spPr>
        <p:txBody>
          <a:bodyPr wrap="square">
            <a:spAutoFit/>
          </a:bodyPr>
          <a:lstStyle/>
          <a:p>
            <a:r>
              <a:rPr lang="en-GB" dirty="0"/>
              <a:t>Not a lot on how we support traumatised children to remember in a learning context, as we haven’t dealt with a global situation like this before, so focussed on strategies for individuals not classes. Literature was hard to find and again focussed on regulation. Sought strategies from other areas of literature, including executive function, metacognition and modelling thought processes</a:t>
            </a:r>
          </a:p>
        </p:txBody>
      </p:sp>
    </p:spTree>
    <p:extLst>
      <p:ext uri="{BB962C8B-B14F-4D97-AF65-F5344CB8AC3E}">
        <p14:creationId xmlns:p14="http://schemas.microsoft.com/office/powerpoint/2010/main" val="19916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18B7F2C-05E7-4117-B96E-D4042A099903}"/>
              </a:ext>
            </a:extLst>
          </p:cNvPr>
          <p:cNvSpPr>
            <a:spLocks noGrp="1"/>
          </p:cNvSpPr>
          <p:nvPr>
            <p:ph type="title"/>
          </p:nvPr>
        </p:nvSpPr>
        <p:spPr>
          <a:xfrm>
            <a:off x="0" y="328119"/>
            <a:ext cx="12192000" cy="552292"/>
          </a:xfrm>
          <a:solidFill>
            <a:schemeClr val="accent5">
              <a:lumMod val="20000"/>
              <a:lumOff val="80000"/>
            </a:schemeClr>
          </a:solidFill>
        </p:spPr>
        <p:txBody>
          <a:bodyPr>
            <a:normAutofit/>
          </a:bodyPr>
          <a:lstStyle/>
          <a:p>
            <a:r>
              <a:rPr lang="en-GB" sz="3200" dirty="0"/>
              <a:t>Beneath the surface</a:t>
            </a:r>
          </a:p>
        </p:txBody>
      </p:sp>
      <p:pic>
        <p:nvPicPr>
          <p:cNvPr id="6" name="Picture 5">
            <a:extLst>
              <a:ext uri="{FF2B5EF4-FFF2-40B4-BE49-F238E27FC236}">
                <a16:creationId xmlns:a16="http://schemas.microsoft.com/office/drawing/2014/main" id="{F65CC016-881F-4535-88B4-5E6E094FDCDB}"/>
              </a:ext>
            </a:extLst>
          </p:cNvPr>
          <p:cNvPicPr>
            <a:picLocks noChangeAspect="1"/>
          </p:cNvPicPr>
          <p:nvPr/>
        </p:nvPicPr>
        <p:blipFill>
          <a:blip r:embed="rId3"/>
          <a:stretch>
            <a:fillRect/>
          </a:stretch>
        </p:blipFill>
        <p:spPr>
          <a:xfrm>
            <a:off x="590843" y="163873"/>
            <a:ext cx="11286609" cy="6694127"/>
          </a:xfrm>
          <a:prstGeom prst="trapezoid">
            <a:avLst>
              <a:gd name="adj" fmla="val 66820"/>
            </a:avLst>
          </a:prstGeom>
        </p:spPr>
      </p:pic>
    </p:spTree>
    <p:extLst>
      <p:ext uri="{BB962C8B-B14F-4D97-AF65-F5344CB8AC3E}">
        <p14:creationId xmlns:p14="http://schemas.microsoft.com/office/powerpoint/2010/main" val="352030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EF74-BD24-48D4-8993-43E5AFED5DFE}"/>
              </a:ext>
            </a:extLst>
          </p:cNvPr>
          <p:cNvSpPr>
            <a:spLocks noGrp="1"/>
          </p:cNvSpPr>
          <p:nvPr>
            <p:ph type="title"/>
          </p:nvPr>
        </p:nvSpPr>
        <p:spPr>
          <a:xfrm>
            <a:off x="0" y="333532"/>
            <a:ext cx="12192000" cy="614791"/>
          </a:xfrm>
          <a:solidFill>
            <a:schemeClr val="accent5">
              <a:lumMod val="20000"/>
              <a:lumOff val="80000"/>
            </a:schemeClr>
          </a:solidFill>
        </p:spPr>
        <p:txBody>
          <a:bodyPr>
            <a:normAutofit/>
          </a:bodyPr>
          <a:lstStyle/>
          <a:p>
            <a:r>
              <a:rPr lang="en-GB" sz="3200" dirty="0"/>
              <a:t>Adapting how we teach the Curriculum</a:t>
            </a:r>
          </a:p>
        </p:txBody>
      </p:sp>
      <p:sp>
        <p:nvSpPr>
          <p:cNvPr id="3" name="Content Placeholder 2">
            <a:extLst>
              <a:ext uri="{FF2B5EF4-FFF2-40B4-BE49-F238E27FC236}">
                <a16:creationId xmlns:a16="http://schemas.microsoft.com/office/drawing/2014/main" id="{FEBF9ADB-A108-4D1F-BA4D-7806A6299741}"/>
              </a:ext>
            </a:extLst>
          </p:cNvPr>
          <p:cNvSpPr>
            <a:spLocks noGrp="1"/>
          </p:cNvSpPr>
          <p:nvPr>
            <p:ph idx="1"/>
          </p:nvPr>
        </p:nvSpPr>
        <p:spPr>
          <a:xfrm>
            <a:off x="683455" y="1558339"/>
            <a:ext cx="10515600" cy="4351338"/>
          </a:xfrm>
          <a:solidFill>
            <a:schemeClr val="accent6">
              <a:lumMod val="20000"/>
              <a:lumOff val="80000"/>
            </a:schemeClr>
          </a:solidFill>
        </p:spPr>
        <p:txBody>
          <a:bodyPr>
            <a:normAutofit fontScale="77500" lnSpcReduction="20000"/>
          </a:bodyPr>
          <a:lstStyle/>
          <a:p>
            <a:r>
              <a:rPr lang="en-GB" b="1" dirty="0"/>
              <a:t>This is not to replace external help or 1 to 1, this is to provide a framework for affected learners to feel supported to learn – not trauma investigators or mental health professionals</a:t>
            </a:r>
          </a:p>
          <a:p>
            <a:r>
              <a:rPr lang="en-GB" dirty="0"/>
              <a:t>Due to the nature of school, students disengage with learning after every lesson.</a:t>
            </a:r>
          </a:p>
          <a:p>
            <a:r>
              <a:rPr lang="en-GB" dirty="0"/>
              <a:t>How we help students that come into lessons without regulation</a:t>
            </a:r>
          </a:p>
          <a:p>
            <a:r>
              <a:rPr lang="en-GB" dirty="0"/>
              <a:t>How do we help children gain knowledge that may have been lost or missed?</a:t>
            </a:r>
          </a:p>
          <a:p>
            <a:r>
              <a:rPr lang="en-GB" dirty="0"/>
              <a:t>What learning strategies will be successful for trauma effected learners, so there are routines in place and a familiarity within the classroom when they are able to learn.</a:t>
            </a:r>
          </a:p>
          <a:p>
            <a:r>
              <a:rPr lang="en-GB" dirty="0"/>
              <a:t>Planning for error effectively</a:t>
            </a:r>
          </a:p>
          <a:p>
            <a:r>
              <a:rPr lang="en-GB" dirty="0"/>
              <a:t>We need to look at how you teach a curriculum with memory in mind</a:t>
            </a:r>
          </a:p>
          <a:p>
            <a:r>
              <a:rPr lang="en-GB" dirty="0"/>
              <a:t>What can support all learners?</a:t>
            </a:r>
          </a:p>
          <a:p>
            <a:r>
              <a:rPr lang="en-GB" dirty="0"/>
              <a:t>How do we make links between knowledge explicit?</a:t>
            </a:r>
          </a:p>
        </p:txBody>
      </p:sp>
      <p:sp>
        <p:nvSpPr>
          <p:cNvPr id="6" name="Rectangle 5">
            <a:extLst>
              <a:ext uri="{FF2B5EF4-FFF2-40B4-BE49-F238E27FC236}">
                <a16:creationId xmlns:a16="http://schemas.microsoft.com/office/drawing/2014/main" id="{13530AA0-EF1E-4916-A654-456383A7EF5B}"/>
              </a:ext>
            </a:extLst>
          </p:cNvPr>
          <p:cNvSpPr/>
          <p:nvPr/>
        </p:nvSpPr>
        <p:spPr>
          <a:xfrm>
            <a:off x="3048000" y="6017847"/>
            <a:ext cx="6096000" cy="646331"/>
          </a:xfrm>
          <a:prstGeom prst="rect">
            <a:avLst/>
          </a:prstGeom>
        </p:spPr>
        <p:txBody>
          <a:bodyPr>
            <a:spAutoFit/>
          </a:bodyPr>
          <a:lstStyle/>
          <a:p>
            <a:pPr algn="ctr"/>
            <a:r>
              <a:rPr lang="en-GB" b="1" dirty="0"/>
              <a:t>How memory works is actually how curriculum should work - Juan Fernandez 2022 (Chartered college of teaching)</a:t>
            </a:r>
            <a:endParaRPr lang="en-GB" dirty="0"/>
          </a:p>
        </p:txBody>
      </p:sp>
    </p:spTree>
    <p:extLst>
      <p:ext uri="{BB962C8B-B14F-4D97-AF65-F5344CB8AC3E}">
        <p14:creationId xmlns:p14="http://schemas.microsoft.com/office/powerpoint/2010/main" val="415343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01BA-126E-4445-B779-3F31A761034E}"/>
              </a:ext>
            </a:extLst>
          </p:cNvPr>
          <p:cNvSpPr>
            <a:spLocks noGrp="1"/>
          </p:cNvSpPr>
          <p:nvPr>
            <p:ph type="title"/>
          </p:nvPr>
        </p:nvSpPr>
        <p:spPr>
          <a:xfrm>
            <a:off x="0" y="407962"/>
            <a:ext cx="12192000" cy="562709"/>
          </a:xfrm>
          <a:solidFill>
            <a:schemeClr val="accent5">
              <a:lumMod val="20000"/>
              <a:lumOff val="80000"/>
            </a:schemeClr>
          </a:solidFill>
        </p:spPr>
        <p:txBody>
          <a:bodyPr>
            <a:normAutofit/>
          </a:bodyPr>
          <a:lstStyle/>
          <a:p>
            <a:r>
              <a:rPr lang="en-GB" sz="3200" dirty="0"/>
              <a:t>Stage 1</a:t>
            </a:r>
          </a:p>
        </p:txBody>
      </p:sp>
      <p:pic>
        <p:nvPicPr>
          <p:cNvPr id="6" name="Picture 5">
            <a:extLst>
              <a:ext uri="{FF2B5EF4-FFF2-40B4-BE49-F238E27FC236}">
                <a16:creationId xmlns:a16="http://schemas.microsoft.com/office/drawing/2014/main" id="{49348800-5180-4BC3-9431-80D201F88C96}"/>
              </a:ext>
            </a:extLst>
          </p:cNvPr>
          <p:cNvPicPr>
            <a:picLocks noChangeAspect="1"/>
          </p:cNvPicPr>
          <p:nvPr/>
        </p:nvPicPr>
        <p:blipFill>
          <a:blip r:embed="rId2"/>
          <a:stretch>
            <a:fillRect/>
          </a:stretch>
        </p:blipFill>
        <p:spPr>
          <a:xfrm>
            <a:off x="2916872" y="248458"/>
            <a:ext cx="6048375" cy="847725"/>
          </a:xfrm>
          <a:prstGeom prst="rect">
            <a:avLst/>
          </a:prstGeom>
        </p:spPr>
      </p:pic>
      <p:sp>
        <p:nvSpPr>
          <p:cNvPr id="8" name="TextBox 7">
            <a:extLst>
              <a:ext uri="{FF2B5EF4-FFF2-40B4-BE49-F238E27FC236}">
                <a16:creationId xmlns:a16="http://schemas.microsoft.com/office/drawing/2014/main" id="{6E136B00-A96F-4D43-8909-C569E482A8B5}"/>
              </a:ext>
            </a:extLst>
          </p:cNvPr>
          <p:cNvSpPr txBox="1"/>
          <p:nvPr/>
        </p:nvSpPr>
        <p:spPr>
          <a:xfrm>
            <a:off x="217853" y="1712784"/>
            <a:ext cx="3884247" cy="3785652"/>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Plan for error</a:t>
            </a:r>
          </a:p>
          <a:p>
            <a:pPr marL="342900" indent="-342900">
              <a:buFont typeface="Arial" panose="020B0604020202020204" pitchFamily="34" charset="0"/>
              <a:buChar char="•"/>
            </a:pPr>
            <a:r>
              <a:rPr lang="en-GB" sz="2400" dirty="0"/>
              <a:t>What content is important?</a:t>
            </a:r>
          </a:p>
          <a:p>
            <a:pPr marL="342900" indent="-342900">
              <a:buFont typeface="Arial" panose="020B0604020202020204" pitchFamily="34" charset="0"/>
              <a:buChar char="•"/>
            </a:pPr>
            <a:r>
              <a:rPr lang="en-GB" sz="2400" dirty="0"/>
              <a:t>Is it taught in an order for memory or an order for practical?</a:t>
            </a:r>
          </a:p>
          <a:p>
            <a:pPr marL="342900" indent="-342900">
              <a:buFont typeface="Arial" panose="020B0604020202020204" pitchFamily="34" charset="0"/>
              <a:buChar char="•"/>
            </a:pPr>
            <a:r>
              <a:rPr lang="en-GB" sz="2400" dirty="0"/>
              <a:t>Where can we recap?</a:t>
            </a:r>
          </a:p>
          <a:p>
            <a:pPr marL="342900" indent="-342900">
              <a:buFont typeface="Arial" panose="020B0604020202020204" pitchFamily="34" charset="0"/>
              <a:buChar char="•"/>
            </a:pPr>
            <a:r>
              <a:rPr lang="en-GB" sz="2400" dirty="0"/>
              <a:t>Where can we find time to allow for linking frameworks to occur?</a:t>
            </a:r>
          </a:p>
        </p:txBody>
      </p:sp>
      <p:sp>
        <p:nvSpPr>
          <p:cNvPr id="9" name="Content Placeholder 2">
            <a:extLst>
              <a:ext uri="{FF2B5EF4-FFF2-40B4-BE49-F238E27FC236}">
                <a16:creationId xmlns:a16="http://schemas.microsoft.com/office/drawing/2014/main" id="{0192403A-19FB-43DF-9824-4AE52753CDFA}"/>
              </a:ext>
            </a:extLst>
          </p:cNvPr>
          <p:cNvSpPr txBox="1">
            <a:spLocks/>
          </p:cNvSpPr>
          <p:nvPr/>
        </p:nvSpPr>
        <p:spPr>
          <a:xfrm>
            <a:off x="5575299" y="1424781"/>
            <a:ext cx="6048375" cy="847725"/>
          </a:xfrm>
          <a:prstGeom prst="rect">
            <a:avLst/>
          </a:prstGeom>
          <a:solidFill>
            <a:srgbClr val="FFBDBD"/>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Testing – high risk for students therefore likely to shutdown</a:t>
            </a:r>
          </a:p>
        </p:txBody>
      </p:sp>
      <p:pic>
        <p:nvPicPr>
          <p:cNvPr id="10" name="Graphic 9" descr="Close">
            <a:extLst>
              <a:ext uri="{FF2B5EF4-FFF2-40B4-BE49-F238E27FC236}">
                <a16:creationId xmlns:a16="http://schemas.microsoft.com/office/drawing/2014/main" id="{D6E6F90F-61C0-4BFE-B86F-A8F962F9F5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2100" y="1366598"/>
            <a:ext cx="1392838" cy="856446"/>
          </a:xfrm>
          <a:prstGeom prst="rect">
            <a:avLst/>
          </a:prstGeom>
        </p:spPr>
      </p:pic>
      <p:sp>
        <p:nvSpPr>
          <p:cNvPr id="11" name="Content Placeholder 2">
            <a:extLst>
              <a:ext uri="{FF2B5EF4-FFF2-40B4-BE49-F238E27FC236}">
                <a16:creationId xmlns:a16="http://schemas.microsoft.com/office/drawing/2014/main" id="{4BA859EB-738C-4270-A037-E5B9CECC8DAE}"/>
              </a:ext>
            </a:extLst>
          </p:cNvPr>
          <p:cNvSpPr>
            <a:spLocks noGrp="1"/>
          </p:cNvSpPr>
          <p:nvPr>
            <p:ph idx="1"/>
          </p:nvPr>
        </p:nvSpPr>
        <p:spPr>
          <a:xfrm>
            <a:off x="5575298" y="2545599"/>
            <a:ext cx="6048375" cy="3039275"/>
          </a:xfrm>
          <a:solidFill>
            <a:schemeClr val="accent6">
              <a:lumMod val="20000"/>
              <a:lumOff val="80000"/>
            </a:schemeClr>
          </a:solidFill>
        </p:spPr>
        <p:txBody>
          <a:bodyPr>
            <a:normAutofit fontScale="40000" lnSpcReduction="20000"/>
          </a:bodyPr>
          <a:lstStyle/>
          <a:p>
            <a:pPr marL="0" indent="0">
              <a:buNone/>
            </a:pPr>
            <a:endParaRPr lang="en-GB" sz="2000" dirty="0"/>
          </a:p>
          <a:p>
            <a:r>
              <a:rPr lang="en-GB" sz="6400" dirty="0"/>
              <a:t>Low risk testing (assessment/knowledge recap) – rethink what we call it and our approach to it</a:t>
            </a:r>
          </a:p>
          <a:p>
            <a:r>
              <a:rPr lang="en-GB" sz="6400" dirty="0"/>
              <a:t>Making links to prior learning – helps lower threat of new knowledge</a:t>
            </a:r>
          </a:p>
          <a:p>
            <a:r>
              <a:rPr lang="en-GB" sz="6400" dirty="0"/>
              <a:t>Identifying key themes to pin knowledge to</a:t>
            </a:r>
          </a:p>
          <a:p>
            <a:r>
              <a:rPr lang="en-GB" sz="6400" dirty="0"/>
              <a:t>Recap/knowledge recall</a:t>
            </a:r>
          </a:p>
        </p:txBody>
      </p:sp>
      <p:pic>
        <p:nvPicPr>
          <p:cNvPr id="12" name="Graphic 11" descr="Checkmark">
            <a:extLst>
              <a:ext uri="{FF2B5EF4-FFF2-40B4-BE49-F238E27FC236}">
                <a16:creationId xmlns:a16="http://schemas.microsoft.com/office/drawing/2014/main" id="{965A8CBA-0233-49F6-9AF0-97AC98F0C6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43389" y="2514600"/>
            <a:ext cx="914400" cy="914400"/>
          </a:xfrm>
          <a:prstGeom prst="rect">
            <a:avLst/>
          </a:prstGeom>
        </p:spPr>
      </p:pic>
    </p:spTree>
    <p:extLst>
      <p:ext uri="{BB962C8B-B14F-4D97-AF65-F5344CB8AC3E}">
        <p14:creationId xmlns:p14="http://schemas.microsoft.com/office/powerpoint/2010/main" val="2399605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EF74-BD24-48D4-8993-43E5AFED5DFE}"/>
              </a:ext>
            </a:extLst>
          </p:cNvPr>
          <p:cNvSpPr>
            <a:spLocks noGrp="1"/>
          </p:cNvSpPr>
          <p:nvPr>
            <p:ph type="title"/>
          </p:nvPr>
        </p:nvSpPr>
        <p:spPr>
          <a:xfrm>
            <a:off x="0" y="225250"/>
            <a:ext cx="12192000" cy="485106"/>
          </a:xfrm>
          <a:solidFill>
            <a:schemeClr val="accent5">
              <a:lumMod val="20000"/>
              <a:lumOff val="80000"/>
            </a:schemeClr>
          </a:solidFill>
        </p:spPr>
        <p:txBody>
          <a:bodyPr>
            <a:normAutofit fontScale="90000"/>
          </a:bodyPr>
          <a:lstStyle/>
          <a:p>
            <a:r>
              <a:rPr lang="en-GB" sz="3200" dirty="0"/>
              <a:t>Stage 2</a:t>
            </a:r>
          </a:p>
        </p:txBody>
      </p:sp>
      <p:sp>
        <p:nvSpPr>
          <p:cNvPr id="6" name="TextBox 5">
            <a:extLst>
              <a:ext uri="{FF2B5EF4-FFF2-40B4-BE49-F238E27FC236}">
                <a16:creationId xmlns:a16="http://schemas.microsoft.com/office/drawing/2014/main" id="{2BB51B5B-F065-4483-93A8-FB519225B4E7}"/>
              </a:ext>
            </a:extLst>
          </p:cNvPr>
          <p:cNvSpPr txBox="1"/>
          <p:nvPr/>
        </p:nvSpPr>
        <p:spPr>
          <a:xfrm>
            <a:off x="205153" y="1845211"/>
            <a:ext cx="4360551" cy="4154984"/>
          </a:xfrm>
          <a:prstGeom prst="rect">
            <a:avLst/>
          </a:prstGeom>
          <a:solidFill>
            <a:schemeClr val="accent6">
              <a:lumMod val="20000"/>
              <a:lumOff val="80000"/>
            </a:schemeClr>
          </a:solidFill>
        </p:spPr>
        <p:txBody>
          <a:bodyPr wrap="square" rtlCol="0">
            <a:spAutoFit/>
          </a:bodyPr>
          <a:lstStyle/>
          <a:p>
            <a:r>
              <a:rPr lang="en-GB" sz="2400" dirty="0" err="1"/>
              <a:t>Pre’Do</a:t>
            </a:r>
            <a:r>
              <a:rPr lang="en-GB" sz="2400" dirty="0"/>
              <a:t> Now’ task – Entry Activity while completing the register</a:t>
            </a:r>
          </a:p>
          <a:p>
            <a:pPr marL="342900" indent="-342900">
              <a:buFont typeface="Arial" panose="020B0604020202020204" pitchFamily="34" charset="0"/>
              <a:buChar char="•"/>
            </a:pPr>
            <a:r>
              <a:rPr lang="en-GB" sz="2400" dirty="0"/>
              <a:t>Settle into the lesson - regulation</a:t>
            </a:r>
          </a:p>
          <a:p>
            <a:pPr marL="342900" indent="-342900">
              <a:buFont typeface="Arial" panose="020B0604020202020204" pitchFamily="34" charset="0"/>
              <a:buChar char="•"/>
            </a:pPr>
            <a:r>
              <a:rPr lang="en-GB" sz="2400" dirty="0"/>
              <a:t>Provides choice </a:t>
            </a:r>
          </a:p>
          <a:p>
            <a:pPr marL="342900" indent="-342900">
              <a:buFont typeface="Arial" panose="020B0604020202020204" pitchFamily="34" charset="0"/>
              <a:buChar char="•"/>
            </a:pPr>
            <a:r>
              <a:rPr lang="en-GB" sz="2400" dirty="0"/>
              <a:t>Low risk start</a:t>
            </a:r>
          </a:p>
          <a:p>
            <a:pPr marL="342900" indent="-342900">
              <a:buFont typeface="Arial" panose="020B0604020202020204" pitchFamily="34" charset="0"/>
              <a:buChar char="•"/>
            </a:pPr>
            <a:r>
              <a:rPr lang="en-GB" sz="2400" dirty="0"/>
              <a:t>First ‘small win’ </a:t>
            </a:r>
          </a:p>
          <a:p>
            <a:pPr marL="342900" indent="-342900">
              <a:buFont typeface="Arial" panose="020B0604020202020204" pitchFamily="34" charset="0"/>
              <a:buChar char="•"/>
            </a:pPr>
            <a:r>
              <a:rPr lang="en-GB" sz="2400" dirty="0"/>
              <a:t>Allow time for organisation</a:t>
            </a:r>
          </a:p>
          <a:p>
            <a:r>
              <a:rPr lang="en-GB" sz="2400" dirty="0"/>
              <a:t>Then a ‘Do Now’ task, I can circulate and check in on certain students. </a:t>
            </a:r>
          </a:p>
        </p:txBody>
      </p:sp>
      <p:sp>
        <p:nvSpPr>
          <p:cNvPr id="7" name="TextBox 6">
            <a:extLst>
              <a:ext uri="{FF2B5EF4-FFF2-40B4-BE49-F238E27FC236}">
                <a16:creationId xmlns:a16="http://schemas.microsoft.com/office/drawing/2014/main" id="{BEE7A599-2DB6-44D9-81AD-05BFEA348396}"/>
              </a:ext>
            </a:extLst>
          </p:cNvPr>
          <p:cNvSpPr txBox="1"/>
          <p:nvPr/>
        </p:nvSpPr>
        <p:spPr>
          <a:xfrm>
            <a:off x="169667" y="1156507"/>
            <a:ext cx="1538626" cy="646331"/>
          </a:xfrm>
          <a:prstGeom prst="rect">
            <a:avLst/>
          </a:prstGeom>
          <a:noFill/>
        </p:spPr>
        <p:txBody>
          <a:bodyPr wrap="none" rtlCol="0">
            <a:spAutoFit/>
          </a:bodyPr>
          <a:lstStyle/>
          <a:p>
            <a:r>
              <a:rPr lang="en-GB" sz="3600" b="1" dirty="0"/>
              <a:t>ENTRY </a:t>
            </a:r>
          </a:p>
        </p:txBody>
      </p:sp>
      <p:pic>
        <p:nvPicPr>
          <p:cNvPr id="4" name="Picture 3">
            <a:extLst>
              <a:ext uri="{FF2B5EF4-FFF2-40B4-BE49-F238E27FC236}">
                <a16:creationId xmlns:a16="http://schemas.microsoft.com/office/drawing/2014/main" id="{78EF970A-B0B7-41F8-B84B-1B3F93BDD1F7}"/>
              </a:ext>
            </a:extLst>
          </p:cNvPr>
          <p:cNvPicPr>
            <a:picLocks noChangeAspect="1"/>
          </p:cNvPicPr>
          <p:nvPr/>
        </p:nvPicPr>
        <p:blipFill>
          <a:blip r:embed="rId3"/>
          <a:stretch>
            <a:fillRect/>
          </a:stretch>
        </p:blipFill>
        <p:spPr>
          <a:xfrm>
            <a:off x="1951720" y="106209"/>
            <a:ext cx="4895850" cy="781050"/>
          </a:xfrm>
          <a:prstGeom prst="rect">
            <a:avLst/>
          </a:prstGeom>
        </p:spPr>
      </p:pic>
      <p:pic>
        <p:nvPicPr>
          <p:cNvPr id="3" name="Picture 2">
            <a:extLst>
              <a:ext uri="{FF2B5EF4-FFF2-40B4-BE49-F238E27FC236}">
                <a16:creationId xmlns:a16="http://schemas.microsoft.com/office/drawing/2014/main" id="{2A96CE46-E4AA-4174-8977-D68ED002E27D}"/>
              </a:ext>
            </a:extLst>
          </p:cNvPr>
          <p:cNvPicPr>
            <a:picLocks noChangeAspect="1"/>
          </p:cNvPicPr>
          <p:nvPr/>
        </p:nvPicPr>
        <p:blipFill rotWithShape="1">
          <a:blip r:embed="rId4"/>
          <a:srcRect b="50896"/>
          <a:stretch/>
        </p:blipFill>
        <p:spPr>
          <a:xfrm>
            <a:off x="6111676" y="1660153"/>
            <a:ext cx="5444666" cy="3868449"/>
          </a:xfrm>
          <a:prstGeom prst="rect">
            <a:avLst/>
          </a:prstGeom>
        </p:spPr>
      </p:pic>
    </p:spTree>
    <p:extLst>
      <p:ext uri="{BB962C8B-B14F-4D97-AF65-F5344CB8AC3E}">
        <p14:creationId xmlns:p14="http://schemas.microsoft.com/office/powerpoint/2010/main" val="243160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1FDCF7-17EC-40B2-A374-0796A01BFC6F}"/>
              </a:ext>
            </a:extLst>
          </p:cNvPr>
          <p:cNvSpPr>
            <a:spLocks noGrp="1"/>
          </p:cNvSpPr>
          <p:nvPr>
            <p:ph type="subTitle" idx="1"/>
          </p:nvPr>
        </p:nvSpPr>
        <p:spPr>
          <a:xfrm>
            <a:off x="2396197" y="6077169"/>
            <a:ext cx="9144000" cy="780831"/>
          </a:xfrm>
        </p:spPr>
        <p:txBody>
          <a:bodyPr>
            <a:normAutofit/>
          </a:bodyPr>
          <a:lstStyle/>
          <a:p>
            <a:r>
              <a:rPr lang="en-GB" dirty="0"/>
              <a:t>Trauma isn’t the event itself but the inability to discuss the event or feel understood (Mate 2021)</a:t>
            </a:r>
          </a:p>
        </p:txBody>
      </p:sp>
      <p:sp>
        <p:nvSpPr>
          <p:cNvPr id="4" name="Rectangle 3">
            <a:extLst>
              <a:ext uri="{FF2B5EF4-FFF2-40B4-BE49-F238E27FC236}">
                <a16:creationId xmlns:a16="http://schemas.microsoft.com/office/drawing/2014/main" id="{64A19662-6A43-45D6-869A-BB7A37203BF6}"/>
              </a:ext>
            </a:extLst>
          </p:cNvPr>
          <p:cNvSpPr/>
          <p:nvPr/>
        </p:nvSpPr>
        <p:spPr>
          <a:xfrm>
            <a:off x="8669555" y="6447056"/>
            <a:ext cx="3377912" cy="369332"/>
          </a:xfrm>
          <a:prstGeom prst="rect">
            <a:avLst/>
          </a:prstGeom>
        </p:spPr>
        <p:txBody>
          <a:bodyPr wrap="none">
            <a:spAutoFit/>
          </a:bodyPr>
          <a:lstStyle/>
          <a:p>
            <a:r>
              <a:rPr lang="en-GB" dirty="0"/>
              <a:t>https://thewisdomoftrauma.com/</a:t>
            </a:r>
          </a:p>
        </p:txBody>
      </p:sp>
      <p:sp>
        <p:nvSpPr>
          <p:cNvPr id="5" name="Rectangle 4">
            <a:extLst>
              <a:ext uri="{FF2B5EF4-FFF2-40B4-BE49-F238E27FC236}">
                <a16:creationId xmlns:a16="http://schemas.microsoft.com/office/drawing/2014/main" id="{C082B80F-5A54-480D-B27E-A144A4EA0E5A}"/>
              </a:ext>
            </a:extLst>
          </p:cNvPr>
          <p:cNvSpPr/>
          <p:nvPr/>
        </p:nvSpPr>
        <p:spPr>
          <a:xfrm>
            <a:off x="144533" y="1111236"/>
            <a:ext cx="4497805" cy="3539430"/>
          </a:xfrm>
          <a:prstGeom prst="rect">
            <a:avLst/>
          </a:prstGeom>
        </p:spPr>
        <p:txBody>
          <a:bodyPr wrap="square">
            <a:spAutoFit/>
          </a:bodyPr>
          <a:lstStyle/>
          <a:p>
            <a:r>
              <a:rPr lang="en-GB" sz="2800" dirty="0">
                <a:solidFill>
                  <a:srgbClr val="000000"/>
                </a:solidFill>
                <a:latin typeface="Calibri" panose="020F0502020204030204" pitchFamily="34" charset="0"/>
                <a:ea typeface="Times New Roman" panose="02020603050405020304" pitchFamily="18" charset="0"/>
              </a:rPr>
              <a:t>“Trauma is the emotional, psychological, and physiological residue left over from heightened stress that accompanies experiences of threat, violence, and life-challenging events” (p. 10, ACF 2010). </a:t>
            </a:r>
            <a:endParaRPr lang="en-GB" sz="2800" dirty="0"/>
          </a:p>
        </p:txBody>
      </p:sp>
      <p:pic>
        <p:nvPicPr>
          <p:cNvPr id="7170" name="Picture 2" descr="What is Trauma? — Trauma Healing Basics">
            <a:extLst>
              <a:ext uri="{FF2B5EF4-FFF2-40B4-BE49-F238E27FC236}">
                <a16:creationId xmlns:a16="http://schemas.microsoft.com/office/drawing/2014/main" id="{0B8F1DBD-95D5-4360-80DE-F90EEC502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866" y="824143"/>
            <a:ext cx="7306601" cy="411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4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EF74-BD24-48D4-8993-43E5AFED5DFE}"/>
              </a:ext>
            </a:extLst>
          </p:cNvPr>
          <p:cNvSpPr>
            <a:spLocks noGrp="1"/>
          </p:cNvSpPr>
          <p:nvPr>
            <p:ph type="title"/>
          </p:nvPr>
        </p:nvSpPr>
        <p:spPr>
          <a:xfrm>
            <a:off x="0" y="206002"/>
            <a:ext cx="12192000" cy="594439"/>
          </a:xfrm>
          <a:solidFill>
            <a:schemeClr val="accent5">
              <a:lumMod val="20000"/>
              <a:lumOff val="80000"/>
            </a:schemeClr>
          </a:solidFill>
        </p:spPr>
        <p:txBody>
          <a:bodyPr>
            <a:normAutofit/>
          </a:bodyPr>
          <a:lstStyle/>
          <a:p>
            <a:r>
              <a:rPr lang="en-GB" sz="3200" dirty="0"/>
              <a:t>Stage 3</a:t>
            </a:r>
          </a:p>
        </p:txBody>
      </p:sp>
      <p:sp>
        <p:nvSpPr>
          <p:cNvPr id="8" name="TextBox 7">
            <a:extLst>
              <a:ext uri="{FF2B5EF4-FFF2-40B4-BE49-F238E27FC236}">
                <a16:creationId xmlns:a16="http://schemas.microsoft.com/office/drawing/2014/main" id="{8D7022BD-2175-4472-B38C-DF00296646CB}"/>
              </a:ext>
            </a:extLst>
          </p:cNvPr>
          <p:cNvSpPr txBox="1"/>
          <p:nvPr/>
        </p:nvSpPr>
        <p:spPr>
          <a:xfrm>
            <a:off x="205153" y="1372668"/>
            <a:ext cx="4075475" cy="646331"/>
          </a:xfrm>
          <a:prstGeom prst="rect">
            <a:avLst/>
          </a:prstGeom>
          <a:noFill/>
        </p:spPr>
        <p:txBody>
          <a:bodyPr wrap="none" rtlCol="0">
            <a:spAutoFit/>
          </a:bodyPr>
          <a:lstStyle/>
          <a:p>
            <a:r>
              <a:rPr lang="en-GB" sz="3600" b="1" dirty="0"/>
              <a:t>EXPLICIT EXAMPLES </a:t>
            </a:r>
          </a:p>
        </p:txBody>
      </p:sp>
      <p:sp>
        <p:nvSpPr>
          <p:cNvPr id="11" name="TextBox 10">
            <a:extLst>
              <a:ext uri="{FF2B5EF4-FFF2-40B4-BE49-F238E27FC236}">
                <a16:creationId xmlns:a16="http://schemas.microsoft.com/office/drawing/2014/main" id="{0610781A-D023-4DB0-9927-8F829196A02E}"/>
              </a:ext>
            </a:extLst>
          </p:cNvPr>
          <p:cNvSpPr txBox="1"/>
          <p:nvPr/>
        </p:nvSpPr>
        <p:spPr>
          <a:xfrm>
            <a:off x="256127" y="2323799"/>
            <a:ext cx="4519073" cy="3785652"/>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Clear Chunked instructions</a:t>
            </a:r>
          </a:p>
          <a:p>
            <a:pPr marL="342900" indent="-342900">
              <a:buFont typeface="Arial" panose="020B0604020202020204" pitchFamily="34" charset="0"/>
              <a:buChar char="•"/>
            </a:pPr>
            <a:r>
              <a:rPr lang="en-GB" sz="2400" dirty="0"/>
              <a:t>Knowledge organisers</a:t>
            </a:r>
          </a:p>
          <a:p>
            <a:pPr marL="342900" indent="-342900">
              <a:buFont typeface="Arial" panose="020B0604020202020204" pitchFamily="34" charset="0"/>
              <a:buChar char="•"/>
            </a:pPr>
            <a:r>
              <a:rPr lang="en-GB" sz="2400" dirty="0"/>
              <a:t>Model thinking processes</a:t>
            </a:r>
          </a:p>
          <a:p>
            <a:pPr marL="342900" indent="-342900">
              <a:buFont typeface="Arial" panose="020B0604020202020204" pitchFamily="34" charset="0"/>
              <a:buChar char="•"/>
            </a:pPr>
            <a:r>
              <a:rPr lang="en-GB" sz="2400" dirty="0"/>
              <a:t>Link prior learning – showing students the links, discussing it with them, not leaving them to make (or not make) the links themselves. </a:t>
            </a:r>
          </a:p>
          <a:p>
            <a:pPr marL="342900" indent="-342900">
              <a:buFont typeface="Arial" panose="020B0604020202020204" pitchFamily="34" charset="0"/>
              <a:buChar char="•"/>
            </a:pPr>
            <a:r>
              <a:rPr lang="en-GB" sz="2400" dirty="0"/>
              <a:t>Use of ‘golden apron’ fostering support other than myself</a:t>
            </a:r>
          </a:p>
        </p:txBody>
      </p:sp>
      <p:pic>
        <p:nvPicPr>
          <p:cNvPr id="1030" name="Picture 6" descr="Stock Illustration Clipart , Png Download - Apron Clip Art .png, Transparent  Png , Transparent Png Image - PNGitem">
            <a:extLst>
              <a:ext uri="{FF2B5EF4-FFF2-40B4-BE49-F238E27FC236}">
                <a16:creationId xmlns:a16="http://schemas.microsoft.com/office/drawing/2014/main" id="{CBFA4EFE-36EE-4D9C-A478-066C9967AC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68" t="3247" r="5472"/>
          <a:stretch/>
        </p:blipFill>
        <p:spPr bwMode="auto">
          <a:xfrm>
            <a:off x="9104528" y="1372668"/>
            <a:ext cx="2192679" cy="2412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1902B78-0FF0-4138-81C1-046F4B8522C4}"/>
              </a:ext>
            </a:extLst>
          </p:cNvPr>
          <p:cNvPicPr>
            <a:picLocks noChangeAspect="1"/>
          </p:cNvPicPr>
          <p:nvPr/>
        </p:nvPicPr>
        <p:blipFill>
          <a:blip r:embed="rId4"/>
          <a:stretch>
            <a:fillRect/>
          </a:stretch>
        </p:blipFill>
        <p:spPr>
          <a:xfrm>
            <a:off x="2009589" y="102769"/>
            <a:ext cx="2559266" cy="1319718"/>
          </a:xfrm>
          <a:prstGeom prst="rect">
            <a:avLst/>
          </a:prstGeom>
        </p:spPr>
      </p:pic>
      <p:pic>
        <p:nvPicPr>
          <p:cNvPr id="4" name="Picture 3">
            <a:extLst>
              <a:ext uri="{FF2B5EF4-FFF2-40B4-BE49-F238E27FC236}">
                <a16:creationId xmlns:a16="http://schemas.microsoft.com/office/drawing/2014/main" id="{CD33A450-34C3-4BCF-B81E-C153D3FA608A}"/>
              </a:ext>
            </a:extLst>
          </p:cNvPr>
          <p:cNvPicPr>
            <a:picLocks noChangeAspect="1"/>
          </p:cNvPicPr>
          <p:nvPr/>
        </p:nvPicPr>
        <p:blipFill>
          <a:blip r:embed="rId5"/>
          <a:stretch>
            <a:fillRect/>
          </a:stretch>
        </p:blipFill>
        <p:spPr>
          <a:xfrm>
            <a:off x="6260123" y="3810425"/>
            <a:ext cx="5037084" cy="2841573"/>
          </a:xfrm>
          <a:prstGeom prst="rect">
            <a:avLst/>
          </a:prstGeom>
          <a:ln>
            <a:solidFill>
              <a:schemeClr val="accent1"/>
            </a:solidFill>
          </a:ln>
        </p:spPr>
      </p:pic>
      <p:pic>
        <p:nvPicPr>
          <p:cNvPr id="5" name="Picture 4">
            <a:extLst>
              <a:ext uri="{FF2B5EF4-FFF2-40B4-BE49-F238E27FC236}">
                <a16:creationId xmlns:a16="http://schemas.microsoft.com/office/drawing/2014/main" id="{4ED01A0D-E576-4601-8253-FA29F42B1AEA}"/>
              </a:ext>
            </a:extLst>
          </p:cNvPr>
          <p:cNvPicPr>
            <a:picLocks noChangeAspect="1"/>
          </p:cNvPicPr>
          <p:nvPr/>
        </p:nvPicPr>
        <p:blipFill>
          <a:blip r:embed="rId6"/>
          <a:stretch>
            <a:fillRect/>
          </a:stretch>
        </p:blipFill>
        <p:spPr>
          <a:xfrm>
            <a:off x="5514386" y="1372668"/>
            <a:ext cx="3526668" cy="2412241"/>
          </a:xfrm>
          <a:prstGeom prst="rect">
            <a:avLst/>
          </a:prstGeom>
        </p:spPr>
      </p:pic>
    </p:spTree>
    <p:extLst>
      <p:ext uri="{BB962C8B-B14F-4D97-AF65-F5344CB8AC3E}">
        <p14:creationId xmlns:p14="http://schemas.microsoft.com/office/powerpoint/2010/main" val="69989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002E39-E2F9-4104-896C-3C5FF57EA81E}"/>
              </a:ext>
            </a:extLst>
          </p:cNvPr>
          <p:cNvPicPr>
            <a:picLocks noChangeAspect="1"/>
          </p:cNvPicPr>
          <p:nvPr/>
        </p:nvPicPr>
        <p:blipFill>
          <a:blip r:embed="rId2"/>
          <a:stretch>
            <a:fillRect/>
          </a:stretch>
        </p:blipFill>
        <p:spPr>
          <a:xfrm>
            <a:off x="1153551" y="112513"/>
            <a:ext cx="9791114" cy="6697122"/>
          </a:xfrm>
          <a:prstGeom prst="rect">
            <a:avLst/>
          </a:prstGeom>
        </p:spPr>
      </p:pic>
    </p:spTree>
    <p:extLst>
      <p:ext uri="{BB962C8B-B14F-4D97-AF65-F5344CB8AC3E}">
        <p14:creationId xmlns:p14="http://schemas.microsoft.com/office/powerpoint/2010/main" val="953607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EF74-BD24-48D4-8993-43E5AFED5DFE}"/>
              </a:ext>
            </a:extLst>
          </p:cNvPr>
          <p:cNvSpPr>
            <a:spLocks noGrp="1"/>
          </p:cNvSpPr>
          <p:nvPr>
            <p:ph type="title"/>
          </p:nvPr>
        </p:nvSpPr>
        <p:spPr>
          <a:xfrm>
            <a:off x="0" y="293732"/>
            <a:ext cx="12192000" cy="646331"/>
          </a:xfrm>
          <a:solidFill>
            <a:schemeClr val="accent5">
              <a:lumMod val="20000"/>
              <a:lumOff val="80000"/>
            </a:schemeClr>
          </a:solidFill>
        </p:spPr>
        <p:txBody>
          <a:bodyPr>
            <a:normAutofit/>
          </a:bodyPr>
          <a:lstStyle/>
          <a:p>
            <a:r>
              <a:rPr lang="en-GB" sz="3200" dirty="0"/>
              <a:t>Closing </a:t>
            </a:r>
          </a:p>
        </p:txBody>
      </p:sp>
      <p:sp>
        <p:nvSpPr>
          <p:cNvPr id="9" name="TextBox 8">
            <a:extLst>
              <a:ext uri="{FF2B5EF4-FFF2-40B4-BE49-F238E27FC236}">
                <a16:creationId xmlns:a16="http://schemas.microsoft.com/office/drawing/2014/main" id="{91CFD3FE-7434-4E42-A43F-52876CA1E39E}"/>
              </a:ext>
            </a:extLst>
          </p:cNvPr>
          <p:cNvSpPr txBox="1"/>
          <p:nvPr/>
        </p:nvSpPr>
        <p:spPr>
          <a:xfrm>
            <a:off x="1101627" y="1690329"/>
            <a:ext cx="2108911" cy="646331"/>
          </a:xfrm>
          <a:prstGeom prst="rect">
            <a:avLst/>
          </a:prstGeom>
          <a:noFill/>
        </p:spPr>
        <p:txBody>
          <a:bodyPr wrap="none" rtlCol="0">
            <a:spAutoFit/>
          </a:bodyPr>
          <a:lstStyle/>
          <a:p>
            <a:r>
              <a:rPr lang="en-GB" sz="3600" b="1" dirty="0"/>
              <a:t>EVALUATE</a:t>
            </a:r>
          </a:p>
        </p:txBody>
      </p:sp>
      <p:sp>
        <p:nvSpPr>
          <p:cNvPr id="10" name="TextBox 9">
            <a:extLst>
              <a:ext uri="{FF2B5EF4-FFF2-40B4-BE49-F238E27FC236}">
                <a16:creationId xmlns:a16="http://schemas.microsoft.com/office/drawing/2014/main" id="{2F0C8E94-ACF2-4C82-87DA-405731193FBA}"/>
              </a:ext>
            </a:extLst>
          </p:cNvPr>
          <p:cNvSpPr txBox="1"/>
          <p:nvPr/>
        </p:nvSpPr>
        <p:spPr>
          <a:xfrm>
            <a:off x="249398" y="2594295"/>
            <a:ext cx="3394496" cy="2677656"/>
          </a:xfrm>
          <a:prstGeom prst="rect">
            <a:avLst/>
          </a:prstGeom>
          <a:solidFill>
            <a:schemeClr val="accent6">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Reflection on tasks</a:t>
            </a:r>
          </a:p>
          <a:p>
            <a:pPr marL="342900" indent="-342900">
              <a:buFont typeface="Arial" panose="020B0604020202020204" pitchFamily="34" charset="0"/>
              <a:buChar char="•"/>
            </a:pPr>
            <a:r>
              <a:rPr lang="en-GB" sz="2400" dirty="0"/>
              <a:t>Opportunity to ask questions about elements learning not understood without having to tell you they don’t understand.</a:t>
            </a:r>
          </a:p>
        </p:txBody>
      </p:sp>
      <p:pic>
        <p:nvPicPr>
          <p:cNvPr id="3" name="Picture 2">
            <a:extLst>
              <a:ext uri="{FF2B5EF4-FFF2-40B4-BE49-F238E27FC236}">
                <a16:creationId xmlns:a16="http://schemas.microsoft.com/office/drawing/2014/main" id="{335E6A94-67AC-475D-B647-6429270FF7A6}"/>
              </a:ext>
            </a:extLst>
          </p:cNvPr>
          <p:cNvPicPr>
            <a:picLocks noChangeAspect="1"/>
          </p:cNvPicPr>
          <p:nvPr/>
        </p:nvPicPr>
        <p:blipFill>
          <a:blip r:embed="rId3"/>
          <a:stretch>
            <a:fillRect/>
          </a:stretch>
        </p:blipFill>
        <p:spPr>
          <a:xfrm>
            <a:off x="6372228" y="1169024"/>
            <a:ext cx="5218471" cy="5150991"/>
          </a:xfrm>
          <a:prstGeom prst="rect">
            <a:avLst/>
          </a:prstGeom>
        </p:spPr>
      </p:pic>
    </p:spTree>
    <p:extLst>
      <p:ext uri="{BB962C8B-B14F-4D97-AF65-F5344CB8AC3E}">
        <p14:creationId xmlns:p14="http://schemas.microsoft.com/office/powerpoint/2010/main" val="150071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4F8F-8C2A-4723-ACD5-BB0D7E4E4690}"/>
              </a:ext>
            </a:extLst>
          </p:cNvPr>
          <p:cNvSpPr>
            <a:spLocks noGrp="1"/>
          </p:cNvSpPr>
          <p:nvPr>
            <p:ph type="title"/>
          </p:nvPr>
        </p:nvSpPr>
        <p:spPr>
          <a:xfrm>
            <a:off x="0" y="266652"/>
            <a:ext cx="12192000" cy="605546"/>
          </a:xfrm>
          <a:solidFill>
            <a:schemeClr val="accent5">
              <a:lumMod val="20000"/>
              <a:lumOff val="80000"/>
            </a:schemeClr>
          </a:solidFill>
        </p:spPr>
        <p:txBody>
          <a:bodyPr>
            <a:normAutofit/>
          </a:bodyPr>
          <a:lstStyle/>
          <a:p>
            <a:r>
              <a:rPr lang="en-GB" sz="3200" dirty="0"/>
              <a:t>Why is this still important now…</a:t>
            </a:r>
          </a:p>
        </p:txBody>
      </p:sp>
      <p:sp>
        <p:nvSpPr>
          <p:cNvPr id="3" name="Content Placeholder 2">
            <a:extLst>
              <a:ext uri="{FF2B5EF4-FFF2-40B4-BE49-F238E27FC236}">
                <a16:creationId xmlns:a16="http://schemas.microsoft.com/office/drawing/2014/main" id="{8AEA0DCA-E68A-42FD-8329-C4A9087F5D5C}"/>
              </a:ext>
            </a:extLst>
          </p:cNvPr>
          <p:cNvSpPr>
            <a:spLocks noGrp="1"/>
          </p:cNvSpPr>
          <p:nvPr>
            <p:ph idx="1"/>
          </p:nvPr>
        </p:nvSpPr>
        <p:spPr/>
        <p:txBody>
          <a:bodyPr>
            <a:normAutofit fontScale="62500" lnSpcReduction="20000"/>
          </a:bodyPr>
          <a:lstStyle/>
          <a:p>
            <a:r>
              <a:rPr lang="en-GB" dirty="0"/>
              <a:t>As the dust is settling, this is when we all will start to see the impact of the pandemic, as we move out of survival mode (Harper 2021)</a:t>
            </a:r>
          </a:p>
          <a:p>
            <a:r>
              <a:rPr lang="en-GB" dirty="0"/>
              <a:t>Re- traumatisation: cost of living, parents’ lives are harder, secondary adversaries thought I had recently in regard to behaviour… children depend on adults for regulation. If adults are not regulated it becomes harder for them to regulate</a:t>
            </a:r>
          </a:p>
          <a:p>
            <a:r>
              <a:rPr lang="en-GB" dirty="0"/>
              <a:t>Look at the CAMHs waiting list, look at the students struggling with anxiety, it’s bigger than ever</a:t>
            </a:r>
          </a:p>
          <a:p>
            <a:r>
              <a:rPr lang="en-GB" dirty="0"/>
              <a:t>The younger the events happen the more impact it has, COVID may be managed (not gone), but the effects will still be here for years to come</a:t>
            </a:r>
          </a:p>
          <a:p>
            <a:r>
              <a:rPr lang="en-GB" dirty="0"/>
              <a:t>More students are disaffected, attendance is an issue, more lessons are lost, more knowledge to catch up on</a:t>
            </a:r>
          </a:p>
          <a:p>
            <a:r>
              <a:rPr lang="en-GB" dirty="0"/>
              <a:t>Students have lost valuable time practicing habits connected with learning, we need to be upfront with what they are to help them</a:t>
            </a:r>
          </a:p>
          <a:p>
            <a:r>
              <a:rPr lang="en-GB" dirty="0"/>
              <a:t>Strategies highlighted in the package of intervention will help all learners, not just traumatised ones as you don’t know who they are. </a:t>
            </a:r>
          </a:p>
          <a:p>
            <a:r>
              <a:rPr lang="en-GB" sz="3200" b="1" dirty="0"/>
              <a:t>F&amp;N – we need them to feel safe in their environment and their knowledge, otherwise the innovation we seek will not happen.</a:t>
            </a:r>
          </a:p>
          <a:p>
            <a:endParaRPr lang="en-GB" dirty="0"/>
          </a:p>
        </p:txBody>
      </p:sp>
    </p:spTree>
    <p:extLst>
      <p:ext uri="{BB962C8B-B14F-4D97-AF65-F5344CB8AC3E}">
        <p14:creationId xmlns:p14="http://schemas.microsoft.com/office/powerpoint/2010/main" val="66167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C82D-8FC1-4285-A7F8-0125936C4E8B}"/>
              </a:ext>
            </a:extLst>
          </p:cNvPr>
          <p:cNvSpPr>
            <a:spLocks noGrp="1"/>
          </p:cNvSpPr>
          <p:nvPr>
            <p:ph type="ctrTitle"/>
          </p:nvPr>
        </p:nvSpPr>
        <p:spPr>
          <a:xfrm>
            <a:off x="0" y="160001"/>
            <a:ext cx="12191999" cy="1114400"/>
          </a:xfrm>
          <a:solidFill>
            <a:schemeClr val="accent6">
              <a:lumMod val="20000"/>
              <a:lumOff val="80000"/>
            </a:schemeClr>
          </a:solidFill>
        </p:spPr>
        <p:txBody>
          <a:bodyPr>
            <a:noAutofit/>
          </a:bodyPr>
          <a:lstStyle/>
          <a:p>
            <a:r>
              <a:rPr lang="en-GB" sz="4400" dirty="0">
                <a:latin typeface="+mn-lt"/>
              </a:rPr>
              <a:t>Top Tips</a:t>
            </a:r>
          </a:p>
        </p:txBody>
      </p:sp>
      <p:sp>
        <p:nvSpPr>
          <p:cNvPr id="4" name="Rectangle 3">
            <a:extLst>
              <a:ext uri="{FF2B5EF4-FFF2-40B4-BE49-F238E27FC236}">
                <a16:creationId xmlns:a16="http://schemas.microsoft.com/office/drawing/2014/main" id="{567F2188-9175-4EBD-BB13-8BF2E9E1C913}"/>
              </a:ext>
            </a:extLst>
          </p:cNvPr>
          <p:cNvSpPr/>
          <p:nvPr/>
        </p:nvSpPr>
        <p:spPr>
          <a:xfrm>
            <a:off x="6214688" y="2373312"/>
            <a:ext cx="5864412" cy="1569660"/>
          </a:xfrm>
          <a:prstGeom prst="rect">
            <a:avLst/>
          </a:prstGeom>
          <a:solidFill>
            <a:schemeClr val="accent6">
              <a:lumMod val="20000"/>
              <a:lumOff val="80000"/>
            </a:schemeClr>
          </a:solidFill>
        </p:spPr>
        <p:txBody>
          <a:bodyPr wrap="square">
            <a:spAutoFit/>
          </a:bodyPr>
          <a:lstStyle/>
          <a:p>
            <a:pPr fontAlgn="base"/>
            <a:r>
              <a:rPr lang="en-GB" sz="2400" dirty="0">
                <a:solidFill>
                  <a:srgbClr val="000000"/>
                </a:solidFill>
              </a:rPr>
              <a:t>Encourage methods of communicating with you that they don’t understand without having to say it in front of others or wait behind to talk to you</a:t>
            </a:r>
          </a:p>
        </p:txBody>
      </p:sp>
      <p:sp>
        <p:nvSpPr>
          <p:cNvPr id="5" name="Rectangle 4">
            <a:extLst>
              <a:ext uri="{FF2B5EF4-FFF2-40B4-BE49-F238E27FC236}">
                <a16:creationId xmlns:a16="http://schemas.microsoft.com/office/drawing/2014/main" id="{13F26A01-82F5-4F5F-8A4D-C9BC62630833}"/>
              </a:ext>
            </a:extLst>
          </p:cNvPr>
          <p:cNvSpPr/>
          <p:nvPr/>
        </p:nvSpPr>
        <p:spPr>
          <a:xfrm>
            <a:off x="231589" y="2557978"/>
            <a:ext cx="5745725" cy="1200329"/>
          </a:xfrm>
          <a:prstGeom prst="rect">
            <a:avLst/>
          </a:prstGeom>
          <a:solidFill>
            <a:schemeClr val="accent5">
              <a:lumMod val="20000"/>
              <a:lumOff val="80000"/>
            </a:schemeClr>
          </a:solidFill>
        </p:spPr>
        <p:txBody>
          <a:bodyPr wrap="square">
            <a:spAutoFit/>
          </a:bodyPr>
          <a:lstStyle/>
          <a:p>
            <a:pPr fontAlgn="base"/>
            <a:r>
              <a:rPr lang="en-GB" sz="2400" dirty="0">
                <a:solidFill>
                  <a:srgbClr val="000000"/>
                </a:solidFill>
              </a:rPr>
              <a:t>Make links between knowledge explicit, what we think is obvious, they won’t necessarily link together</a:t>
            </a:r>
          </a:p>
        </p:txBody>
      </p:sp>
    </p:spTree>
    <p:extLst>
      <p:ext uri="{BB962C8B-B14F-4D97-AF65-F5344CB8AC3E}">
        <p14:creationId xmlns:p14="http://schemas.microsoft.com/office/powerpoint/2010/main" val="2054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EE7225-4FB0-43F2-B0A6-A24BF11ECFD0}"/>
              </a:ext>
            </a:extLst>
          </p:cNvPr>
          <p:cNvSpPr/>
          <p:nvPr/>
        </p:nvSpPr>
        <p:spPr>
          <a:xfrm>
            <a:off x="6243004" y="2589015"/>
            <a:ext cx="5745725" cy="1938992"/>
          </a:xfrm>
          <a:prstGeom prst="rect">
            <a:avLst/>
          </a:prstGeom>
          <a:solidFill>
            <a:schemeClr val="accent2">
              <a:lumMod val="20000"/>
              <a:lumOff val="80000"/>
            </a:schemeClr>
          </a:solidFill>
        </p:spPr>
        <p:txBody>
          <a:bodyPr wrap="square">
            <a:spAutoFit/>
          </a:bodyPr>
          <a:lstStyle/>
          <a:p>
            <a:pPr fontAlgn="base"/>
            <a:r>
              <a:rPr lang="en-GB" sz="2400" b="0" i="0" dirty="0">
                <a:solidFill>
                  <a:srgbClr val="000000"/>
                </a:solidFill>
                <a:effectLst/>
              </a:rPr>
              <a:t>When using a knowledge organiser, build them into your SOW’s and LPs so that they are consistently referred to. This way students will start to automatically use them for support when unsure. </a:t>
            </a:r>
          </a:p>
        </p:txBody>
      </p:sp>
      <p:sp>
        <p:nvSpPr>
          <p:cNvPr id="8" name="Rectangle 7">
            <a:extLst>
              <a:ext uri="{FF2B5EF4-FFF2-40B4-BE49-F238E27FC236}">
                <a16:creationId xmlns:a16="http://schemas.microsoft.com/office/drawing/2014/main" id="{97501C47-E965-4CF2-9B17-CCF1194909B1}"/>
              </a:ext>
            </a:extLst>
          </p:cNvPr>
          <p:cNvSpPr/>
          <p:nvPr/>
        </p:nvSpPr>
        <p:spPr>
          <a:xfrm>
            <a:off x="350276" y="2958346"/>
            <a:ext cx="5745723" cy="1200329"/>
          </a:xfrm>
          <a:prstGeom prst="rect">
            <a:avLst/>
          </a:prstGeom>
          <a:solidFill>
            <a:schemeClr val="accent1">
              <a:lumMod val="20000"/>
              <a:lumOff val="80000"/>
            </a:schemeClr>
          </a:solidFill>
        </p:spPr>
        <p:txBody>
          <a:bodyPr wrap="square">
            <a:spAutoFit/>
          </a:bodyPr>
          <a:lstStyle/>
          <a:p>
            <a:r>
              <a:rPr lang="en-GB" sz="2400" b="0" i="0" dirty="0">
                <a:solidFill>
                  <a:srgbClr val="000000"/>
                </a:solidFill>
                <a:effectLst/>
              </a:rPr>
              <a:t>Hav</a:t>
            </a:r>
            <a:r>
              <a:rPr lang="en-GB" sz="2400" dirty="0">
                <a:solidFill>
                  <a:srgbClr val="000000"/>
                </a:solidFill>
              </a:rPr>
              <a:t>e support for memory recall activities for students to use if they’re not sure, and a method of communicating that with you.</a:t>
            </a:r>
            <a:endParaRPr lang="en-GB" sz="2400" b="0" i="0" dirty="0">
              <a:solidFill>
                <a:srgbClr val="000000"/>
              </a:solidFill>
              <a:effectLst/>
            </a:endParaRPr>
          </a:p>
        </p:txBody>
      </p:sp>
      <p:sp>
        <p:nvSpPr>
          <p:cNvPr id="9" name="Title 1">
            <a:extLst>
              <a:ext uri="{FF2B5EF4-FFF2-40B4-BE49-F238E27FC236}">
                <a16:creationId xmlns:a16="http://schemas.microsoft.com/office/drawing/2014/main" id="{74B4357F-1DB0-4537-9A94-C9F32D05457A}"/>
              </a:ext>
            </a:extLst>
          </p:cNvPr>
          <p:cNvSpPr txBox="1">
            <a:spLocks/>
          </p:cNvSpPr>
          <p:nvPr/>
        </p:nvSpPr>
        <p:spPr>
          <a:xfrm>
            <a:off x="0" y="160001"/>
            <a:ext cx="12191999" cy="1114400"/>
          </a:xfrm>
          <a:prstGeom prst="rect">
            <a:avLst/>
          </a:prstGeom>
          <a:solidFill>
            <a:schemeClr val="accent6">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a:latin typeface="+mn-lt"/>
              </a:rPr>
              <a:t>Top Tips</a:t>
            </a:r>
            <a:endParaRPr lang="en-GB" sz="4400" dirty="0">
              <a:latin typeface="+mn-lt"/>
            </a:endParaRPr>
          </a:p>
        </p:txBody>
      </p:sp>
    </p:spTree>
    <p:extLst>
      <p:ext uri="{BB962C8B-B14F-4D97-AF65-F5344CB8AC3E}">
        <p14:creationId xmlns:p14="http://schemas.microsoft.com/office/powerpoint/2010/main" val="1291967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188D4-8FE6-43C7-8DF6-8722BA6B2BCB}"/>
              </a:ext>
            </a:extLst>
          </p:cNvPr>
          <p:cNvSpPr>
            <a:spLocks noGrp="1"/>
          </p:cNvSpPr>
          <p:nvPr>
            <p:ph type="title"/>
          </p:nvPr>
        </p:nvSpPr>
        <p:spPr/>
        <p:txBody>
          <a:bodyPr/>
          <a:lstStyle/>
          <a:p>
            <a:r>
              <a:rPr lang="en-GB" dirty="0"/>
              <a:t>Bibliography</a:t>
            </a:r>
          </a:p>
        </p:txBody>
      </p:sp>
      <p:sp>
        <p:nvSpPr>
          <p:cNvPr id="3" name="Content Placeholder 2">
            <a:extLst>
              <a:ext uri="{FF2B5EF4-FFF2-40B4-BE49-F238E27FC236}">
                <a16:creationId xmlns:a16="http://schemas.microsoft.com/office/drawing/2014/main" id="{88E8798A-E878-4870-9CDB-12108BF49C80}"/>
              </a:ext>
            </a:extLst>
          </p:cNvPr>
          <p:cNvSpPr>
            <a:spLocks noGrp="1"/>
          </p:cNvSpPr>
          <p:nvPr>
            <p:ph idx="1"/>
          </p:nvPr>
        </p:nvSpPr>
        <p:spPr/>
        <p:txBody>
          <a:bodyPr>
            <a:normAutofit fontScale="40000" lnSpcReduction="20000"/>
          </a:bodyPr>
          <a:lstStyle/>
          <a:p>
            <a:r>
              <a:rPr lang="en-GB" dirty="0"/>
              <a:t>Antony M and </a:t>
            </a:r>
            <a:r>
              <a:rPr lang="en-GB" dirty="0" err="1"/>
              <a:t>Swinson</a:t>
            </a:r>
            <a:r>
              <a:rPr lang="en-GB" dirty="0"/>
              <a:t> R (2009) When Perfect isn’t Good Enough. Oakland: New Harbinger Publications.</a:t>
            </a:r>
          </a:p>
          <a:p>
            <a:r>
              <a:rPr lang="en-GB" dirty="0"/>
              <a:t>Blakemore S (2018) Inventing Ourselves: The Secret Life of the Teenage Brain. London: Penguin Random House</a:t>
            </a:r>
          </a:p>
          <a:p>
            <a:r>
              <a:rPr lang="en-GB" dirty="0"/>
              <a:t>Cole, S.F., O’Brien, J.G., Gadd, M.G., </a:t>
            </a:r>
            <a:r>
              <a:rPr lang="en-GB" dirty="0" err="1"/>
              <a:t>Ristuccia</a:t>
            </a:r>
            <a:r>
              <a:rPr lang="en-GB" dirty="0"/>
              <a:t>, J., Wallace, D.L., &amp; Gregory, M. (2005). Helping traumatized children learn. Advocates for Children.</a:t>
            </a:r>
          </a:p>
          <a:p>
            <a:endParaRPr lang="en-GB" dirty="0"/>
          </a:p>
          <a:p>
            <a:r>
              <a:rPr lang="en-GB" dirty="0" err="1"/>
              <a:t>Felitti</a:t>
            </a:r>
            <a:r>
              <a:rPr lang="en-GB" dirty="0"/>
              <a:t>, V. J., Anda, R. F., Nordenberg, D., Williamson, D. F., Spitz, A. M., Edwards, V., &amp; Marks, J. S. (1998). Relationship of childhood abuse and household dysfunction to many of the leading causes of death in adults: The Adverse Childhood Experiences (ACE) Study. </a:t>
            </a:r>
            <a:r>
              <a:rPr lang="en-GB" i="1" dirty="0"/>
              <a:t>American journal of preventive medicine</a:t>
            </a:r>
            <a:r>
              <a:rPr lang="en-GB" dirty="0"/>
              <a:t>, </a:t>
            </a:r>
            <a:r>
              <a:rPr lang="en-GB" i="1" dirty="0"/>
              <a:t>14</a:t>
            </a:r>
            <a:r>
              <a:rPr lang="en-GB" dirty="0"/>
              <a:t>(4), 245-258.</a:t>
            </a:r>
          </a:p>
          <a:p>
            <a:r>
              <a:rPr lang="en-GB" dirty="0"/>
              <a:t>Halladay Goldman, J., Danna, L., Maze, J. W., Pickens, I. B., &amp; Ake III, G. S. (2020). Trauma Informed School Strategies during COVID-19. </a:t>
            </a:r>
            <a:r>
              <a:rPr lang="en-GB" i="1" dirty="0"/>
              <a:t>Los Angeles, CA, and Durham, NC: National </a:t>
            </a:r>
            <a:r>
              <a:rPr lang="en-GB" i="1" dirty="0" err="1"/>
              <a:t>Center</a:t>
            </a:r>
            <a:r>
              <a:rPr lang="en-GB" i="1" dirty="0"/>
              <a:t> for Child Traumatic Stress</a:t>
            </a:r>
            <a:r>
              <a:rPr lang="en-GB" dirty="0"/>
              <a:t>.</a:t>
            </a:r>
          </a:p>
          <a:p>
            <a:r>
              <a:rPr lang="en-GB" dirty="0"/>
              <a:t>Harper, G. W., &amp; Neubauer, L. C. (2021). Teaching during a pandemic: A model for trauma-informed education and administration. </a:t>
            </a:r>
            <a:r>
              <a:rPr lang="en-GB" i="1" dirty="0"/>
              <a:t>Pedagogy in health promotion</a:t>
            </a:r>
            <a:r>
              <a:rPr lang="en-GB" dirty="0"/>
              <a:t>, </a:t>
            </a:r>
            <a:r>
              <a:rPr lang="en-GB" i="1" dirty="0"/>
              <a:t>7</a:t>
            </a:r>
            <a:r>
              <a:rPr lang="en-GB" dirty="0"/>
              <a:t>(1), 14-24.</a:t>
            </a:r>
          </a:p>
          <a:p>
            <a:endParaRPr lang="en-GB" dirty="0"/>
          </a:p>
          <a:p>
            <a:r>
              <a:rPr lang="en-GB" dirty="0" err="1"/>
              <a:t>Maté</a:t>
            </a:r>
            <a:r>
              <a:rPr lang="en-GB" dirty="0"/>
              <a:t>, G. (2021). The Wisdom of Trauma (Film). Sebastopol. </a:t>
            </a:r>
            <a:r>
              <a:rPr lang="en-GB" i="1" dirty="0"/>
              <a:t>CA: Science and Nonduality</a:t>
            </a:r>
            <a:r>
              <a:rPr lang="en-GB" dirty="0"/>
              <a:t>.</a:t>
            </a:r>
          </a:p>
          <a:p>
            <a:r>
              <a:rPr lang="en-GB" dirty="0"/>
              <a:t>National Child Traumatic Stress Network Schools Committee. (October 2008). Child Trauma Toolkit for Educators. Los Angeles, CA &amp; Durham, NC: National </a:t>
            </a:r>
            <a:r>
              <a:rPr lang="en-GB" dirty="0" err="1"/>
              <a:t>Center</a:t>
            </a:r>
            <a:r>
              <a:rPr lang="en-GB" dirty="0"/>
              <a:t> for Child Traumatic Stress</a:t>
            </a:r>
          </a:p>
          <a:p>
            <a:r>
              <a:rPr lang="en-GB" dirty="0" err="1"/>
              <a:t>Streeck</a:t>
            </a:r>
            <a:r>
              <a:rPr lang="en-GB" dirty="0"/>
              <a:t>-Fischer, A., &amp; van der Kolk, B. A. (2000). Down will come baby, cradle and all: Diagnostic and therapeutic implications of chronic trauma on child development. Australian and New Zealand Journal of Psychiatry, 34(6), 903–918</a:t>
            </a:r>
          </a:p>
          <a:p>
            <a:endParaRPr lang="en-GB" dirty="0"/>
          </a:p>
          <a:p>
            <a:r>
              <a:rPr lang="en-GB" dirty="0" err="1"/>
              <a:t>Youngminds</a:t>
            </a:r>
            <a:r>
              <a:rPr lang="en-GB" dirty="0"/>
              <a:t> (2021) Coronavirus: Impact on young people with mental health needs. Available at: https://youngminds.org.uk/media/4350/coronavirus-report-winter.pdf [Accessed: 01/03/21] </a:t>
            </a:r>
          </a:p>
        </p:txBody>
      </p:sp>
    </p:spTree>
    <p:extLst>
      <p:ext uri="{BB962C8B-B14F-4D97-AF65-F5344CB8AC3E}">
        <p14:creationId xmlns:p14="http://schemas.microsoft.com/office/powerpoint/2010/main" val="197423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801" y="2948082"/>
            <a:ext cx="10110266" cy="733096"/>
          </a:xfrm>
        </p:spPr>
        <p:txBody>
          <a:bodyPr/>
          <a:lstStyle/>
          <a:p>
            <a:pPr lvl="0">
              <a:lnSpc>
                <a:spcPct val="100000"/>
              </a:lnSpc>
              <a:spcBef>
                <a:spcPts val="0"/>
              </a:spcBef>
              <a:defRPr/>
            </a:pPr>
            <a:r>
              <a:rPr lang="en-GB" b="1" i="0" dirty="0">
                <a:effectLst/>
                <a:latin typeface="Arial" panose="020B0604020202020204" pitchFamily="34" charset="0"/>
                <a:cs typeface="Arial" panose="020B0604020202020204" pitchFamily="34" charset="0"/>
              </a:rPr>
              <a:t>The impact of trauma on learning and memory</a:t>
            </a:r>
            <a:endParaRPr lang="en-GB" b="0" dirty="0">
              <a:latin typeface="Arial" panose="020B0604020202020204" pitchFamily="34" charset="0"/>
              <a:cs typeface="Arial" panose="020B0604020202020204" pitchFamily="34" charset="0"/>
            </a:endParaRPr>
          </a:p>
        </p:txBody>
      </p:sp>
      <p:sp>
        <p:nvSpPr>
          <p:cNvPr id="3" name="TextBox 2"/>
          <p:cNvSpPr txBox="1"/>
          <p:nvPr/>
        </p:nvSpPr>
        <p:spPr>
          <a:xfrm>
            <a:off x="1028801" y="4674937"/>
            <a:ext cx="24832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28/06/23</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4658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Memory retrieval - worksheets</a:t>
            </a:r>
            <a:endParaRPr lang="en-GB" dirty="0"/>
          </a:p>
        </p:txBody>
      </p:sp>
      <p:sp>
        <p:nvSpPr>
          <p:cNvPr id="3" name="Subtitle 2"/>
          <p:cNvSpPr>
            <a:spLocks noGrp="1"/>
          </p:cNvSpPr>
          <p:nvPr>
            <p:ph type="subTitle" idx="1"/>
          </p:nvPr>
        </p:nvSpPr>
        <p:spPr>
          <a:xfrm>
            <a:off x="1115409" y="2283798"/>
            <a:ext cx="5547210" cy="3600000"/>
          </a:xfrm>
        </p:spPr>
        <p:txBody>
          <a:bodyPr/>
          <a:lstStyle/>
          <a:p>
            <a:r>
              <a:rPr lang="en-US" sz="2000" dirty="0"/>
              <a:t>Worksheets</a:t>
            </a:r>
            <a:r>
              <a:rPr lang="en-GB" sz="2000" dirty="0"/>
              <a:t> for each 11-14 and 14-16 presentation.</a:t>
            </a:r>
          </a:p>
          <a:p>
            <a:r>
              <a:rPr lang="en-US" sz="2000" dirty="0"/>
              <a:t>Activities to demonstrate previous learning, some with images to help recollect information from memory.</a:t>
            </a:r>
          </a:p>
          <a:p>
            <a:r>
              <a:rPr lang="en-US" sz="2000" dirty="0"/>
              <a:t>Tick lists as a visual stimulus.</a:t>
            </a:r>
          </a:p>
          <a:p>
            <a:endParaRPr lang="en-US" dirty="0"/>
          </a:p>
          <a:p>
            <a:endParaRPr lang="en-GB"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4716" y="1698237"/>
            <a:ext cx="4226655" cy="2978660"/>
          </a:xfrm>
          <a:prstGeom prst="rect">
            <a:avLst/>
          </a:prstGeom>
          <a:ln>
            <a:solidFill>
              <a:srgbClr val="C33D86"/>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2801" y="3763799"/>
            <a:ext cx="3995659" cy="2742475"/>
          </a:xfrm>
          <a:prstGeom prst="rect">
            <a:avLst/>
          </a:prstGeom>
          <a:ln>
            <a:solidFill>
              <a:srgbClr val="C33D86"/>
            </a:solidFill>
          </a:ln>
        </p:spPr>
      </p:pic>
      <p:pic>
        <p:nvPicPr>
          <p:cNvPr id="13" name="Picture 12">
            <a:extLst>
              <a:ext uri="{FF2B5EF4-FFF2-40B4-BE49-F238E27FC236}">
                <a16:creationId xmlns:a16="http://schemas.microsoft.com/office/drawing/2014/main" id="{B7D916E6-1BE6-2B20-233B-10DAB7B1253A}"/>
              </a:ext>
            </a:extLst>
          </p:cNvPr>
          <p:cNvPicPr>
            <a:picLocks noChangeAspect="1"/>
          </p:cNvPicPr>
          <p:nvPr/>
        </p:nvPicPr>
        <p:blipFill>
          <a:blip r:embed="rId5"/>
          <a:stretch>
            <a:fillRect/>
          </a:stretch>
        </p:blipFill>
        <p:spPr>
          <a:xfrm>
            <a:off x="4930339" y="3901896"/>
            <a:ext cx="1982371" cy="2791926"/>
          </a:xfrm>
          <a:prstGeom prst="rect">
            <a:avLst/>
          </a:prstGeom>
          <a:ln w="12700">
            <a:solidFill>
              <a:srgbClr val="C33D86"/>
            </a:solidFill>
          </a:ln>
        </p:spPr>
      </p:pic>
      <p:pic>
        <p:nvPicPr>
          <p:cNvPr id="15" name="Picture 14">
            <a:extLst>
              <a:ext uri="{FF2B5EF4-FFF2-40B4-BE49-F238E27FC236}">
                <a16:creationId xmlns:a16="http://schemas.microsoft.com/office/drawing/2014/main" id="{40AD065A-961E-898C-519D-782BE4BB0F2F}"/>
              </a:ext>
            </a:extLst>
          </p:cNvPr>
          <p:cNvPicPr>
            <a:picLocks noChangeAspect="1"/>
          </p:cNvPicPr>
          <p:nvPr/>
        </p:nvPicPr>
        <p:blipFill>
          <a:blip r:embed="rId6"/>
          <a:stretch>
            <a:fillRect/>
          </a:stretch>
        </p:blipFill>
        <p:spPr>
          <a:xfrm>
            <a:off x="1228829" y="4352519"/>
            <a:ext cx="3288166" cy="2322553"/>
          </a:xfrm>
          <a:prstGeom prst="rect">
            <a:avLst/>
          </a:prstGeom>
          <a:ln w="12700">
            <a:solidFill>
              <a:srgbClr val="C33D86"/>
            </a:solidFill>
          </a:ln>
        </p:spPr>
      </p:pic>
    </p:spTree>
    <p:extLst>
      <p:ext uri="{BB962C8B-B14F-4D97-AF65-F5344CB8AC3E}">
        <p14:creationId xmlns:p14="http://schemas.microsoft.com/office/powerpoint/2010/main" val="2108665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4AC0-7012-0825-F1E6-F6082BB5B14E}"/>
              </a:ext>
            </a:extLst>
          </p:cNvPr>
          <p:cNvSpPr>
            <a:spLocks noGrp="1"/>
          </p:cNvSpPr>
          <p:nvPr>
            <p:ph type="ctrTitle"/>
          </p:nvPr>
        </p:nvSpPr>
        <p:spPr/>
        <p:txBody>
          <a:bodyPr/>
          <a:lstStyle/>
          <a:p>
            <a:r>
              <a:rPr lang="en-GB" dirty="0"/>
              <a:t>Memory retrieval – Knowledge organisers</a:t>
            </a:r>
          </a:p>
        </p:txBody>
      </p:sp>
      <p:sp>
        <p:nvSpPr>
          <p:cNvPr id="3" name="Subtitle 2">
            <a:extLst>
              <a:ext uri="{FF2B5EF4-FFF2-40B4-BE49-F238E27FC236}">
                <a16:creationId xmlns:a16="http://schemas.microsoft.com/office/drawing/2014/main" id="{B9D5284D-2067-19B3-098F-4F2E8EBD3199}"/>
              </a:ext>
            </a:extLst>
          </p:cNvPr>
          <p:cNvSpPr>
            <a:spLocks noGrp="1"/>
          </p:cNvSpPr>
          <p:nvPr>
            <p:ph type="subTitle" idx="1"/>
          </p:nvPr>
        </p:nvSpPr>
        <p:spPr>
          <a:xfrm>
            <a:off x="1156951" y="2179207"/>
            <a:ext cx="6190905" cy="3600000"/>
          </a:xfrm>
        </p:spPr>
        <p:txBody>
          <a:bodyPr/>
          <a:lstStyle/>
          <a:p>
            <a:pPr marL="0" indent="0">
              <a:spcBef>
                <a:spcPts val="0"/>
              </a:spcBef>
              <a:buNone/>
            </a:pPr>
            <a:r>
              <a:rPr lang="en-GB" sz="2000" b="0" i="0" dirty="0">
                <a:effectLst/>
                <a:latin typeface="Arial" panose="020B0604020202020204" pitchFamily="34" charset="0"/>
                <a:cs typeface="Arial" panose="020B0604020202020204" pitchFamily="34" charset="0"/>
                <a:hlinkClick r:id="rId2"/>
              </a:rPr>
              <a:t>Knowledge organisers </a:t>
            </a:r>
            <a:r>
              <a:rPr lang="en-GB" sz="2000" b="0" i="0" dirty="0">
                <a:effectLst/>
                <a:latin typeface="Arial" panose="020B0604020202020204" pitchFamily="34" charset="0"/>
                <a:cs typeface="Arial" panose="020B0604020202020204" pitchFamily="34" charset="0"/>
              </a:rPr>
              <a:t>contain sets of key facts or essential information on a topic, including visual images, which pupils need to know, and be able to recall (to demonstrate their understanding of the topic).</a:t>
            </a:r>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2DBEE7D-1007-77C1-2FC1-27C96223B05D}"/>
              </a:ext>
            </a:extLst>
          </p:cNvPr>
          <p:cNvPicPr>
            <a:picLocks noChangeAspect="1"/>
          </p:cNvPicPr>
          <p:nvPr/>
        </p:nvPicPr>
        <p:blipFill>
          <a:blip r:embed="rId3"/>
          <a:stretch>
            <a:fillRect/>
          </a:stretch>
        </p:blipFill>
        <p:spPr>
          <a:xfrm>
            <a:off x="2200934" y="3429000"/>
            <a:ext cx="4874780" cy="3320143"/>
          </a:xfrm>
          <a:prstGeom prst="rect">
            <a:avLst/>
          </a:prstGeom>
          <a:ln w="12700">
            <a:solidFill>
              <a:srgbClr val="C33D86"/>
            </a:solidFill>
          </a:ln>
        </p:spPr>
      </p:pic>
      <p:pic>
        <p:nvPicPr>
          <p:cNvPr id="7" name="Picture 6">
            <a:extLst>
              <a:ext uri="{FF2B5EF4-FFF2-40B4-BE49-F238E27FC236}">
                <a16:creationId xmlns:a16="http://schemas.microsoft.com/office/drawing/2014/main" id="{ABE15FF6-19FC-F02B-EAF2-C0E1B296716D}"/>
              </a:ext>
            </a:extLst>
          </p:cNvPr>
          <p:cNvPicPr>
            <a:picLocks noChangeAspect="1"/>
          </p:cNvPicPr>
          <p:nvPr/>
        </p:nvPicPr>
        <p:blipFill>
          <a:blip r:embed="rId4"/>
          <a:stretch>
            <a:fillRect/>
          </a:stretch>
        </p:blipFill>
        <p:spPr>
          <a:xfrm>
            <a:off x="7574096" y="2283798"/>
            <a:ext cx="4303865" cy="3010404"/>
          </a:xfrm>
          <a:prstGeom prst="rect">
            <a:avLst/>
          </a:prstGeom>
          <a:ln w="12700">
            <a:solidFill>
              <a:srgbClr val="C33D86"/>
            </a:solidFill>
          </a:ln>
        </p:spPr>
      </p:pic>
    </p:spTree>
    <p:extLst>
      <p:ext uri="{BB962C8B-B14F-4D97-AF65-F5344CB8AC3E}">
        <p14:creationId xmlns:p14="http://schemas.microsoft.com/office/powerpoint/2010/main" val="15216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F19B88-2AD7-4BC1-AC24-7239C0B6F767}"/>
              </a:ext>
            </a:extLst>
          </p:cNvPr>
          <p:cNvSpPr txBox="1">
            <a:spLocks/>
          </p:cNvSpPr>
          <p:nvPr/>
        </p:nvSpPr>
        <p:spPr>
          <a:xfrm>
            <a:off x="0" y="155945"/>
            <a:ext cx="12192000" cy="448966"/>
          </a:xfrm>
          <a:prstGeom prst="rect">
            <a:avLst/>
          </a:prstGeom>
          <a:solidFill>
            <a:schemeClr val="accent5">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How do we know?</a:t>
            </a:r>
          </a:p>
        </p:txBody>
      </p:sp>
      <p:pic>
        <p:nvPicPr>
          <p:cNvPr id="8194" name="Picture 2" descr="Take The ACE Quiz — And Learn What It Does And Doesn't Mean : Shots -  Health News : NPR">
            <a:extLst>
              <a:ext uri="{FF2B5EF4-FFF2-40B4-BE49-F238E27FC236}">
                <a16:creationId xmlns:a16="http://schemas.microsoft.com/office/drawing/2014/main" id="{BA386076-6ED0-428E-A236-389FC9285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819" y="1405324"/>
            <a:ext cx="5809549" cy="43286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E41CAF-B2EF-4E4E-8E5A-4B8E4886FBDA}"/>
              </a:ext>
            </a:extLst>
          </p:cNvPr>
          <p:cNvSpPr txBox="1"/>
          <p:nvPr/>
        </p:nvSpPr>
        <p:spPr>
          <a:xfrm>
            <a:off x="480964" y="1555542"/>
            <a:ext cx="4766284" cy="4431983"/>
          </a:xfrm>
          <a:prstGeom prst="rect">
            <a:avLst/>
          </a:prstGeom>
          <a:noFill/>
        </p:spPr>
        <p:txBody>
          <a:bodyPr wrap="square" rtlCol="0">
            <a:spAutoFit/>
          </a:bodyPr>
          <a:lstStyle/>
          <a:p>
            <a:pPr algn="ctr"/>
            <a:r>
              <a:rPr lang="en-GB" sz="2400" b="1" dirty="0"/>
              <a:t>ACE’s Scale (</a:t>
            </a:r>
            <a:r>
              <a:rPr lang="en-GB" sz="2400" b="1" dirty="0" err="1"/>
              <a:t>Felitti</a:t>
            </a:r>
            <a:r>
              <a:rPr lang="en-GB" sz="2400" b="1" dirty="0"/>
              <a:t> et al., 1988)</a:t>
            </a:r>
          </a:p>
          <a:p>
            <a:endParaRPr lang="en-GB" dirty="0"/>
          </a:p>
          <a:p>
            <a:r>
              <a:rPr lang="en-GB" sz="2000" dirty="0"/>
              <a:t>Indicators of trauma, not certainties</a:t>
            </a:r>
          </a:p>
          <a:p>
            <a:r>
              <a:rPr lang="en-GB" sz="2000" dirty="0"/>
              <a:t>Other indicators for trauma exist (</a:t>
            </a:r>
            <a:r>
              <a:rPr lang="en-GB" sz="2000" dirty="0" err="1"/>
              <a:t>Bartlet</a:t>
            </a:r>
            <a:r>
              <a:rPr lang="en-GB" sz="2000" dirty="0"/>
              <a:t> &amp; Sacks, 2019), yet the only measurable scale we have.</a:t>
            </a:r>
          </a:p>
          <a:p>
            <a:endParaRPr lang="en-GB" sz="2000" dirty="0"/>
          </a:p>
          <a:p>
            <a:r>
              <a:rPr lang="en-GB" sz="2000" dirty="0"/>
              <a:t>ACE’s are common. 67% of UK population thought to have experienced at least 1 ACE in 2018, and over 8% 4 or more.</a:t>
            </a:r>
          </a:p>
          <a:p>
            <a:endParaRPr lang="en-GB" sz="2000" dirty="0"/>
          </a:p>
          <a:p>
            <a:r>
              <a:rPr lang="en-GB" sz="2000" dirty="0"/>
              <a:t>Pandemic not only made ACE’s occurring more likely, but will be categorised as an ACE in the future (TISUK 2022)</a:t>
            </a:r>
          </a:p>
        </p:txBody>
      </p:sp>
    </p:spTree>
    <p:extLst>
      <p:ext uri="{BB962C8B-B14F-4D97-AF65-F5344CB8AC3E}">
        <p14:creationId xmlns:p14="http://schemas.microsoft.com/office/powerpoint/2010/main" val="2722373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Memory retrieval – thinking maps</a:t>
            </a:r>
            <a:endParaRPr lang="en-GB" dirty="0"/>
          </a:p>
        </p:txBody>
      </p:sp>
      <p:sp>
        <p:nvSpPr>
          <p:cNvPr id="3" name="Subtitle 2"/>
          <p:cNvSpPr>
            <a:spLocks noGrp="1"/>
          </p:cNvSpPr>
          <p:nvPr>
            <p:ph type="subTitle" idx="1"/>
          </p:nvPr>
        </p:nvSpPr>
        <p:spPr>
          <a:xfrm>
            <a:off x="1169276" y="2571092"/>
            <a:ext cx="5079124" cy="3600000"/>
          </a:xfrm>
        </p:spPr>
        <p:txBody>
          <a:bodyPr/>
          <a:lstStyle/>
          <a:p>
            <a:r>
              <a:rPr lang="en-US" dirty="0"/>
              <a:t>Thinking maps, such as </a:t>
            </a:r>
            <a:r>
              <a:rPr lang="en-US" dirty="0">
                <a:hlinkClick r:id="rId3"/>
              </a:rPr>
              <a:t>circle maps</a:t>
            </a:r>
            <a:r>
              <a:rPr lang="en-US" dirty="0"/>
              <a:t>, </a:t>
            </a:r>
            <a:r>
              <a:rPr lang="en-US" dirty="0">
                <a:hlinkClick r:id="rId4"/>
              </a:rPr>
              <a:t>brace maps</a:t>
            </a:r>
            <a:r>
              <a:rPr lang="en-US" dirty="0"/>
              <a:t> and </a:t>
            </a:r>
            <a:r>
              <a:rPr lang="en-US" dirty="0">
                <a:hlinkClick r:id="rId4"/>
              </a:rPr>
              <a:t>venn diagrams</a:t>
            </a:r>
            <a:r>
              <a:rPr lang="en-US" dirty="0"/>
              <a:t>.</a:t>
            </a:r>
          </a:p>
          <a:p>
            <a:endParaRPr lang="en-US" dirty="0"/>
          </a:p>
          <a:p>
            <a:endParaRPr lang="en-GB" dirty="0"/>
          </a:p>
        </p:txBody>
      </p:sp>
      <p:pic>
        <p:nvPicPr>
          <p:cNvPr id="6" name="Picture 5">
            <a:extLst>
              <a:ext uri="{FF2B5EF4-FFF2-40B4-BE49-F238E27FC236}">
                <a16:creationId xmlns:a16="http://schemas.microsoft.com/office/drawing/2014/main" id="{8181DB1C-2052-1E6F-A225-F4F4671782B0}"/>
              </a:ext>
            </a:extLst>
          </p:cNvPr>
          <p:cNvPicPr>
            <a:picLocks noChangeAspect="1"/>
          </p:cNvPicPr>
          <p:nvPr/>
        </p:nvPicPr>
        <p:blipFill>
          <a:blip r:embed="rId5"/>
          <a:stretch>
            <a:fillRect/>
          </a:stretch>
        </p:blipFill>
        <p:spPr>
          <a:xfrm>
            <a:off x="538180" y="3245479"/>
            <a:ext cx="2243378" cy="3265257"/>
          </a:xfrm>
          <a:prstGeom prst="rect">
            <a:avLst/>
          </a:prstGeom>
          <a:ln>
            <a:solidFill>
              <a:srgbClr val="C33D86"/>
            </a:solidFill>
          </a:ln>
        </p:spPr>
      </p:pic>
      <p:pic>
        <p:nvPicPr>
          <p:cNvPr id="8" name="Picture 7">
            <a:extLst>
              <a:ext uri="{FF2B5EF4-FFF2-40B4-BE49-F238E27FC236}">
                <a16:creationId xmlns:a16="http://schemas.microsoft.com/office/drawing/2014/main" id="{59E27F03-B45D-E9F0-7F3C-89582A3282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65671" y="3918319"/>
            <a:ext cx="4316388" cy="2393688"/>
          </a:xfrm>
          <a:prstGeom prst="rect">
            <a:avLst/>
          </a:prstGeom>
          <a:ln>
            <a:solidFill>
              <a:srgbClr val="C33D86"/>
            </a:solidFill>
          </a:ln>
        </p:spPr>
      </p:pic>
      <p:pic>
        <p:nvPicPr>
          <p:cNvPr id="9" name="Picture 8">
            <a:extLst>
              <a:ext uri="{FF2B5EF4-FFF2-40B4-BE49-F238E27FC236}">
                <a16:creationId xmlns:a16="http://schemas.microsoft.com/office/drawing/2014/main" id="{50C679AE-B49C-A4EF-955D-F9A34FE963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65366" y="2782048"/>
            <a:ext cx="4097335" cy="2272542"/>
          </a:xfrm>
          <a:prstGeom prst="rect">
            <a:avLst/>
          </a:prstGeom>
          <a:ln>
            <a:solidFill>
              <a:srgbClr val="C33D86"/>
            </a:solidFill>
          </a:ln>
        </p:spPr>
      </p:pic>
    </p:spTree>
    <p:extLst>
      <p:ext uri="{BB962C8B-B14F-4D97-AF65-F5344CB8AC3E}">
        <p14:creationId xmlns:p14="http://schemas.microsoft.com/office/powerpoint/2010/main" val="262418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990" y="3825592"/>
            <a:ext cx="3133926" cy="2532116"/>
          </a:xfrm>
          <a:prstGeom prst="rect">
            <a:avLst/>
          </a:prstGeom>
          <a:ln>
            <a:solidFill>
              <a:srgbClr val="C33D86"/>
            </a:solidFill>
          </a:ln>
        </p:spPr>
      </p:pic>
      <p:sp>
        <p:nvSpPr>
          <p:cNvPr id="2" name="Title 1"/>
          <p:cNvSpPr>
            <a:spLocks noGrp="1"/>
          </p:cNvSpPr>
          <p:nvPr>
            <p:ph type="ctrTitle"/>
          </p:nvPr>
        </p:nvSpPr>
        <p:spPr/>
        <p:txBody>
          <a:bodyPr/>
          <a:lstStyle/>
          <a:p>
            <a:r>
              <a:rPr lang="en-US" dirty="0"/>
              <a:t>Memory retrieval – flash cards</a:t>
            </a:r>
            <a:endParaRPr lang="en-GB" dirty="0"/>
          </a:p>
        </p:txBody>
      </p:sp>
      <p:sp>
        <p:nvSpPr>
          <p:cNvPr id="5" name="TextBox 4"/>
          <p:cNvSpPr txBox="1"/>
          <p:nvPr/>
        </p:nvSpPr>
        <p:spPr>
          <a:xfrm>
            <a:off x="10623403" y="5979134"/>
            <a:ext cx="204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Kitchen equipment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9632275" y="5989813"/>
            <a:ext cx="204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Vegetables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8651" y="1666994"/>
            <a:ext cx="1984041" cy="2841343"/>
          </a:xfrm>
          <a:prstGeom prst="rect">
            <a:avLst/>
          </a:prstGeom>
          <a:ln>
            <a:solidFill>
              <a:srgbClr val="C33D86"/>
            </a:solidFill>
          </a:ln>
        </p:spPr>
      </p:pic>
      <p:sp>
        <p:nvSpPr>
          <p:cNvPr id="10" name="TextBox 9"/>
          <p:cNvSpPr txBox="1"/>
          <p:nvPr/>
        </p:nvSpPr>
        <p:spPr>
          <a:xfrm>
            <a:off x="9061542" y="6000492"/>
            <a:ext cx="204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Fruit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8034" y="2069459"/>
            <a:ext cx="2001384" cy="2889498"/>
          </a:xfrm>
          <a:prstGeom prst="rect">
            <a:avLst/>
          </a:prstGeom>
          <a:ln>
            <a:solidFill>
              <a:srgbClr val="C33D86"/>
            </a:solidFill>
          </a:ln>
        </p:spPr>
      </p:pic>
      <p:sp>
        <p:nvSpPr>
          <p:cNvPr id="12" name="TextBox 11"/>
          <p:cNvSpPr txBox="1"/>
          <p:nvPr/>
        </p:nvSpPr>
        <p:spPr>
          <a:xfrm>
            <a:off x="7053470" y="5997559"/>
            <a:ext cx="204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Eatwell Guide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50955" y="3025471"/>
            <a:ext cx="1928945" cy="2785365"/>
          </a:xfrm>
          <a:prstGeom prst="rect">
            <a:avLst/>
          </a:prstGeom>
          <a:ln>
            <a:solidFill>
              <a:srgbClr val="C33D86"/>
            </a:solidFill>
          </a:ln>
        </p:spPr>
      </p:pic>
      <p:sp>
        <p:nvSpPr>
          <p:cNvPr id="14" name="TextBox 13"/>
          <p:cNvSpPr txBox="1"/>
          <p:nvPr/>
        </p:nvSpPr>
        <p:spPr>
          <a:xfrm>
            <a:off x="8295877" y="6011310"/>
            <a:ext cx="204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Food</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61420" y="3803674"/>
            <a:ext cx="2673042" cy="2532116"/>
          </a:xfrm>
          <a:prstGeom prst="rect">
            <a:avLst/>
          </a:prstGeom>
          <a:ln>
            <a:solidFill>
              <a:srgbClr val="C33D86"/>
            </a:solidFill>
          </a:ln>
        </p:spPr>
      </p:pic>
      <p:sp>
        <p:nvSpPr>
          <p:cNvPr id="16" name="TextBox 15"/>
          <p:cNvSpPr txBox="1"/>
          <p:nvPr/>
        </p:nvSpPr>
        <p:spPr>
          <a:xfrm>
            <a:off x="4983680" y="6399396"/>
            <a:ext cx="204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3"/>
              </a:rPr>
              <a:t>Meal times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1514159" y="6438520"/>
            <a:ext cx="2042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4"/>
              </a:rPr>
              <a:t>What is it?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648110" y="2300405"/>
            <a:ext cx="2010490" cy="2890601"/>
          </a:xfrm>
          <a:prstGeom prst="rect">
            <a:avLst/>
          </a:prstGeom>
          <a:ln>
            <a:solidFill>
              <a:srgbClr val="C33D86"/>
            </a:solidFill>
          </a:ln>
        </p:spPr>
      </p:pic>
      <p:pic>
        <p:nvPicPr>
          <p:cNvPr id="4" name="Picture 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024786" y="3318347"/>
            <a:ext cx="2093273" cy="2496499"/>
          </a:xfrm>
          <a:prstGeom prst="rect">
            <a:avLst/>
          </a:prstGeom>
          <a:ln>
            <a:solidFill>
              <a:srgbClr val="C33D86"/>
            </a:solidFill>
          </a:ln>
        </p:spPr>
      </p:pic>
      <p:sp>
        <p:nvSpPr>
          <p:cNvPr id="3" name="TextBox 2">
            <a:extLst>
              <a:ext uri="{FF2B5EF4-FFF2-40B4-BE49-F238E27FC236}">
                <a16:creationId xmlns:a16="http://schemas.microsoft.com/office/drawing/2014/main" id="{21E43A60-B1A6-D087-A1FA-42D42BFFE35C}"/>
              </a:ext>
            </a:extLst>
          </p:cNvPr>
          <p:cNvSpPr txBox="1"/>
          <p:nvPr/>
        </p:nvSpPr>
        <p:spPr>
          <a:xfrm>
            <a:off x="533400" y="2416629"/>
            <a:ext cx="60054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Flash cards are effective memory reinforcement tools, they aid in quickly memorising facts, vocabulary, dates, and much more</a:t>
            </a:r>
          </a:p>
        </p:txBody>
      </p:sp>
    </p:spTree>
    <p:extLst>
      <p:ext uri="{BB962C8B-B14F-4D97-AF65-F5344CB8AC3E}">
        <p14:creationId xmlns:p14="http://schemas.microsoft.com/office/powerpoint/2010/main" val="2974780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7194" y="1203798"/>
            <a:ext cx="9720000" cy="720000"/>
          </a:xfrm>
        </p:spPr>
        <p:txBody>
          <a:bodyPr/>
          <a:lstStyle/>
          <a:p>
            <a:r>
              <a:rPr lang="en-US" dirty="0"/>
              <a:t>Memory retrieval – question cards and bingo</a:t>
            </a:r>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14369" y="1923798"/>
            <a:ext cx="2489716" cy="3590023"/>
          </a:xfrm>
          <a:prstGeom prst="rect">
            <a:avLst/>
          </a:prstGeom>
          <a:ln>
            <a:solidFill>
              <a:srgbClr val="C33D86"/>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3861" y="1923798"/>
            <a:ext cx="4388222" cy="2405956"/>
          </a:xfrm>
          <a:prstGeom prst="rect">
            <a:avLst/>
          </a:prstGeom>
          <a:ln>
            <a:solidFill>
              <a:srgbClr val="C33D86"/>
            </a:solidFill>
          </a:ln>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5482" y="1923798"/>
            <a:ext cx="3926189" cy="2712929"/>
          </a:xfrm>
          <a:prstGeom prst="rect">
            <a:avLst/>
          </a:prstGeom>
          <a:ln>
            <a:solidFill>
              <a:srgbClr val="C33D86"/>
            </a:solidFill>
          </a:ln>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1170" y="3262557"/>
            <a:ext cx="3892636" cy="2712929"/>
          </a:xfrm>
          <a:prstGeom prst="rect">
            <a:avLst/>
          </a:prstGeom>
          <a:ln>
            <a:solidFill>
              <a:srgbClr val="C33D86"/>
            </a:solidFill>
          </a:ln>
        </p:spPr>
      </p:pic>
      <p:sp>
        <p:nvSpPr>
          <p:cNvPr id="3" name="TextBox 2"/>
          <p:cNvSpPr txBox="1"/>
          <p:nvPr/>
        </p:nvSpPr>
        <p:spPr>
          <a:xfrm>
            <a:off x="10757193" y="5513821"/>
            <a:ext cx="12522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Food hygiene and safety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6489567" y="4346872"/>
            <a:ext cx="21132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Food hygiene bingo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405296" y="4669161"/>
            <a:ext cx="12598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Fruit and vegetable bingo</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1665171" y="6025625"/>
            <a:ext cx="21132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0"/>
              </a:rPr>
              <a:t>Green vegetable bingo</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96533" y="3060834"/>
            <a:ext cx="2204515" cy="3142120"/>
          </a:xfrm>
          <a:prstGeom prst="rect">
            <a:avLst/>
          </a:prstGeom>
          <a:ln>
            <a:solidFill>
              <a:srgbClr val="C33D86"/>
            </a:solidFill>
          </a:ln>
        </p:spPr>
      </p:pic>
    </p:spTree>
    <p:extLst>
      <p:ext uri="{BB962C8B-B14F-4D97-AF65-F5344CB8AC3E}">
        <p14:creationId xmlns:p14="http://schemas.microsoft.com/office/powerpoint/2010/main" val="548345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0D9B-0C18-5542-9D71-6D65BEB857C3}"/>
              </a:ext>
            </a:extLst>
          </p:cNvPr>
          <p:cNvSpPr>
            <a:spLocks noGrp="1"/>
          </p:cNvSpPr>
          <p:nvPr>
            <p:ph type="ctrTitle"/>
          </p:nvPr>
        </p:nvSpPr>
        <p:spPr/>
        <p:txBody>
          <a:bodyPr/>
          <a:lstStyle/>
          <a:p>
            <a:r>
              <a:rPr lang="en-GB" dirty="0"/>
              <a:t>Stimulus materials and social stories</a:t>
            </a:r>
          </a:p>
        </p:txBody>
      </p:sp>
      <p:sp>
        <p:nvSpPr>
          <p:cNvPr id="3" name="Subtitle 2">
            <a:extLst>
              <a:ext uri="{FF2B5EF4-FFF2-40B4-BE49-F238E27FC236}">
                <a16:creationId xmlns:a16="http://schemas.microsoft.com/office/drawing/2014/main" id="{1BA63E35-CAF3-4278-D56D-F7C8F4E26CD5}"/>
              </a:ext>
            </a:extLst>
          </p:cNvPr>
          <p:cNvSpPr>
            <a:spLocks noGrp="1"/>
          </p:cNvSpPr>
          <p:nvPr>
            <p:ph type="subTitle" idx="1"/>
          </p:nvPr>
        </p:nvSpPr>
        <p:spPr>
          <a:xfrm>
            <a:off x="1169276" y="2571092"/>
            <a:ext cx="6233010" cy="3600000"/>
          </a:xfrm>
        </p:spPr>
        <p:txBody>
          <a:bodyPr/>
          <a:lstStyle/>
          <a:p>
            <a:pPr marL="0" indent="0">
              <a:buNone/>
            </a:pPr>
            <a:r>
              <a:rPr lang="en-GB" sz="2000" dirty="0"/>
              <a:t>Use of stimulus materials such as PPT presentations with plenty of images, visual wall displays, and </a:t>
            </a:r>
            <a:r>
              <a:rPr lang="en-GB" sz="2000" dirty="0">
                <a:hlinkClick r:id="rId2"/>
              </a:rPr>
              <a:t>social stories </a:t>
            </a:r>
            <a:r>
              <a:rPr lang="en-GB" sz="2000" dirty="0"/>
              <a:t>can be a useful starting point for discussion and help pupils recollect information from the memory and build on knowledge.</a:t>
            </a:r>
          </a:p>
        </p:txBody>
      </p:sp>
      <p:pic>
        <p:nvPicPr>
          <p:cNvPr id="5" name="Picture 4">
            <a:extLst>
              <a:ext uri="{FF2B5EF4-FFF2-40B4-BE49-F238E27FC236}">
                <a16:creationId xmlns:a16="http://schemas.microsoft.com/office/drawing/2014/main" id="{02836055-B31B-C4BE-A854-E37936248D44}"/>
              </a:ext>
            </a:extLst>
          </p:cNvPr>
          <p:cNvPicPr>
            <a:picLocks noChangeAspect="1"/>
          </p:cNvPicPr>
          <p:nvPr/>
        </p:nvPicPr>
        <p:blipFill>
          <a:blip r:embed="rId3"/>
          <a:stretch>
            <a:fillRect/>
          </a:stretch>
        </p:blipFill>
        <p:spPr>
          <a:xfrm>
            <a:off x="7819745" y="2370039"/>
            <a:ext cx="4086460" cy="2301113"/>
          </a:xfrm>
          <a:prstGeom prst="rect">
            <a:avLst/>
          </a:prstGeom>
          <a:ln w="12700">
            <a:solidFill>
              <a:srgbClr val="C33D86"/>
            </a:solidFill>
          </a:ln>
        </p:spPr>
      </p:pic>
      <p:sp>
        <p:nvSpPr>
          <p:cNvPr id="6" name="TextBox 5">
            <a:extLst>
              <a:ext uri="{FF2B5EF4-FFF2-40B4-BE49-F238E27FC236}">
                <a16:creationId xmlns:a16="http://schemas.microsoft.com/office/drawing/2014/main" id="{A9E2AF64-88D7-3A3A-C6A3-59833332AFD4}"/>
              </a:ext>
            </a:extLst>
          </p:cNvPr>
          <p:cNvSpPr txBox="1"/>
          <p:nvPr/>
        </p:nvSpPr>
        <p:spPr>
          <a:xfrm>
            <a:off x="8163500" y="4671152"/>
            <a:ext cx="389997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Supporting pupils with additional needs area</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D5E4F906-7D51-B147-9050-99A90EF94C4B}"/>
              </a:ext>
            </a:extLst>
          </p:cNvPr>
          <p:cNvPicPr>
            <a:picLocks noChangeAspect="1"/>
          </p:cNvPicPr>
          <p:nvPr/>
        </p:nvPicPr>
        <p:blipFill>
          <a:blip r:embed="rId5"/>
          <a:stretch>
            <a:fillRect/>
          </a:stretch>
        </p:blipFill>
        <p:spPr>
          <a:xfrm>
            <a:off x="5137082" y="3816328"/>
            <a:ext cx="1917835" cy="2744561"/>
          </a:xfrm>
          <a:prstGeom prst="rect">
            <a:avLst/>
          </a:prstGeom>
          <a:ln w="12700">
            <a:solidFill>
              <a:srgbClr val="C33D86"/>
            </a:solidFill>
          </a:ln>
        </p:spPr>
      </p:pic>
      <p:pic>
        <p:nvPicPr>
          <p:cNvPr id="10" name="Picture 9">
            <a:extLst>
              <a:ext uri="{FF2B5EF4-FFF2-40B4-BE49-F238E27FC236}">
                <a16:creationId xmlns:a16="http://schemas.microsoft.com/office/drawing/2014/main" id="{6A9E9647-2FBC-A6F9-455E-5DADB9B1ED07}"/>
              </a:ext>
            </a:extLst>
          </p:cNvPr>
          <p:cNvPicPr>
            <a:picLocks noChangeAspect="1"/>
          </p:cNvPicPr>
          <p:nvPr/>
        </p:nvPicPr>
        <p:blipFill>
          <a:blip r:embed="rId6"/>
          <a:stretch>
            <a:fillRect/>
          </a:stretch>
        </p:blipFill>
        <p:spPr>
          <a:xfrm>
            <a:off x="1311623" y="4115891"/>
            <a:ext cx="3016915" cy="2145436"/>
          </a:xfrm>
          <a:prstGeom prst="rect">
            <a:avLst/>
          </a:prstGeom>
          <a:ln w="12700">
            <a:solidFill>
              <a:srgbClr val="C33D86"/>
            </a:solidFill>
          </a:ln>
        </p:spPr>
      </p:pic>
      <p:sp>
        <p:nvSpPr>
          <p:cNvPr id="11" name="TextBox 10">
            <a:extLst>
              <a:ext uri="{FF2B5EF4-FFF2-40B4-BE49-F238E27FC236}">
                <a16:creationId xmlns:a16="http://schemas.microsoft.com/office/drawing/2014/main" id="{D4A75B85-EE60-580F-118C-2BA35774A06D}"/>
              </a:ext>
            </a:extLst>
          </p:cNvPr>
          <p:cNvSpPr txBox="1"/>
          <p:nvPr/>
        </p:nvSpPr>
        <p:spPr>
          <a:xfrm>
            <a:off x="1937657" y="6458386"/>
            <a:ext cx="262345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Posters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4701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Low stakes testing</a:t>
            </a:r>
            <a:endParaRPr lang="en-GB" dirty="0"/>
          </a:p>
        </p:txBody>
      </p:sp>
      <p:pic>
        <p:nvPicPr>
          <p:cNvPr id="4" name="Picture 3"/>
          <p:cNvPicPr>
            <a:picLocks noChangeAspect="1"/>
          </p:cNvPicPr>
          <p:nvPr/>
        </p:nvPicPr>
        <p:blipFill>
          <a:blip r:embed="rId2"/>
          <a:stretch>
            <a:fillRect/>
          </a:stretch>
        </p:blipFill>
        <p:spPr>
          <a:xfrm>
            <a:off x="6434008" y="1923798"/>
            <a:ext cx="5224080" cy="3755642"/>
          </a:xfrm>
          <a:prstGeom prst="rect">
            <a:avLst/>
          </a:prstGeom>
          <a:ln>
            <a:solidFill>
              <a:srgbClr val="C33D86"/>
            </a:solidFill>
          </a:ln>
        </p:spPr>
      </p:pic>
      <p:sp>
        <p:nvSpPr>
          <p:cNvPr id="5" name="TextBox 4"/>
          <p:cNvSpPr txBox="1"/>
          <p:nvPr/>
        </p:nvSpPr>
        <p:spPr>
          <a:xfrm>
            <a:off x="1169274" y="2283798"/>
            <a:ext cx="5109606" cy="22159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Multiple-choice online quizzes – downloadable certificates!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Quiz worksheets.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Kahoot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Interactive class quizzes.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046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D963-90B6-A376-28EE-46C92CE67E75}"/>
              </a:ext>
            </a:extLst>
          </p:cNvPr>
          <p:cNvSpPr>
            <a:spLocks noGrp="1"/>
          </p:cNvSpPr>
          <p:nvPr>
            <p:ph type="ctrTitle"/>
          </p:nvPr>
        </p:nvSpPr>
        <p:spPr/>
        <p:txBody>
          <a:bodyPr/>
          <a:lstStyle/>
          <a:p>
            <a:r>
              <a:rPr lang="en-GB" dirty="0"/>
              <a:t>Further information and support</a:t>
            </a:r>
          </a:p>
        </p:txBody>
      </p:sp>
      <p:sp>
        <p:nvSpPr>
          <p:cNvPr id="3" name="Subtitle 2">
            <a:extLst>
              <a:ext uri="{FF2B5EF4-FFF2-40B4-BE49-F238E27FC236}">
                <a16:creationId xmlns:a16="http://schemas.microsoft.com/office/drawing/2014/main" id="{F921A3A4-5C71-37EA-77E6-1EF3D035AB42}"/>
              </a:ext>
            </a:extLst>
          </p:cNvPr>
          <p:cNvSpPr>
            <a:spLocks noGrp="1"/>
          </p:cNvSpPr>
          <p:nvPr>
            <p:ph type="subTitle" idx="1"/>
          </p:nvPr>
        </p:nvSpPr>
        <p:spPr>
          <a:xfrm>
            <a:off x="1169276" y="2571092"/>
            <a:ext cx="6461610" cy="3600000"/>
          </a:xfrm>
        </p:spPr>
        <p:txBody>
          <a:bodyPr/>
          <a:lstStyle/>
          <a:p>
            <a:r>
              <a:rPr lang="en-GB" sz="2000" dirty="0">
                <a:hlinkClick r:id="rId2"/>
              </a:rPr>
              <a:t>Creating a trauma supportive classroom (recording)</a:t>
            </a:r>
            <a:endParaRPr lang="en-GB" sz="2000" dirty="0"/>
          </a:p>
          <a:p>
            <a:r>
              <a:rPr lang="en-GB" sz="2000" dirty="0"/>
              <a:t>Boosting pupil performance – </a:t>
            </a:r>
            <a:r>
              <a:rPr lang="en-GB" sz="2000" dirty="0">
                <a:hlinkClick r:id="rId3"/>
              </a:rPr>
              <a:t>news article</a:t>
            </a:r>
            <a:endParaRPr lang="en-GB" sz="2000" dirty="0"/>
          </a:p>
          <a:p>
            <a:r>
              <a:rPr lang="en-GB" sz="2000" dirty="0"/>
              <a:t>Boost performance and memory retrieval – </a:t>
            </a:r>
            <a:r>
              <a:rPr lang="en-GB" sz="2000" dirty="0">
                <a:hlinkClick r:id="rId4"/>
              </a:rPr>
              <a:t>news article</a:t>
            </a:r>
            <a:endParaRPr lang="en-GB" sz="2000" dirty="0"/>
          </a:p>
          <a:p>
            <a:endParaRPr lang="en-GB" dirty="0"/>
          </a:p>
          <a:p>
            <a:endParaRPr lang="en-GB" dirty="0"/>
          </a:p>
        </p:txBody>
      </p:sp>
      <p:pic>
        <p:nvPicPr>
          <p:cNvPr id="5" name="Picture 4">
            <a:extLst>
              <a:ext uri="{FF2B5EF4-FFF2-40B4-BE49-F238E27FC236}">
                <a16:creationId xmlns:a16="http://schemas.microsoft.com/office/drawing/2014/main" id="{F13E3796-DFD8-1F34-0C2D-B162C5F6E223}"/>
              </a:ext>
            </a:extLst>
          </p:cNvPr>
          <p:cNvPicPr>
            <a:picLocks noChangeAspect="1"/>
          </p:cNvPicPr>
          <p:nvPr/>
        </p:nvPicPr>
        <p:blipFill>
          <a:blip r:embed="rId5"/>
          <a:stretch>
            <a:fillRect/>
          </a:stretch>
        </p:blipFill>
        <p:spPr>
          <a:xfrm>
            <a:off x="8953500" y="2369003"/>
            <a:ext cx="2209800" cy="2838450"/>
          </a:xfrm>
          <a:prstGeom prst="rect">
            <a:avLst/>
          </a:prstGeom>
          <a:ln w="12700">
            <a:solidFill>
              <a:srgbClr val="C33D86"/>
            </a:solidFill>
          </a:ln>
        </p:spPr>
      </p:pic>
    </p:spTree>
    <p:extLst>
      <p:ext uri="{BB962C8B-B14F-4D97-AF65-F5344CB8AC3E}">
        <p14:creationId xmlns:p14="http://schemas.microsoft.com/office/powerpoint/2010/main" val="2295776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5B5-9DCD-0105-0B58-A77D3CE791C3}"/>
              </a:ext>
            </a:extLst>
          </p:cNvPr>
          <p:cNvSpPr>
            <a:spLocks noGrp="1"/>
          </p:cNvSpPr>
          <p:nvPr>
            <p:ph type="ctrTitle"/>
          </p:nvPr>
        </p:nvSpPr>
        <p:spPr/>
        <p:txBody>
          <a:bodyPr/>
          <a:lstStyle/>
          <a:p>
            <a:r>
              <a:rPr lang="en-GB" dirty="0"/>
              <a:t>New! – FFL Roadmaps</a:t>
            </a:r>
          </a:p>
        </p:txBody>
      </p:sp>
      <p:pic>
        <p:nvPicPr>
          <p:cNvPr id="5" name="Picture 4">
            <a:extLst>
              <a:ext uri="{FF2B5EF4-FFF2-40B4-BE49-F238E27FC236}">
                <a16:creationId xmlns:a16="http://schemas.microsoft.com/office/drawing/2014/main" id="{28ABCA23-A2D7-B21B-21D9-93F41F143172}"/>
              </a:ext>
            </a:extLst>
          </p:cNvPr>
          <p:cNvPicPr>
            <a:picLocks noChangeAspect="1"/>
          </p:cNvPicPr>
          <p:nvPr/>
        </p:nvPicPr>
        <p:blipFill>
          <a:blip r:embed="rId2"/>
          <a:stretch>
            <a:fillRect/>
          </a:stretch>
        </p:blipFill>
        <p:spPr>
          <a:xfrm>
            <a:off x="536124" y="3915014"/>
            <a:ext cx="11119751" cy="2610531"/>
          </a:xfrm>
          <a:prstGeom prst="rect">
            <a:avLst/>
          </a:prstGeom>
        </p:spPr>
      </p:pic>
      <p:sp>
        <p:nvSpPr>
          <p:cNvPr id="6" name="TextBox 5">
            <a:extLst>
              <a:ext uri="{FF2B5EF4-FFF2-40B4-BE49-F238E27FC236}">
                <a16:creationId xmlns:a16="http://schemas.microsoft.com/office/drawing/2014/main" id="{4ACDBA5E-1B64-E0AC-9820-95B5C23D9C4C}"/>
              </a:ext>
            </a:extLst>
          </p:cNvPr>
          <p:cNvSpPr txBox="1"/>
          <p:nvPr/>
        </p:nvSpPr>
        <p:spPr>
          <a:xfrm>
            <a:off x="892629" y="2127378"/>
            <a:ext cx="10668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63143"/>
                </a:solidFill>
                <a:effectLst/>
                <a:uLnTx/>
                <a:uFillTx/>
                <a:latin typeface="Arial" panose="020B0604020202020204" pitchFamily="34" charset="0"/>
                <a:ea typeface="+mn-ea"/>
                <a:cs typeface="Arial" panose="020B0604020202020204" pitchFamily="34" charset="0"/>
              </a:rPr>
              <a:t>Food - a fact of life</a:t>
            </a:r>
            <a:r>
              <a:rPr kumimoji="0" lang="en-GB" sz="2000" b="0" i="0" u="none" strike="noStrike" kern="1200" cap="none" spc="0" normalizeH="0" baseline="0" noProof="0" dirty="0">
                <a:ln>
                  <a:noFill/>
                </a:ln>
                <a:solidFill>
                  <a:srgbClr val="263143"/>
                </a:solidFill>
                <a:effectLst/>
                <a:uLnTx/>
                <a:uFillTx/>
                <a:latin typeface="Arial" panose="020B0604020202020204" pitchFamily="34" charset="0"/>
                <a:ea typeface="+mn-ea"/>
                <a:cs typeface="Arial" panose="020B0604020202020204" pitchFamily="34" charset="0"/>
              </a:rPr>
              <a:t> is proud to present our very own </a:t>
            </a:r>
            <a:r>
              <a:rPr kumimoji="0" lang="en-GB" sz="2000" b="0" i="0" u="none" strike="noStrike" kern="1200" cap="none" spc="0" normalizeH="0" baseline="0" noProof="0" dirty="0">
                <a:ln>
                  <a:noFill/>
                </a:ln>
                <a:solidFill>
                  <a:srgbClr val="263143"/>
                </a:solidFill>
                <a:effectLst/>
                <a:uLnTx/>
                <a:uFillTx/>
                <a:latin typeface="Arial" panose="020B0604020202020204" pitchFamily="34" charset="0"/>
                <a:ea typeface="+mn-ea"/>
                <a:cs typeface="Arial" panose="020B0604020202020204" pitchFamily="34" charset="0"/>
                <a:hlinkClick r:id="rId3"/>
              </a:rPr>
              <a:t>roadmaps</a:t>
            </a:r>
            <a:r>
              <a:rPr kumimoji="0" lang="en-GB" sz="2000" b="0" i="0" u="none" strike="noStrike" kern="1200" cap="none" spc="0" normalizeH="0" baseline="0" noProof="0" dirty="0">
                <a:ln>
                  <a:noFill/>
                </a:ln>
                <a:solidFill>
                  <a:srgbClr val="263143"/>
                </a:solidFill>
                <a:effectLst/>
                <a:uLnTx/>
                <a:uFillTx/>
                <a:latin typeface="Arial" panose="020B0604020202020204" pitchFamily="34" charset="0"/>
                <a:ea typeface="+mn-ea"/>
                <a:cs typeface="Arial" panose="020B0604020202020204" pitchFamily="34" charset="0"/>
              </a:rPr>
              <a:t> for the food curriculum. Each roadmap covers the key topics at each age phase, accompanied by our Key facts. Each Key fact shows progression on the topics as pupils move through each age phase. They are a visual guide to food and nutrition education from 3-16 years and are a way of representing what pupils should learn and the sequence. There are printable and interactive versions!</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8378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27" y="1337191"/>
            <a:ext cx="11232276" cy="720000"/>
          </a:xfrm>
        </p:spPr>
        <p:txBody>
          <a:bodyPr/>
          <a:lstStyle/>
          <a:p>
            <a:pPr marL="0" indent="0">
              <a:buNone/>
            </a:pPr>
            <a:r>
              <a:rPr lang="en-GB"/>
              <a:t>Keep up to date with our free resources and training </a:t>
            </a:r>
            <a:br>
              <a:rPr lang="en-GB"/>
            </a:br>
            <a:endParaRPr lang="en-GB"/>
          </a:p>
        </p:txBody>
      </p:sp>
      <p:sp>
        <p:nvSpPr>
          <p:cNvPr id="3" name="Subtitle 2"/>
          <p:cNvSpPr>
            <a:spLocks noGrp="1"/>
          </p:cNvSpPr>
          <p:nvPr>
            <p:ph type="subTitle" idx="1"/>
          </p:nvPr>
        </p:nvSpPr>
        <p:spPr>
          <a:xfrm>
            <a:off x="542048" y="2057191"/>
            <a:ext cx="6835386" cy="2267968"/>
          </a:xfrm>
        </p:spPr>
        <p:txBody>
          <a:bodyPr/>
          <a:lstStyle/>
          <a:p>
            <a:pPr marL="0" indent="0">
              <a:buNone/>
            </a:pPr>
            <a:r>
              <a:rPr lang="en-GB" sz="2000" b="1" dirty="0"/>
              <a:t>Education News </a:t>
            </a:r>
            <a:r>
              <a:rPr lang="en-GB" sz="2000" dirty="0"/>
              <a:t>(monthly email update)</a:t>
            </a:r>
          </a:p>
          <a:p>
            <a:pPr marL="0" indent="0">
              <a:buNone/>
            </a:pPr>
            <a:r>
              <a:rPr lang="en-GB" sz="2000" dirty="0"/>
              <a:t>Sign up on the homepage: </a:t>
            </a:r>
            <a:r>
              <a:rPr lang="en-GB" sz="2000" dirty="0">
                <a:hlinkClick r:id="rId2"/>
              </a:rPr>
              <a:t>www.foodafactoflife.org.uk</a:t>
            </a:r>
            <a:r>
              <a:rPr lang="en-GB" sz="2000" dirty="0"/>
              <a:t> </a:t>
            </a:r>
          </a:p>
          <a:p>
            <a:pPr marL="0" indent="0">
              <a:buNone/>
            </a:pPr>
            <a:endParaRPr lang="en-GB" sz="2000" dirty="0"/>
          </a:p>
          <a:p>
            <a:pPr marL="0" indent="0">
              <a:buNone/>
            </a:pPr>
            <a:r>
              <a:rPr lang="en-GB" sz="2000" b="1" dirty="0"/>
              <a:t>PPD newsletter </a:t>
            </a:r>
            <a:r>
              <a:rPr lang="en-GB" sz="2000" dirty="0"/>
              <a:t>(find out about upcoming FFL training)</a:t>
            </a:r>
          </a:p>
          <a:p>
            <a:pPr marL="0" indent="0">
              <a:buNone/>
            </a:pPr>
            <a:r>
              <a:rPr lang="en-GB" sz="2000" dirty="0">
                <a:latin typeface="Arial" panose="020B0604020202020204" pitchFamily="34" charset="0"/>
                <a:cs typeface="Arial" panose="020B0604020202020204" pitchFamily="34" charset="0"/>
                <a:hlinkClick r:id="rId3"/>
              </a:rPr>
              <a:t>https://www.foodafactoflife.org.uk/professional-development/</a:t>
            </a:r>
            <a:endParaRPr lang="en-GB" sz="2000" dirty="0"/>
          </a:p>
          <a:p>
            <a:pPr marL="0" indent="0">
              <a:buNone/>
            </a:pPr>
            <a:endParaRPr lang="en-GB" sz="2000" dirty="0"/>
          </a:p>
          <a:p>
            <a:pPr marL="0" indent="0">
              <a:buNone/>
            </a:pPr>
            <a:r>
              <a:rPr lang="en-GB" sz="2000" b="1" dirty="0"/>
              <a:t>Follow us on Twitter @Foodafactoflife </a:t>
            </a:r>
          </a:p>
          <a:p>
            <a:pPr marL="0" indent="0">
              <a:buNone/>
            </a:pPr>
            <a:r>
              <a:rPr lang="en-GB" sz="2000" dirty="0">
                <a:hlinkClick r:id="rId4"/>
              </a:rPr>
              <a:t>https://twitter.com/foodafactoflife</a:t>
            </a:r>
            <a:r>
              <a:rPr lang="en-GB" sz="2000" dirty="0"/>
              <a:t> </a:t>
            </a:r>
          </a:p>
          <a:p>
            <a:pPr marL="0" indent="0">
              <a:buNone/>
            </a:pPr>
            <a:endParaRPr lang="en-GB" sz="2000" b="1" dirty="0"/>
          </a:p>
          <a:p>
            <a:pPr marL="0" indent="0">
              <a:buNone/>
            </a:pPr>
            <a:r>
              <a:rPr lang="en-GB" sz="2000" b="1" dirty="0"/>
              <a:t>Keep in touch: </a:t>
            </a:r>
          </a:p>
          <a:p>
            <a:pPr marL="0" indent="0">
              <a:buNone/>
            </a:pPr>
            <a:r>
              <a:rPr lang="en-GB" sz="2000" dirty="0">
                <a:hlinkClick r:id="rId5"/>
              </a:rPr>
              <a:t>education@nutrition.org.uk</a:t>
            </a:r>
            <a:r>
              <a:rPr lang="en-GB" sz="2000" dirty="0"/>
              <a:t> </a:t>
            </a:r>
          </a:p>
          <a:p>
            <a:pPr marL="0" indent="0">
              <a:buNone/>
            </a:pPr>
            <a:endParaRPr lang="en-US" sz="2200" b="1" dirty="0"/>
          </a:p>
        </p:txBody>
      </p:sp>
      <p:sp>
        <p:nvSpPr>
          <p:cNvPr id="4" name="Subtitle 2">
            <a:extLst>
              <a:ext uri="{FF2B5EF4-FFF2-40B4-BE49-F238E27FC236}">
                <a16:creationId xmlns:a16="http://schemas.microsoft.com/office/drawing/2014/main" id="{50DAD9A1-5187-46C5-AB84-2A7D0FEC4777}"/>
              </a:ext>
            </a:extLst>
          </p:cNvPr>
          <p:cNvSpPr txBox="1">
            <a:spLocks/>
          </p:cNvSpPr>
          <p:nvPr/>
        </p:nvSpPr>
        <p:spPr>
          <a:xfrm>
            <a:off x="750175" y="2691426"/>
            <a:ext cx="4452019" cy="3914363"/>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90000"/>
              <a:buFont typeface="Arial" charset="0"/>
              <a:buNone/>
              <a:tabLst/>
              <a:defRPr/>
            </a:pPr>
            <a:endParaRPr kumimoji="0" lang="en-GB" sz="2000" b="0" i="0" u="none" strike="noStrike" kern="1200" cap="none" spc="0" normalizeH="0" baseline="0" noProof="0">
              <a:ln>
                <a:noFill/>
              </a:ln>
              <a:solidFill>
                <a:prstClr val="black"/>
              </a:solidFill>
              <a:effectLst/>
              <a:uLnTx/>
              <a:uFillTx/>
              <a:latin typeface="Arial" charset="0"/>
              <a:cs typeface="Arial" charset="0"/>
            </a:endParaRPr>
          </a:p>
          <a:p>
            <a:pPr marL="0" marR="0" lvl="0" indent="0" algn="l" defTabSz="914400" rtl="0" eaLnBrk="1" fontAlgn="auto" latinLnBrk="0" hangingPunct="1">
              <a:lnSpc>
                <a:spcPct val="90000"/>
              </a:lnSpc>
              <a:spcBef>
                <a:spcPts val="1000"/>
              </a:spcBef>
              <a:spcAft>
                <a:spcPts val="0"/>
              </a:spcAft>
              <a:buClrTx/>
              <a:buSzPct val="90000"/>
              <a:buFont typeface="Arial" charset="0"/>
              <a:buNone/>
              <a:tabLst/>
              <a:defRPr/>
            </a:pPr>
            <a:endParaRPr kumimoji="0" lang="en-GB" sz="2000" b="0" i="0" u="none" strike="noStrike" kern="1200" cap="none" spc="0" normalizeH="0" baseline="0" noProof="0">
              <a:ln>
                <a:noFill/>
              </a:ln>
              <a:solidFill>
                <a:prstClr val="black"/>
              </a:solidFill>
              <a:effectLst/>
              <a:uLnTx/>
              <a:uFillTx/>
              <a:latin typeface="Arial" charset="0"/>
              <a:cs typeface="Arial" charset="0"/>
            </a:endParaRPr>
          </a:p>
          <a:p>
            <a:pPr marL="0" marR="0" lvl="0" indent="0" algn="l" defTabSz="914400" rtl="0" eaLnBrk="1" fontAlgn="auto" latinLnBrk="0" hangingPunct="1">
              <a:lnSpc>
                <a:spcPct val="90000"/>
              </a:lnSpc>
              <a:spcBef>
                <a:spcPts val="1000"/>
              </a:spcBef>
              <a:spcAft>
                <a:spcPts val="0"/>
              </a:spcAft>
              <a:buClrTx/>
              <a:buSzPct val="90000"/>
              <a:buFont typeface="Arial" charset="0"/>
              <a:buNone/>
              <a:tabLst/>
              <a:defRPr/>
            </a:pPr>
            <a:endParaRPr kumimoji="0" lang="en-US" sz="2000" b="0" i="0" u="none" strike="noStrike" kern="1200" cap="none" spc="0" normalizeH="0" baseline="0" noProof="0">
              <a:ln>
                <a:noFill/>
              </a:ln>
              <a:solidFill>
                <a:prstClr val="black"/>
              </a:solidFill>
              <a:effectLst/>
              <a:uLnTx/>
              <a:uFillTx/>
              <a:latin typeface="Arial" charset="0"/>
              <a:cs typeface="Arial" charset="0"/>
            </a:endParaRPr>
          </a:p>
        </p:txBody>
      </p:sp>
      <p:pic>
        <p:nvPicPr>
          <p:cNvPr id="6" name="Picture 5">
            <a:extLst>
              <a:ext uri="{FF2B5EF4-FFF2-40B4-BE49-F238E27FC236}">
                <a16:creationId xmlns:a16="http://schemas.microsoft.com/office/drawing/2014/main" id="{9ADCF56A-9D2E-4F23-8B3B-D0892A7A9C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1482" y="2057191"/>
            <a:ext cx="2126925" cy="3664031"/>
          </a:xfrm>
          <a:prstGeom prst="rect">
            <a:avLst/>
          </a:prstGeom>
          <a:ln w="25400">
            <a:solidFill>
              <a:srgbClr val="C33D86"/>
            </a:solidFill>
          </a:ln>
        </p:spPr>
      </p:pic>
      <p:pic>
        <p:nvPicPr>
          <p:cNvPr id="7" name="Picture 6">
            <a:extLst>
              <a:ext uri="{FF2B5EF4-FFF2-40B4-BE49-F238E27FC236}">
                <a16:creationId xmlns:a16="http://schemas.microsoft.com/office/drawing/2014/main" id="{B72CEDD5-00CC-49DD-848E-B147695546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72455" y="2278935"/>
            <a:ext cx="2313123" cy="2369672"/>
          </a:xfrm>
          <a:prstGeom prst="rect">
            <a:avLst/>
          </a:prstGeom>
          <a:ln w="25400">
            <a:solidFill>
              <a:srgbClr val="C33D86"/>
            </a:solidFill>
          </a:ln>
        </p:spPr>
      </p:pic>
      <p:sp>
        <p:nvSpPr>
          <p:cNvPr id="5" name="TextBox 4">
            <a:extLst>
              <a:ext uri="{FF2B5EF4-FFF2-40B4-BE49-F238E27FC236}">
                <a16:creationId xmlns:a16="http://schemas.microsoft.com/office/drawing/2014/main" id="{469CA466-C3DC-EF7F-40AF-93917F51AE84}"/>
              </a:ext>
            </a:extLst>
          </p:cNvPr>
          <p:cNvSpPr txBox="1"/>
          <p:nvPr/>
        </p:nvSpPr>
        <p:spPr>
          <a:xfrm>
            <a:off x="4953000" y="5998029"/>
            <a:ext cx="48194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BNF news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https://www.nutrition.org.uk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94547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65436-868A-4BC6-A228-AB8522EE32E2}"/>
              </a:ext>
            </a:extLst>
          </p:cNvPr>
          <p:cNvPicPr/>
          <p:nvPr/>
        </p:nvPicPr>
        <p:blipFill rotWithShape="1">
          <a:blip r:embed="rId2" cstate="print">
            <a:extLst>
              <a:ext uri="{28A0092B-C50C-407E-A947-70E740481C1C}">
                <a14:useLocalDpi xmlns:a14="http://schemas.microsoft.com/office/drawing/2010/main" val="0"/>
              </a:ext>
            </a:extLst>
          </a:blip>
          <a:srcRect r="3391"/>
          <a:stretch/>
        </p:blipFill>
        <p:spPr bwMode="auto">
          <a:xfrm>
            <a:off x="2880738" y="1237958"/>
            <a:ext cx="9144001" cy="5620042"/>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91395FEE-88CE-4285-89CF-2EAB7C98325E}"/>
              </a:ext>
            </a:extLst>
          </p:cNvPr>
          <p:cNvSpPr/>
          <p:nvPr/>
        </p:nvSpPr>
        <p:spPr>
          <a:xfrm>
            <a:off x="167261" y="2572436"/>
            <a:ext cx="2713477" cy="2585323"/>
          </a:xfrm>
          <a:prstGeom prst="rect">
            <a:avLst/>
          </a:prstGeom>
        </p:spPr>
        <p:txBody>
          <a:bodyPr wrap="square">
            <a:spAutoFit/>
          </a:bodyPr>
          <a:lstStyle/>
          <a:p>
            <a:r>
              <a:rPr lang="en-GB" dirty="0">
                <a:latin typeface="Calibri" panose="020F0502020204030204" pitchFamily="34" charset="0"/>
                <a:ea typeface="Calibri" panose="020F0502020204030204" pitchFamily="34" charset="0"/>
              </a:rPr>
              <a:t>Results of the meta-analysis by Hughes et al., (2017), who analysed the data of an estimated 250,000 participants over 37 separate ACE’s studies, which were all based on the original study by </a:t>
            </a:r>
            <a:r>
              <a:rPr lang="en-GB" dirty="0" err="1">
                <a:latin typeface="Calibri" panose="020F0502020204030204" pitchFamily="34" charset="0"/>
                <a:ea typeface="Calibri" panose="020F0502020204030204" pitchFamily="34" charset="0"/>
              </a:rPr>
              <a:t>Felitti</a:t>
            </a:r>
            <a:r>
              <a:rPr lang="en-GB" dirty="0">
                <a:latin typeface="Calibri" panose="020F0502020204030204" pitchFamily="34" charset="0"/>
                <a:ea typeface="Calibri" panose="020F0502020204030204" pitchFamily="34" charset="0"/>
              </a:rPr>
              <a:t> et al., (1998).</a:t>
            </a:r>
            <a:endParaRPr lang="en-GB" dirty="0"/>
          </a:p>
        </p:txBody>
      </p:sp>
      <p:sp>
        <p:nvSpPr>
          <p:cNvPr id="8" name="Title 1">
            <a:extLst>
              <a:ext uri="{FF2B5EF4-FFF2-40B4-BE49-F238E27FC236}">
                <a16:creationId xmlns:a16="http://schemas.microsoft.com/office/drawing/2014/main" id="{A0F4D830-3017-4DFB-BB74-38EC8D04C046}"/>
              </a:ext>
            </a:extLst>
          </p:cNvPr>
          <p:cNvSpPr txBox="1">
            <a:spLocks/>
          </p:cNvSpPr>
          <p:nvPr/>
        </p:nvSpPr>
        <p:spPr>
          <a:xfrm>
            <a:off x="0" y="154744"/>
            <a:ext cx="12192000" cy="529303"/>
          </a:xfrm>
          <a:prstGeom prst="rect">
            <a:avLst/>
          </a:prstGeom>
          <a:solidFill>
            <a:schemeClr val="accent5">
              <a:lumMod val="20000"/>
              <a:lumOff val="80000"/>
            </a:schemeClr>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t>The impact…</a:t>
            </a:r>
          </a:p>
        </p:txBody>
      </p:sp>
    </p:spTree>
    <p:extLst>
      <p:ext uri="{BB962C8B-B14F-4D97-AF65-F5344CB8AC3E}">
        <p14:creationId xmlns:p14="http://schemas.microsoft.com/office/powerpoint/2010/main" val="129656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C82D-8FC1-4285-A7F8-0125936C4E8B}"/>
              </a:ext>
            </a:extLst>
          </p:cNvPr>
          <p:cNvSpPr>
            <a:spLocks noGrp="1"/>
          </p:cNvSpPr>
          <p:nvPr>
            <p:ph type="ctrTitle"/>
          </p:nvPr>
        </p:nvSpPr>
        <p:spPr>
          <a:xfrm>
            <a:off x="0" y="2359742"/>
            <a:ext cx="2905431" cy="1918575"/>
          </a:xfrm>
          <a:solidFill>
            <a:schemeClr val="accent5">
              <a:lumMod val="20000"/>
              <a:lumOff val="80000"/>
            </a:schemeClr>
          </a:solidFill>
        </p:spPr>
        <p:txBody>
          <a:bodyPr>
            <a:noAutofit/>
          </a:bodyPr>
          <a:lstStyle/>
          <a:p>
            <a:r>
              <a:rPr lang="en-GB" sz="3200" dirty="0"/>
              <a:t>Flipping the script on our understanding of trauma.</a:t>
            </a:r>
          </a:p>
        </p:txBody>
      </p:sp>
      <p:pic>
        <p:nvPicPr>
          <p:cNvPr id="9218" name="Picture 2" descr="PPT - Fawn McNeil-Haber, PhD PowerPoint Presentation, free download -  ID:1961053">
            <a:extLst>
              <a:ext uri="{FF2B5EF4-FFF2-40B4-BE49-F238E27FC236}">
                <a16:creationId xmlns:a16="http://schemas.microsoft.com/office/drawing/2014/main" id="{9A796E5D-632C-4BD8-8D45-27C6959AD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6" t="10051" r="4785" b="6256"/>
          <a:stretch/>
        </p:blipFill>
        <p:spPr bwMode="auto">
          <a:xfrm>
            <a:off x="2905431" y="214133"/>
            <a:ext cx="9127135" cy="62097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920EE4-F074-48E3-960C-41B30C2AC588}"/>
              </a:ext>
            </a:extLst>
          </p:cNvPr>
          <p:cNvSpPr txBox="1"/>
          <p:nvPr/>
        </p:nvSpPr>
        <p:spPr>
          <a:xfrm>
            <a:off x="159434" y="6423924"/>
            <a:ext cx="9471504" cy="369332"/>
          </a:xfrm>
          <a:prstGeom prst="rect">
            <a:avLst/>
          </a:prstGeom>
          <a:solidFill>
            <a:schemeClr val="accent4"/>
          </a:solidFill>
        </p:spPr>
        <p:txBody>
          <a:bodyPr wrap="none" rtlCol="0">
            <a:spAutoFit/>
          </a:bodyPr>
          <a:lstStyle/>
          <a:p>
            <a:r>
              <a:rPr lang="en-GB" b="1" dirty="0"/>
              <a:t>Secondary adversary: </a:t>
            </a:r>
            <a:r>
              <a:rPr lang="en-GB" dirty="0"/>
              <a:t>simple can transform into complex quickly, as further repercussions can occur</a:t>
            </a:r>
          </a:p>
        </p:txBody>
      </p:sp>
    </p:spTree>
    <p:extLst>
      <p:ext uri="{BB962C8B-B14F-4D97-AF65-F5344CB8AC3E}">
        <p14:creationId xmlns:p14="http://schemas.microsoft.com/office/powerpoint/2010/main" val="240102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n carrying a heavy burden, a huge rock. Vector clip art illustration with  simple gradients. Man and rock on separate layer.:: tasmeemME.com">
            <a:extLst>
              <a:ext uri="{FF2B5EF4-FFF2-40B4-BE49-F238E27FC236}">
                <a16:creationId xmlns:a16="http://schemas.microsoft.com/office/drawing/2014/main" id="{16C7FE9A-C101-42E2-8D87-DBAD04019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649" y="1285875"/>
            <a:ext cx="296227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Backpack Full of Rocks – A Psychic's Journal">
            <a:extLst>
              <a:ext uri="{FF2B5EF4-FFF2-40B4-BE49-F238E27FC236}">
                <a16:creationId xmlns:a16="http://schemas.microsoft.com/office/drawing/2014/main" id="{78465C9B-E41A-4B25-A0D6-F69A3EA66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576" y="2326114"/>
            <a:ext cx="3921372" cy="22057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ack side of boy backpack icon cartoon style Vector Image">
            <a:extLst>
              <a:ext uri="{FF2B5EF4-FFF2-40B4-BE49-F238E27FC236}">
                <a16:creationId xmlns:a16="http://schemas.microsoft.com/office/drawing/2014/main" id="{D3FEE3D1-BCF4-46A0-A2DB-E8D46A6FCE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200" t="3114" r="26150" b="8445"/>
          <a:stretch/>
        </p:blipFill>
        <p:spPr bwMode="auto">
          <a:xfrm>
            <a:off x="5822703" y="1412383"/>
            <a:ext cx="2238375" cy="4583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E3529C-1848-4E58-8243-8F36A0122314}"/>
              </a:ext>
            </a:extLst>
          </p:cNvPr>
          <p:cNvSpPr txBox="1"/>
          <p:nvPr/>
        </p:nvSpPr>
        <p:spPr>
          <a:xfrm>
            <a:off x="1505243" y="5672264"/>
            <a:ext cx="3601329" cy="1200329"/>
          </a:xfrm>
          <a:prstGeom prst="rect">
            <a:avLst/>
          </a:prstGeom>
          <a:noFill/>
        </p:spPr>
        <p:txBody>
          <a:bodyPr wrap="square" rtlCol="0">
            <a:spAutoFit/>
          </a:bodyPr>
          <a:lstStyle/>
          <a:p>
            <a:pPr algn="ctr"/>
            <a:r>
              <a:rPr lang="en-GB" dirty="0"/>
              <a:t>More obvious trauma, more obvious struggle, quicker to receive support to break the bolder into more manageable pieces</a:t>
            </a:r>
          </a:p>
        </p:txBody>
      </p:sp>
      <p:sp>
        <p:nvSpPr>
          <p:cNvPr id="8" name="TextBox 7">
            <a:extLst>
              <a:ext uri="{FF2B5EF4-FFF2-40B4-BE49-F238E27FC236}">
                <a16:creationId xmlns:a16="http://schemas.microsoft.com/office/drawing/2014/main" id="{64A707B4-A75D-4C08-BCA0-567D6AA4455D}"/>
              </a:ext>
            </a:extLst>
          </p:cNvPr>
          <p:cNvSpPr txBox="1"/>
          <p:nvPr/>
        </p:nvSpPr>
        <p:spPr>
          <a:xfrm>
            <a:off x="6096000" y="6023527"/>
            <a:ext cx="5610146" cy="646331"/>
          </a:xfrm>
          <a:prstGeom prst="rect">
            <a:avLst/>
          </a:prstGeom>
          <a:noFill/>
        </p:spPr>
        <p:txBody>
          <a:bodyPr wrap="square" rtlCol="0">
            <a:spAutoFit/>
          </a:bodyPr>
          <a:lstStyle/>
          <a:p>
            <a:pPr algn="ctr"/>
            <a:r>
              <a:rPr lang="en-GB" dirty="0"/>
              <a:t>Less obvious, hidden trauma, less likely to receive support or more likely to be dismissed.. ‘it’s just a pebble’</a:t>
            </a:r>
          </a:p>
        </p:txBody>
      </p:sp>
      <p:sp>
        <p:nvSpPr>
          <p:cNvPr id="11" name="Title 1">
            <a:extLst>
              <a:ext uri="{FF2B5EF4-FFF2-40B4-BE49-F238E27FC236}">
                <a16:creationId xmlns:a16="http://schemas.microsoft.com/office/drawing/2014/main" id="{54C40781-34CB-4711-BCB1-7AAA372B470D}"/>
              </a:ext>
            </a:extLst>
          </p:cNvPr>
          <p:cNvSpPr txBox="1">
            <a:spLocks/>
          </p:cNvSpPr>
          <p:nvPr/>
        </p:nvSpPr>
        <p:spPr>
          <a:xfrm>
            <a:off x="0" y="212830"/>
            <a:ext cx="12192000" cy="509494"/>
          </a:xfrm>
          <a:prstGeom prst="rect">
            <a:avLst/>
          </a:prstGeom>
          <a:solidFill>
            <a:schemeClr val="accent5">
              <a:lumMod val="20000"/>
              <a:lumOff val="80000"/>
            </a:schemeClr>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t>Boulders vs. Pebbles…</a:t>
            </a:r>
          </a:p>
        </p:txBody>
      </p:sp>
      <p:sp>
        <p:nvSpPr>
          <p:cNvPr id="2" name="TextBox 1">
            <a:extLst>
              <a:ext uri="{FF2B5EF4-FFF2-40B4-BE49-F238E27FC236}">
                <a16:creationId xmlns:a16="http://schemas.microsoft.com/office/drawing/2014/main" id="{135C0A6F-C5BC-4279-8CB6-13BBFB7F3CD3}"/>
              </a:ext>
            </a:extLst>
          </p:cNvPr>
          <p:cNvSpPr txBox="1"/>
          <p:nvPr/>
        </p:nvSpPr>
        <p:spPr>
          <a:xfrm>
            <a:off x="8830358" y="282911"/>
            <a:ext cx="2621808" cy="369332"/>
          </a:xfrm>
          <a:prstGeom prst="rect">
            <a:avLst/>
          </a:prstGeom>
          <a:noFill/>
        </p:spPr>
        <p:txBody>
          <a:bodyPr wrap="none" rtlCol="0">
            <a:spAutoFit/>
          </a:bodyPr>
          <a:lstStyle/>
          <a:p>
            <a:r>
              <a:rPr lang="en-GB" dirty="0"/>
              <a:t>Big ‘T’ and little ‘t’ trauma</a:t>
            </a:r>
          </a:p>
        </p:txBody>
      </p:sp>
    </p:spTree>
    <p:extLst>
      <p:ext uri="{BB962C8B-B14F-4D97-AF65-F5344CB8AC3E}">
        <p14:creationId xmlns:p14="http://schemas.microsoft.com/office/powerpoint/2010/main" val="105544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0CDD-A025-4BC7-AD6E-19D71627B1DA}"/>
              </a:ext>
            </a:extLst>
          </p:cNvPr>
          <p:cNvSpPr>
            <a:spLocks noGrp="1"/>
          </p:cNvSpPr>
          <p:nvPr>
            <p:ph type="title"/>
          </p:nvPr>
        </p:nvSpPr>
        <p:spPr>
          <a:xfrm>
            <a:off x="0" y="211477"/>
            <a:ext cx="12192000" cy="534111"/>
          </a:xfrm>
          <a:solidFill>
            <a:schemeClr val="accent5">
              <a:lumMod val="20000"/>
              <a:lumOff val="80000"/>
            </a:schemeClr>
          </a:solidFill>
        </p:spPr>
        <p:txBody>
          <a:bodyPr>
            <a:normAutofit/>
          </a:bodyPr>
          <a:lstStyle/>
          <a:p>
            <a:r>
              <a:rPr lang="en-GB" sz="3200" dirty="0"/>
              <a:t>Why should teachers know about it?</a:t>
            </a:r>
          </a:p>
        </p:txBody>
      </p:sp>
      <p:sp>
        <p:nvSpPr>
          <p:cNvPr id="4" name="Rectangle 3">
            <a:extLst>
              <a:ext uri="{FF2B5EF4-FFF2-40B4-BE49-F238E27FC236}">
                <a16:creationId xmlns:a16="http://schemas.microsoft.com/office/drawing/2014/main" id="{0D6BB471-8C9C-4E26-BB16-E6AACDF6378B}"/>
              </a:ext>
            </a:extLst>
          </p:cNvPr>
          <p:cNvSpPr/>
          <p:nvPr/>
        </p:nvSpPr>
        <p:spPr>
          <a:xfrm>
            <a:off x="508126" y="2643304"/>
            <a:ext cx="6096000" cy="2677656"/>
          </a:xfrm>
          <a:prstGeom prst="rect">
            <a:avLst/>
          </a:prstGeom>
        </p:spPr>
        <p:txBody>
          <a:bodyPr>
            <a:spAutoFit/>
          </a:bodyPr>
          <a:lstStyle/>
          <a:p>
            <a:r>
              <a:rPr lang="en-GB" sz="2800" dirty="0"/>
              <a:t>“Childhood trauma can have a direct, immediate, and potentially overwhelming impact on the ability of a child to learn. Yet, this issue has largely been ignored by our education system” (</a:t>
            </a:r>
            <a:r>
              <a:rPr lang="en-GB" sz="2800" dirty="0" err="1"/>
              <a:t>McInerney</a:t>
            </a:r>
            <a:r>
              <a:rPr lang="en-GB" sz="2800" dirty="0"/>
              <a:t> &amp; </a:t>
            </a:r>
            <a:r>
              <a:rPr lang="en-GB" sz="2800" dirty="0" err="1"/>
              <a:t>McKlinton</a:t>
            </a:r>
            <a:r>
              <a:rPr lang="en-GB" sz="2800" dirty="0"/>
              <a:t> 2014).</a:t>
            </a:r>
          </a:p>
        </p:txBody>
      </p:sp>
      <p:pic>
        <p:nvPicPr>
          <p:cNvPr id="1026" name="Picture 2" descr="Childhood Trauma Linked to Early, Premarital Childbirth, and Poorer Health  | The Swaddle">
            <a:extLst>
              <a:ext uri="{FF2B5EF4-FFF2-40B4-BE49-F238E27FC236}">
                <a16:creationId xmlns:a16="http://schemas.microsoft.com/office/drawing/2014/main" id="{7EE3382A-5023-4EAC-A4E8-920FB9D40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852" y="2528355"/>
            <a:ext cx="4965022" cy="326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DDAB5-68F7-4EE6-A33D-4736320229E7}"/>
              </a:ext>
            </a:extLst>
          </p:cNvPr>
          <p:cNvSpPr txBox="1"/>
          <p:nvPr/>
        </p:nvSpPr>
        <p:spPr>
          <a:xfrm>
            <a:off x="283112" y="1325512"/>
            <a:ext cx="4376263" cy="707886"/>
          </a:xfrm>
          <a:prstGeom prst="rect">
            <a:avLst/>
          </a:prstGeom>
          <a:noFill/>
        </p:spPr>
        <p:txBody>
          <a:bodyPr wrap="none" rtlCol="0">
            <a:spAutoFit/>
          </a:bodyPr>
          <a:lstStyle/>
          <a:p>
            <a:r>
              <a:rPr lang="en-GB" sz="4000" dirty="0"/>
              <a:t>ACE’s and Education</a:t>
            </a:r>
          </a:p>
        </p:txBody>
      </p:sp>
      <p:grpSp>
        <p:nvGrpSpPr>
          <p:cNvPr id="5" name="Group 4">
            <a:extLst>
              <a:ext uri="{FF2B5EF4-FFF2-40B4-BE49-F238E27FC236}">
                <a16:creationId xmlns:a16="http://schemas.microsoft.com/office/drawing/2014/main" id="{EBA76661-3742-450B-BD82-FA1158DD9711}"/>
              </a:ext>
            </a:extLst>
          </p:cNvPr>
          <p:cNvGrpSpPr/>
          <p:nvPr/>
        </p:nvGrpSpPr>
        <p:grpSpPr>
          <a:xfrm>
            <a:off x="283112" y="2118748"/>
            <a:ext cx="11625775" cy="3108544"/>
            <a:chOff x="205154" y="4451840"/>
            <a:chExt cx="11625775" cy="3108544"/>
          </a:xfrm>
        </p:grpSpPr>
        <p:sp>
          <p:nvSpPr>
            <p:cNvPr id="6" name="Rectangle 5">
              <a:extLst>
                <a:ext uri="{FF2B5EF4-FFF2-40B4-BE49-F238E27FC236}">
                  <a16:creationId xmlns:a16="http://schemas.microsoft.com/office/drawing/2014/main" id="{987EC1A8-38CC-4FC5-BA49-09D704690A70}"/>
                </a:ext>
              </a:extLst>
            </p:cNvPr>
            <p:cNvSpPr/>
            <p:nvPr/>
          </p:nvSpPr>
          <p:spPr>
            <a:xfrm>
              <a:off x="205154" y="4451840"/>
              <a:ext cx="2917874" cy="3108543"/>
            </a:xfrm>
            <a:prstGeom prst="rect">
              <a:avLst/>
            </a:prstGeom>
            <a:solidFill>
              <a:schemeClr val="accent6">
                <a:lumMod val="20000"/>
                <a:lumOff val="80000"/>
              </a:schemeClr>
            </a:solidFill>
          </p:spPr>
          <p:txBody>
            <a:bodyPr wrap="square">
              <a:spAutoFit/>
            </a:bodyPr>
            <a:lstStyle/>
            <a:p>
              <a:pPr algn="ctr"/>
              <a:r>
                <a:rPr lang="en-GB" sz="2800" b="1" dirty="0"/>
                <a:t>No ACEs:</a:t>
              </a:r>
            </a:p>
            <a:p>
              <a:pPr algn="ctr"/>
              <a:r>
                <a:rPr lang="en-GB" sz="2800" dirty="0"/>
                <a:t>97% had no learning difficulties or behaviour problems</a:t>
              </a:r>
            </a:p>
            <a:p>
              <a:pPr algn="ctr"/>
              <a:endParaRPr lang="en-GB" sz="2800" dirty="0"/>
            </a:p>
          </p:txBody>
        </p:sp>
        <p:sp>
          <p:nvSpPr>
            <p:cNvPr id="7" name="Rectangle 6">
              <a:extLst>
                <a:ext uri="{FF2B5EF4-FFF2-40B4-BE49-F238E27FC236}">
                  <a16:creationId xmlns:a16="http://schemas.microsoft.com/office/drawing/2014/main" id="{140706FA-0363-478A-8542-636D23EBE86A}"/>
                </a:ext>
              </a:extLst>
            </p:cNvPr>
            <p:cNvSpPr/>
            <p:nvPr/>
          </p:nvSpPr>
          <p:spPr>
            <a:xfrm>
              <a:off x="3123028" y="4451841"/>
              <a:ext cx="5210322" cy="3108543"/>
            </a:xfrm>
            <a:prstGeom prst="rect">
              <a:avLst/>
            </a:prstGeom>
            <a:solidFill>
              <a:schemeClr val="accent4">
                <a:lumMod val="40000"/>
                <a:lumOff val="60000"/>
              </a:schemeClr>
            </a:solidFill>
          </p:spPr>
          <p:txBody>
            <a:bodyPr wrap="square">
              <a:spAutoFit/>
            </a:bodyPr>
            <a:lstStyle/>
            <a:p>
              <a:pPr algn="ctr"/>
              <a:r>
                <a:rPr lang="en-GB" sz="2800" b="1" dirty="0"/>
                <a:t>3 ACEs or more</a:t>
              </a:r>
            </a:p>
            <a:p>
              <a:pPr algn="ctr"/>
              <a:r>
                <a:rPr lang="en-GB" sz="2800" dirty="0"/>
                <a:t>3x as likely to experience academic failure</a:t>
              </a:r>
            </a:p>
            <a:p>
              <a:pPr algn="ctr"/>
              <a:r>
                <a:rPr lang="en-GB" sz="2800" dirty="0"/>
                <a:t>5x as likely to have attendance problems</a:t>
              </a:r>
            </a:p>
            <a:p>
              <a:pPr algn="ctr"/>
              <a:r>
                <a:rPr lang="en-GB" sz="2800" dirty="0"/>
                <a:t>6x as likely to have behavioural problems</a:t>
              </a:r>
            </a:p>
          </p:txBody>
        </p:sp>
        <p:sp>
          <p:nvSpPr>
            <p:cNvPr id="8" name="Rectangle 7">
              <a:extLst>
                <a:ext uri="{FF2B5EF4-FFF2-40B4-BE49-F238E27FC236}">
                  <a16:creationId xmlns:a16="http://schemas.microsoft.com/office/drawing/2014/main" id="{AE885FF7-7FFD-4F2B-BCAE-F4D1B241D566}"/>
                </a:ext>
              </a:extLst>
            </p:cNvPr>
            <p:cNvSpPr/>
            <p:nvPr/>
          </p:nvSpPr>
          <p:spPr>
            <a:xfrm>
              <a:off x="8333350" y="4451841"/>
              <a:ext cx="3497579" cy="3108543"/>
            </a:xfrm>
            <a:prstGeom prst="rect">
              <a:avLst/>
            </a:prstGeom>
            <a:solidFill>
              <a:schemeClr val="accent2">
                <a:lumMod val="40000"/>
                <a:lumOff val="60000"/>
              </a:schemeClr>
            </a:solidFill>
          </p:spPr>
          <p:txBody>
            <a:bodyPr wrap="square">
              <a:spAutoFit/>
            </a:bodyPr>
            <a:lstStyle/>
            <a:p>
              <a:pPr algn="ctr"/>
              <a:r>
                <a:rPr lang="en-GB" sz="2800" b="1" dirty="0"/>
                <a:t>4 ACEs or more</a:t>
              </a:r>
            </a:p>
            <a:p>
              <a:pPr algn="ctr"/>
              <a:r>
                <a:rPr lang="en-GB" sz="2800" dirty="0"/>
                <a:t>Over 50% had learning needs</a:t>
              </a:r>
            </a:p>
            <a:p>
              <a:pPr algn="ctr"/>
              <a:r>
                <a:rPr lang="en-GB" sz="2800" dirty="0"/>
                <a:t>32x more likely to have behaviour problems.</a:t>
              </a:r>
            </a:p>
            <a:p>
              <a:pPr algn="ctr"/>
              <a:endParaRPr lang="en-GB" sz="2800" dirty="0"/>
            </a:p>
          </p:txBody>
        </p:sp>
      </p:grpSp>
      <p:sp>
        <p:nvSpPr>
          <p:cNvPr id="12" name="Title 1">
            <a:extLst>
              <a:ext uri="{FF2B5EF4-FFF2-40B4-BE49-F238E27FC236}">
                <a16:creationId xmlns:a16="http://schemas.microsoft.com/office/drawing/2014/main" id="{0DED1CBA-2D55-4F6F-9DEE-B28D11CB1231}"/>
              </a:ext>
            </a:extLst>
          </p:cNvPr>
          <p:cNvSpPr txBox="1">
            <a:spLocks/>
          </p:cNvSpPr>
          <p:nvPr/>
        </p:nvSpPr>
        <p:spPr>
          <a:xfrm>
            <a:off x="0" y="212567"/>
            <a:ext cx="12192000" cy="574814"/>
          </a:xfrm>
          <a:prstGeom prst="rect">
            <a:avLst/>
          </a:prstGeom>
          <a:solidFill>
            <a:schemeClr val="accent5">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dirty="0"/>
              <a:t>The impact on education</a:t>
            </a:r>
          </a:p>
        </p:txBody>
      </p:sp>
      <p:sp>
        <p:nvSpPr>
          <p:cNvPr id="2" name="TextBox 1">
            <a:extLst>
              <a:ext uri="{FF2B5EF4-FFF2-40B4-BE49-F238E27FC236}">
                <a16:creationId xmlns:a16="http://schemas.microsoft.com/office/drawing/2014/main" id="{B6DD9AF6-CA17-4DC7-B5AA-55AE4A9CE9F2}"/>
              </a:ext>
            </a:extLst>
          </p:cNvPr>
          <p:cNvSpPr txBox="1"/>
          <p:nvPr/>
        </p:nvSpPr>
        <p:spPr>
          <a:xfrm>
            <a:off x="10659827" y="6373994"/>
            <a:ext cx="1249060" cy="369332"/>
          </a:xfrm>
          <a:prstGeom prst="rect">
            <a:avLst/>
          </a:prstGeom>
          <a:noFill/>
        </p:spPr>
        <p:txBody>
          <a:bodyPr wrap="none" rtlCol="0">
            <a:spAutoFit/>
          </a:bodyPr>
          <a:lstStyle/>
          <a:p>
            <a:r>
              <a:rPr lang="en-GB" dirty="0"/>
              <a:t>TISUK 2022</a:t>
            </a:r>
          </a:p>
        </p:txBody>
      </p:sp>
    </p:spTree>
    <p:extLst>
      <p:ext uri="{BB962C8B-B14F-4D97-AF65-F5344CB8AC3E}">
        <p14:creationId xmlns:p14="http://schemas.microsoft.com/office/powerpoint/2010/main" val="343492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2441-D43B-47BA-97C8-A363EECEBA9D}"/>
              </a:ext>
            </a:extLst>
          </p:cNvPr>
          <p:cNvSpPr>
            <a:spLocks noGrp="1"/>
          </p:cNvSpPr>
          <p:nvPr>
            <p:ph type="title"/>
          </p:nvPr>
        </p:nvSpPr>
        <p:spPr>
          <a:xfrm>
            <a:off x="0" y="365125"/>
            <a:ext cx="12192000" cy="506213"/>
          </a:xfrm>
          <a:solidFill>
            <a:schemeClr val="accent5">
              <a:lumMod val="20000"/>
              <a:lumOff val="80000"/>
            </a:schemeClr>
          </a:solidFill>
        </p:spPr>
        <p:txBody>
          <a:bodyPr>
            <a:noAutofit/>
          </a:bodyPr>
          <a:lstStyle/>
          <a:p>
            <a:r>
              <a:rPr lang="en-GB" sz="3200" dirty="0"/>
              <a:t>Why KS3?</a:t>
            </a:r>
          </a:p>
        </p:txBody>
      </p:sp>
      <p:sp>
        <p:nvSpPr>
          <p:cNvPr id="3" name="Content Placeholder 2">
            <a:extLst>
              <a:ext uri="{FF2B5EF4-FFF2-40B4-BE49-F238E27FC236}">
                <a16:creationId xmlns:a16="http://schemas.microsoft.com/office/drawing/2014/main" id="{14786AE5-EE2E-4749-B1A0-C84F31B4906A}"/>
              </a:ext>
            </a:extLst>
          </p:cNvPr>
          <p:cNvSpPr>
            <a:spLocks noGrp="1"/>
          </p:cNvSpPr>
          <p:nvPr>
            <p:ph idx="1"/>
          </p:nvPr>
        </p:nvSpPr>
        <p:spPr>
          <a:solidFill>
            <a:schemeClr val="accent6">
              <a:lumMod val="20000"/>
              <a:lumOff val="80000"/>
            </a:schemeClr>
          </a:solidFill>
        </p:spPr>
        <p:txBody>
          <a:bodyPr>
            <a:normAutofit fontScale="92500" lnSpcReduction="10000"/>
          </a:bodyPr>
          <a:lstStyle/>
          <a:p>
            <a:r>
              <a:rPr lang="en-GB" dirty="0"/>
              <a:t>Knock on effect – the foundations are not there, so how can you build on them later on if we don’t address this now?</a:t>
            </a:r>
          </a:p>
          <a:p>
            <a:r>
              <a:rPr lang="en-GB" dirty="0"/>
              <a:t>Children are more susceptible to adults, adolescents are driven by peers, likely to have more impact – both teachers and peers(Blakemore 2018)</a:t>
            </a:r>
          </a:p>
          <a:p>
            <a:r>
              <a:rPr lang="en-GB" dirty="0"/>
              <a:t>Students will have less and less consideration during exams as time goes on</a:t>
            </a:r>
          </a:p>
          <a:p>
            <a:r>
              <a:rPr lang="en-GB" dirty="0"/>
              <a:t>No foundation of self-learning within these year groups as they have had less opportunity to develop methods for independent learning and learning habits </a:t>
            </a:r>
          </a:p>
          <a:p>
            <a:r>
              <a:rPr lang="en-GB" dirty="0"/>
              <a:t>Developing strategies at the beginning of secondary life will allow them to develop successful learning habits, </a:t>
            </a:r>
            <a:r>
              <a:rPr lang="en-GB" b="1" dirty="0"/>
              <a:t>with time for them to fail in more low stakes environments</a:t>
            </a:r>
            <a:r>
              <a:rPr lang="en-GB" dirty="0"/>
              <a:t> (Lansdown 2022)</a:t>
            </a:r>
          </a:p>
        </p:txBody>
      </p:sp>
      <p:grpSp>
        <p:nvGrpSpPr>
          <p:cNvPr id="6" name="Group 5">
            <a:extLst>
              <a:ext uri="{FF2B5EF4-FFF2-40B4-BE49-F238E27FC236}">
                <a16:creationId xmlns:a16="http://schemas.microsoft.com/office/drawing/2014/main" id="{88594488-09BB-40FD-BB1E-212F6F532580}"/>
              </a:ext>
            </a:extLst>
          </p:cNvPr>
          <p:cNvGrpSpPr/>
          <p:nvPr/>
        </p:nvGrpSpPr>
        <p:grpSpPr>
          <a:xfrm rot="19840482">
            <a:off x="10358512" y="5344484"/>
            <a:ext cx="1744394" cy="1383604"/>
            <a:chOff x="2111945" y="5311368"/>
            <a:chExt cx="1744394" cy="1383604"/>
          </a:xfrm>
        </p:grpSpPr>
        <p:sp>
          <p:nvSpPr>
            <p:cNvPr id="7" name="Arrow: Right 6">
              <a:extLst>
                <a:ext uri="{FF2B5EF4-FFF2-40B4-BE49-F238E27FC236}">
                  <a16:creationId xmlns:a16="http://schemas.microsoft.com/office/drawing/2014/main" id="{59691F66-163B-42CA-90BF-135C7F2BED2E}"/>
                </a:ext>
              </a:extLst>
            </p:cNvPr>
            <p:cNvSpPr/>
            <p:nvPr/>
          </p:nvSpPr>
          <p:spPr>
            <a:xfrm rot="14249621">
              <a:off x="2292719" y="5130594"/>
              <a:ext cx="1382845" cy="174439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5E21666-8EEC-4E57-821E-0DE851F13F0B}"/>
                </a:ext>
              </a:extLst>
            </p:cNvPr>
            <p:cNvSpPr txBox="1"/>
            <p:nvPr/>
          </p:nvSpPr>
          <p:spPr>
            <a:xfrm rot="3375806">
              <a:off x="2431905" y="5757824"/>
              <a:ext cx="1227965" cy="646331"/>
            </a:xfrm>
            <a:prstGeom prst="rect">
              <a:avLst/>
            </a:prstGeom>
            <a:noFill/>
          </p:spPr>
          <p:txBody>
            <a:bodyPr wrap="none" rtlCol="0">
              <a:spAutoFit/>
            </a:bodyPr>
            <a:lstStyle/>
            <a:p>
              <a:pPr algn="ctr"/>
              <a:r>
                <a:rPr lang="en-GB" b="1" dirty="0"/>
                <a:t>Impact for </a:t>
              </a:r>
            </a:p>
            <a:p>
              <a:pPr algn="ctr"/>
              <a:r>
                <a:rPr lang="en-GB" b="1" dirty="0"/>
                <a:t>F&amp;N</a:t>
              </a:r>
            </a:p>
          </p:txBody>
        </p:sp>
      </p:grpSp>
    </p:spTree>
    <p:extLst>
      <p:ext uri="{BB962C8B-B14F-4D97-AF65-F5344CB8AC3E}">
        <p14:creationId xmlns:p14="http://schemas.microsoft.com/office/powerpoint/2010/main" val="2659221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1106CB-B5DB-41F3-AA73-EA2D2F2B09C3}">
  <ds:schemaRefs>
    <ds:schemaRef ds:uri="http://schemas.microsoft.com/office/2006/metadata/properties"/>
    <ds:schemaRef ds:uri="http://schemas.microsoft.com/office/infopath/2007/PartnerControls"/>
    <ds:schemaRef ds:uri="e854ad66-aa0e-4fc1-93ac-538113e20afd"/>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72433B1E-B550-4175-8BCA-A462331F7BCD}">
  <ds:schemaRefs>
    <ds:schemaRef ds:uri="http://schemas.microsoft.com/sharepoint/v3/contenttype/forms"/>
  </ds:schemaRefs>
</ds:datastoreItem>
</file>

<file path=customXml/itemProps3.xml><?xml version="1.0" encoding="utf-8"?>
<ds:datastoreItem xmlns:ds="http://schemas.openxmlformats.org/officeDocument/2006/customXml" ds:itemID="{0B9A841B-1EDA-4797-934A-6D78D8AD0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5016</TotalTime>
  <Words>2916</Words>
  <Application>Microsoft Office PowerPoint</Application>
  <PresentationFormat>Widescreen</PresentationFormat>
  <Paragraphs>255</Paragraphs>
  <Slides>37</Slides>
  <Notes>17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37</vt:i4>
      </vt:variant>
    </vt:vector>
  </HeadingPairs>
  <TitlesOfParts>
    <vt:vector size="44" baseType="lpstr">
      <vt:lpstr>Arial</vt:lpstr>
      <vt:lpstr>Calibri</vt:lpstr>
      <vt:lpstr>Calibri Light</vt:lpstr>
      <vt:lpstr>Office Theme</vt:lpstr>
      <vt:lpstr>1_Office Theme</vt:lpstr>
      <vt:lpstr>2_Custom Design</vt:lpstr>
      <vt:lpstr>1_Custom Design</vt:lpstr>
      <vt:lpstr>How it began</vt:lpstr>
      <vt:lpstr>PowerPoint Presentation</vt:lpstr>
      <vt:lpstr>PowerPoint Presentation</vt:lpstr>
      <vt:lpstr>PowerPoint Presentation</vt:lpstr>
      <vt:lpstr>Flipping the script on our understanding of trauma.</vt:lpstr>
      <vt:lpstr>PowerPoint Presentation</vt:lpstr>
      <vt:lpstr>Why should teachers know about it?</vt:lpstr>
      <vt:lpstr>PowerPoint Presentation</vt:lpstr>
      <vt:lpstr>Why KS3?</vt:lpstr>
      <vt:lpstr>Emotional effects can be categorised in 3 main areas</vt:lpstr>
      <vt:lpstr>If that wasn’t enough…Developmental Trauma</vt:lpstr>
      <vt:lpstr>PowerPoint Presentation</vt:lpstr>
      <vt:lpstr>The factors affecting memory </vt:lpstr>
      <vt:lpstr>Literature and strategies to support?</vt:lpstr>
      <vt:lpstr>How memory works</vt:lpstr>
      <vt:lpstr>Beneath the surface</vt:lpstr>
      <vt:lpstr>Adapting how we teach the Curriculum</vt:lpstr>
      <vt:lpstr>Stage 1</vt:lpstr>
      <vt:lpstr>Stage 2</vt:lpstr>
      <vt:lpstr>Stage 3</vt:lpstr>
      <vt:lpstr>PowerPoint Presentation</vt:lpstr>
      <vt:lpstr>Closing </vt:lpstr>
      <vt:lpstr>Why is this still important now…</vt:lpstr>
      <vt:lpstr>Top Tips</vt:lpstr>
      <vt:lpstr>PowerPoint Presentation</vt:lpstr>
      <vt:lpstr>Bibliography</vt:lpstr>
      <vt:lpstr>The impact of trauma on learning and memory</vt:lpstr>
      <vt:lpstr>Memory retrieval - worksheets</vt:lpstr>
      <vt:lpstr>Memory retrieval – Knowledge organisers</vt:lpstr>
      <vt:lpstr>Memory retrieval – thinking maps</vt:lpstr>
      <vt:lpstr>Memory retrieval – flash cards</vt:lpstr>
      <vt:lpstr>Memory retrieval – question cards and bingo</vt:lpstr>
      <vt:lpstr>Stimulus materials and social stories</vt:lpstr>
      <vt:lpstr>Low stakes testing</vt:lpstr>
      <vt:lpstr>Further information and support</vt:lpstr>
      <vt:lpstr>New! – FFL Roadmaps</vt:lpstr>
      <vt:lpstr>Keep up to date with our free resources and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my research started</dc:title>
  <dc:creator>Suzi Lombardelli</dc:creator>
  <cp:lastModifiedBy>Ewen Trafford</cp:lastModifiedBy>
  <cp:revision>24</cp:revision>
  <dcterms:created xsi:type="dcterms:W3CDTF">2022-03-21T07:18:27Z</dcterms:created>
  <dcterms:modified xsi:type="dcterms:W3CDTF">2023-06-30T15:07:55Z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