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57" r:id="rId9"/>
    <p:sldId id="259"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6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F3F"/>
    <a:srgbClr val="FCE3C2"/>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EA8F58-2BF5-43EE-9B99-C942D73542D8}" v="1" dt="2022-09-07T14:15:41.5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75"/>
    <p:restoredTop sz="94655"/>
  </p:normalViewPr>
  <p:slideViewPr>
    <p:cSldViewPr snapToGrid="0" snapToObjects="1">
      <p:cViewPr varScale="1">
        <p:scale>
          <a:sx n="114" d="100"/>
          <a:sy n="114" d="100"/>
        </p:scale>
        <p:origin x="534" y="10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Livestock farming</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lifecycle of pigs</a:t>
            </a:r>
          </a:p>
        </p:txBody>
      </p:sp>
      <p:sp>
        <p:nvSpPr>
          <p:cNvPr id="3" name="Subtitle 2"/>
          <p:cNvSpPr>
            <a:spLocks noGrp="1"/>
          </p:cNvSpPr>
          <p:nvPr>
            <p:ph type="subTitle" idx="1"/>
          </p:nvPr>
        </p:nvSpPr>
        <p:spPr>
          <a:xfrm>
            <a:off x="1169276" y="2571092"/>
            <a:ext cx="6003420" cy="3600000"/>
          </a:xfrm>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Sows give birth in a farrowing house which contains individual farrowing crates to protect the piglets. </a:t>
            </a:r>
          </a:p>
          <a:p>
            <a:pPr marL="0" indent="0">
              <a:spcBef>
                <a:spcPct val="50000"/>
              </a:spcBef>
              <a:buNone/>
            </a:pPr>
            <a:r>
              <a:rPr lang="en-GB" altLang="en-US" sz="2000" dirty="0">
                <a:latin typeface="Arial" panose="020B0604020202020204" pitchFamily="34" charset="0"/>
                <a:cs typeface="Arial" panose="020B0604020202020204" pitchFamily="34" charset="0"/>
              </a:rPr>
              <a:t>These protect the mother and piglets during birth and while they are suckling. </a:t>
            </a: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725" y="1864492"/>
            <a:ext cx="3063834" cy="231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5725" y="4404926"/>
            <a:ext cx="3063834" cy="2051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8245725" y="1754521"/>
            <a:ext cx="3063834" cy="338554"/>
          </a:xfrm>
          <a:prstGeom prst="rect">
            <a:avLst/>
          </a:prstGeom>
          <a:solidFill>
            <a:srgbClr val="EF9F3F"/>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en-US" sz="1600" dirty="0">
                <a:latin typeface="Arial" panose="020B0604020202020204" pitchFamily="34" charset="0"/>
                <a:cs typeface="Arial" panose="020B0604020202020204" pitchFamily="34" charset="0"/>
              </a:rPr>
              <a:t>Outdoor Farrowing House</a:t>
            </a:r>
          </a:p>
        </p:txBody>
      </p:sp>
      <p:sp>
        <p:nvSpPr>
          <p:cNvPr id="7" name="Text Box 3"/>
          <p:cNvSpPr txBox="1">
            <a:spLocks noChangeArrowheads="1"/>
          </p:cNvSpPr>
          <p:nvPr/>
        </p:nvSpPr>
        <p:spPr bwMode="auto">
          <a:xfrm>
            <a:off x="8245725" y="4404926"/>
            <a:ext cx="3063834" cy="338554"/>
          </a:xfrm>
          <a:prstGeom prst="rect">
            <a:avLst/>
          </a:prstGeom>
          <a:solidFill>
            <a:srgbClr val="EF9F3F"/>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GB" altLang="en-US" sz="1600" dirty="0">
                <a:latin typeface="Arial" panose="020B0604020202020204" pitchFamily="34" charset="0"/>
                <a:cs typeface="Arial" panose="020B0604020202020204" pitchFamily="34" charset="0"/>
              </a:rPr>
              <a:t>Indoor Farrowing House</a:t>
            </a:r>
          </a:p>
        </p:txBody>
      </p:sp>
    </p:spTree>
    <p:extLst>
      <p:ext uri="{BB962C8B-B14F-4D97-AF65-F5344CB8AC3E}">
        <p14:creationId xmlns:p14="http://schemas.microsoft.com/office/powerpoint/2010/main" val="4140944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lifecycle of pigs</a:t>
            </a:r>
          </a:p>
        </p:txBody>
      </p:sp>
      <p:sp>
        <p:nvSpPr>
          <p:cNvPr id="3" name="Subtitle 2"/>
          <p:cNvSpPr>
            <a:spLocks noGrp="1"/>
          </p:cNvSpPr>
          <p:nvPr>
            <p:ph type="subTitle" idx="1"/>
          </p:nvPr>
        </p:nvSpPr>
        <p:spPr>
          <a:xfrm>
            <a:off x="1169275" y="2205332"/>
            <a:ext cx="7072199" cy="3600000"/>
          </a:xfrm>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Piglets are born with teeth and may have these filed to protect the sow’s teats and udder. This also reduces the injury of piglets when they are playing with each other. </a:t>
            </a:r>
          </a:p>
          <a:p>
            <a:pPr marL="0" indent="0">
              <a:spcBef>
                <a:spcPct val="50000"/>
              </a:spcBef>
              <a:buNone/>
            </a:pPr>
            <a:r>
              <a:rPr lang="en-GB" altLang="en-US" sz="2000" dirty="0">
                <a:latin typeface="Arial" panose="020B0604020202020204" pitchFamily="34" charset="0"/>
                <a:cs typeface="Arial" panose="020B0604020202020204" pitchFamily="34" charset="0"/>
              </a:rPr>
              <a:t>After about 4 weeks, once weaned, the piglets leave the sow to be reared in separate accommodation. </a:t>
            </a:r>
          </a:p>
          <a:p>
            <a:pPr marL="0" indent="0">
              <a:spcBef>
                <a:spcPct val="50000"/>
              </a:spcBef>
              <a:buNone/>
            </a:pPr>
            <a:r>
              <a:rPr lang="en-GB" altLang="en-US" sz="2000" dirty="0">
                <a:latin typeface="Arial" panose="020B0604020202020204" pitchFamily="34" charset="0"/>
                <a:cs typeface="Arial" panose="020B0604020202020204" pitchFamily="34" charset="0"/>
              </a:rPr>
              <a:t>Pigs are normally sent to the abattoir at 6-7 months. The farmer will decide if the sow will be taken to be served by a boar (or more commonly artificially inseminated) or to sent to the abattoir (typically after 6 litters).</a:t>
            </a:r>
          </a:p>
          <a:p>
            <a:pPr marL="0" indent="0">
              <a:spcBef>
                <a:spcPct val="50000"/>
              </a:spcBef>
              <a:buNone/>
            </a:pPr>
            <a:r>
              <a:rPr lang="en-GB" altLang="en-US" sz="2000" dirty="0">
                <a:latin typeface="Arial" panose="020B0604020202020204" pitchFamily="34" charset="0"/>
                <a:cs typeface="Arial" panose="020B0604020202020204" pitchFamily="34" charset="0"/>
              </a:rPr>
              <a:t>Adult pigs will feed on cereals such as corn and soya for carbohydrate and protein. Their diet can be supplemented with vitamins and minerals.</a:t>
            </a:r>
          </a:p>
          <a:p>
            <a:pPr marL="0" indent="0">
              <a:spcBef>
                <a:spcPct val="50000"/>
              </a:spcBef>
              <a:buNone/>
            </a:pPr>
            <a:endParaRPr lang="en-GB" altLang="en-US" sz="2000" dirty="0">
              <a:latin typeface="Futura Bk" pitchFamily="34" charset="0"/>
            </a:endParaRP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094" y="2571092"/>
            <a:ext cx="3524779" cy="2343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944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Breeds of sheep</a:t>
            </a:r>
          </a:p>
        </p:txBody>
      </p:sp>
      <p:sp>
        <p:nvSpPr>
          <p:cNvPr id="3" name="Subtitle 2"/>
          <p:cNvSpPr>
            <a:spLocks noGrp="1"/>
          </p:cNvSpPr>
          <p:nvPr>
            <p:ph type="subTitle" idx="1"/>
          </p:nvPr>
        </p:nvSpPr>
        <p:spPr>
          <a:xfrm>
            <a:off x="1169276" y="2571092"/>
            <a:ext cx="7274080" cy="3600000"/>
          </a:xfrm>
        </p:spPr>
        <p:txBody>
          <a:bodyPr/>
          <a:lstStyle/>
          <a:p>
            <a:pPr marL="0" indent="0">
              <a:buNone/>
            </a:pPr>
            <a:r>
              <a:rPr lang="en-GB" altLang="en-US" sz="2000" dirty="0">
                <a:latin typeface="Arial" panose="020B0604020202020204" pitchFamily="34" charset="0"/>
                <a:cs typeface="Arial" panose="020B0604020202020204" pitchFamily="34" charset="0"/>
              </a:rPr>
              <a:t>Three main groups of sheep breeds:</a:t>
            </a:r>
          </a:p>
          <a:p>
            <a:r>
              <a:rPr lang="en-GB" altLang="en-US" sz="2000" dirty="0">
                <a:latin typeface="Arial" panose="020B0604020202020204" pitchFamily="34" charset="0"/>
                <a:cs typeface="Arial" panose="020B0604020202020204" pitchFamily="34" charset="0"/>
              </a:rPr>
              <a:t>Mountain and Moorland/Upland: These are hardy sheep which can cope with rugged terrain, such as Welsh Mountain and </a:t>
            </a:r>
            <a:r>
              <a:rPr lang="en-GB" altLang="en-US" sz="2000" dirty="0" err="1">
                <a:latin typeface="Arial" panose="020B0604020202020204" pitchFamily="34" charset="0"/>
                <a:cs typeface="Arial" panose="020B0604020202020204" pitchFamily="34" charset="0"/>
              </a:rPr>
              <a:t>Swaledale</a:t>
            </a:r>
            <a:r>
              <a:rPr lang="en-GB" altLang="en-US" sz="2000" dirty="0">
                <a:latin typeface="Arial" panose="020B0604020202020204" pitchFamily="34" charset="0"/>
                <a:cs typeface="Arial" panose="020B0604020202020204" pitchFamily="34" charset="0"/>
              </a:rPr>
              <a:t>.</a:t>
            </a:r>
          </a:p>
          <a:p>
            <a:r>
              <a:rPr lang="en-GB" altLang="en-US" sz="2000" dirty="0" err="1">
                <a:latin typeface="Arial" panose="020B0604020202020204" pitchFamily="34" charset="0"/>
                <a:cs typeface="Arial" panose="020B0604020202020204" pitchFamily="34" charset="0"/>
              </a:rPr>
              <a:t>Longwool</a:t>
            </a:r>
            <a:r>
              <a:rPr lang="en-GB" altLang="en-US" sz="2000" dirty="0">
                <a:latin typeface="Arial" panose="020B0604020202020204" pitchFamily="34" charset="0"/>
                <a:cs typeface="Arial" panose="020B0604020202020204" pitchFamily="34" charset="0"/>
              </a:rPr>
              <a:t>:  These are originally bred for their wool, but now used in cross breeding, such as Border Leicester and </a:t>
            </a:r>
            <a:r>
              <a:rPr lang="en-GB" altLang="en-US" sz="2000" dirty="0" err="1">
                <a:latin typeface="Arial" panose="020B0604020202020204" pitchFamily="34" charset="0"/>
                <a:cs typeface="Arial" panose="020B0604020202020204" pitchFamily="34" charset="0"/>
              </a:rPr>
              <a:t>Bluefaced</a:t>
            </a:r>
            <a:r>
              <a:rPr lang="en-GB" altLang="en-US" sz="2000" dirty="0">
                <a:latin typeface="Arial" panose="020B0604020202020204" pitchFamily="34" charset="0"/>
                <a:cs typeface="Arial" panose="020B0604020202020204" pitchFamily="34" charset="0"/>
              </a:rPr>
              <a:t> Leicester.</a:t>
            </a:r>
          </a:p>
          <a:p>
            <a:r>
              <a:rPr lang="en-GB" altLang="en-US" sz="2000" dirty="0">
                <a:latin typeface="Arial" panose="020B0604020202020204" pitchFamily="34" charset="0"/>
                <a:cs typeface="Arial" panose="020B0604020202020204" pitchFamily="34" charset="0"/>
              </a:rPr>
              <a:t>Terminal Sire Breeds: These are compact muscular type of sheep suitable for grassland and less harsh environments, such as Suffolk, </a:t>
            </a:r>
            <a:r>
              <a:rPr lang="en-GB" altLang="en-US" sz="2000" dirty="0" err="1">
                <a:latin typeface="Arial" panose="020B0604020202020204" pitchFamily="34" charset="0"/>
                <a:cs typeface="Arial" panose="020B0604020202020204" pitchFamily="34" charset="0"/>
              </a:rPr>
              <a:t>Charollais</a:t>
            </a:r>
            <a:r>
              <a:rPr lang="en-GB" altLang="en-US" sz="2000" dirty="0">
                <a:latin typeface="Arial" panose="020B0604020202020204" pitchFamily="34" charset="0"/>
                <a:cs typeface="Arial" panose="020B0604020202020204" pitchFamily="34" charset="0"/>
              </a:rPr>
              <a:t> and Texel.</a:t>
            </a:r>
          </a:p>
        </p:txBody>
      </p:sp>
      <p:pic>
        <p:nvPicPr>
          <p:cNvPr id="4" name="Picture 8" descr="C:\Users\Uptal\Desktop\Meat and education images\New platform\sheep.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308909" y="3206337"/>
            <a:ext cx="1687865" cy="16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0976" y="1743211"/>
            <a:ext cx="2498725"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1613" y="4590980"/>
            <a:ext cx="2478088"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246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Lifecycle of sheep</a:t>
            </a:r>
          </a:p>
        </p:txBody>
      </p:sp>
      <p:sp>
        <p:nvSpPr>
          <p:cNvPr id="3" name="Subtitle 2"/>
          <p:cNvSpPr>
            <a:spLocks noGrp="1"/>
          </p:cNvSpPr>
          <p:nvPr>
            <p:ph type="subTitle" idx="1"/>
          </p:nvPr>
        </p:nvSpPr>
        <p:spPr>
          <a:xfrm>
            <a:off x="1169276" y="2571092"/>
            <a:ext cx="8520989" cy="3600000"/>
          </a:xfrm>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In late summer, the sheep are prepared for mating. Feed intake is increased just before ovulation - this is called flushing. The sheep need to be in good physical and health condition. Mating, or </a:t>
            </a:r>
            <a:r>
              <a:rPr lang="en-GB" altLang="en-US" sz="2000" dirty="0" err="1">
                <a:latin typeface="Arial" panose="020B0604020202020204" pitchFamily="34" charset="0"/>
                <a:cs typeface="Arial" panose="020B0604020202020204" pitchFamily="34" charset="0"/>
              </a:rPr>
              <a:t>tupping</a:t>
            </a:r>
            <a:r>
              <a:rPr lang="en-GB" altLang="en-US" sz="2000" dirty="0">
                <a:latin typeface="Arial" panose="020B0604020202020204" pitchFamily="34" charset="0"/>
                <a:cs typeface="Arial" panose="020B0604020202020204" pitchFamily="34" charset="0"/>
              </a:rPr>
              <a:t>, by rams or artificial insemination occurs during the autumn. </a:t>
            </a:r>
          </a:p>
          <a:p>
            <a:pPr marL="0" indent="0">
              <a:spcBef>
                <a:spcPct val="50000"/>
              </a:spcBef>
              <a:buNone/>
            </a:pPr>
            <a:r>
              <a:rPr lang="en-GB" altLang="en-US" sz="2000" dirty="0">
                <a:latin typeface="Arial" panose="020B0604020202020204" pitchFamily="34" charset="0"/>
                <a:cs typeface="Arial" panose="020B0604020202020204" pitchFamily="34" charset="0"/>
              </a:rPr>
              <a:t>The busiest time of the year for a sheep farmer is during lambing, from January to May. A farmer will plan for lambing to take place when the weather conditions improve and the grass begins to grow. </a:t>
            </a:r>
          </a:p>
          <a:p>
            <a:pPr marL="0" indent="0">
              <a:spcBef>
                <a:spcPct val="50000"/>
              </a:spcBef>
              <a:buNone/>
            </a:pPr>
            <a:r>
              <a:rPr lang="en-GB" altLang="en-US" sz="2000" dirty="0">
                <a:latin typeface="Arial" panose="020B0604020202020204" pitchFamily="34" charset="0"/>
                <a:cs typeface="Arial" panose="020B0604020202020204" pitchFamily="34" charset="0"/>
              </a:rPr>
              <a:t>The lambs are weaned normally between 12 and 16 weeks of age. </a:t>
            </a:r>
          </a:p>
          <a:p>
            <a:pPr marL="0" indent="0">
              <a:spcBef>
                <a:spcPct val="50000"/>
              </a:spcBef>
              <a:buNone/>
            </a:pPr>
            <a:r>
              <a:rPr lang="en-GB" altLang="en-US" sz="2000" dirty="0">
                <a:latin typeface="Arial" panose="020B0604020202020204" pitchFamily="34" charset="0"/>
                <a:cs typeface="Arial" panose="020B0604020202020204" pitchFamily="34" charset="0"/>
              </a:rPr>
              <a:t>Farmers will select some females for breeding based on their physical condition and prepare the rest for sale or slaughter. </a:t>
            </a:r>
          </a:p>
        </p:txBody>
      </p:sp>
    </p:spTree>
    <p:extLst>
      <p:ext uri="{BB962C8B-B14F-4D97-AF65-F5344CB8AC3E}">
        <p14:creationId xmlns:p14="http://schemas.microsoft.com/office/powerpoint/2010/main" val="897246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Sheep farming</a:t>
            </a:r>
          </a:p>
        </p:txBody>
      </p:sp>
      <p:sp>
        <p:nvSpPr>
          <p:cNvPr id="3" name="Subtitle 2"/>
          <p:cNvSpPr>
            <a:spLocks noGrp="1"/>
          </p:cNvSpPr>
          <p:nvPr>
            <p:ph type="subTitle" idx="1"/>
          </p:nvPr>
        </p:nvSpPr>
        <p:spPr>
          <a:xfrm>
            <a:off x="1169276" y="2571092"/>
            <a:ext cx="6680314" cy="3600000"/>
          </a:xfrm>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Sheep enjoy a diet of grass. This diet can be supplemented with hay, silage and root crops, such as turnips, when grass is not readily available.</a:t>
            </a:r>
          </a:p>
          <a:p>
            <a:pPr marL="0" indent="0">
              <a:spcBef>
                <a:spcPct val="50000"/>
              </a:spcBef>
              <a:buNone/>
            </a:pPr>
            <a:r>
              <a:rPr lang="en-GB" altLang="en-US" sz="2000" dirty="0">
                <a:latin typeface="Arial" panose="020B0604020202020204" pitchFamily="34" charset="0"/>
                <a:cs typeface="Arial" panose="020B0604020202020204" pitchFamily="34" charset="0"/>
              </a:rPr>
              <a:t>Shearing takes place when the weather is warm and dry. This does not hurt the sheep. It is effectively a hair cut. Lambs do not need shearing. </a:t>
            </a:r>
          </a:p>
          <a:p>
            <a:pPr marL="0" indent="0">
              <a:spcBef>
                <a:spcPct val="50000"/>
              </a:spcBef>
              <a:buNone/>
            </a:pPr>
            <a:r>
              <a:rPr lang="en-GB" altLang="en-US" sz="2000" dirty="0">
                <a:latin typeface="Arial" panose="020B0604020202020204" pitchFamily="34" charset="0"/>
                <a:cs typeface="Arial" panose="020B0604020202020204" pitchFamily="34" charset="0"/>
              </a:rPr>
              <a:t>Sheep will be dipped in chemicals which improve the health of the animal by preventing diseases.</a:t>
            </a:r>
          </a:p>
        </p:txBody>
      </p:sp>
      <p:pic>
        <p:nvPicPr>
          <p:cNvPr id="4" name="Picture 7" descr="sheepup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6488" y="2571092"/>
            <a:ext cx="3204894" cy="269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7246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Health and welfare of the animals</a:t>
            </a:r>
          </a:p>
        </p:txBody>
      </p:sp>
      <p:sp>
        <p:nvSpPr>
          <p:cNvPr id="3" name="Subtitle 2"/>
          <p:cNvSpPr>
            <a:spLocks noGrp="1"/>
          </p:cNvSpPr>
          <p:nvPr>
            <p:ph type="subTitle" idx="1"/>
          </p:nvPr>
        </p:nvSpPr>
        <p:spPr>
          <a:xfrm>
            <a:off x="1169277" y="2571092"/>
            <a:ext cx="6882194" cy="3600000"/>
          </a:xfrm>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Farmers spend a lot of time with the livestock monitoring their health and welfare and producing feed, such as silage. </a:t>
            </a:r>
          </a:p>
          <a:p>
            <a:pPr marL="0" indent="0">
              <a:spcBef>
                <a:spcPct val="50000"/>
              </a:spcBef>
              <a:buNone/>
            </a:pPr>
            <a:r>
              <a:rPr lang="en-GB" altLang="en-US" sz="2000" dirty="0">
                <a:latin typeface="Arial" panose="020B0604020202020204" pitchFamily="34" charset="0"/>
                <a:cs typeface="Arial" panose="020B0604020202020204" pitchFamily="34" charset="0"/>
              </a:rPr>
              <a:t>Farmers will also maintain fences, farming equipment and other areas of the farm. </a:t>
            </a:r>
          </a:p>
          <a:p>
            <a:pPr marL="0" indent="0">
              <a:spcBef>
                <a:spcPct val="50000"/>
              </a:spcBef>
              <a:buNone/>
            </a:pPr>
            <a:r>
              <a:rPr lang="en-GB" altLang="en-US" sz="2000" dirty="0">
                <a:latin typeface="Arial" panose="020B0604020202020204" pitchFamily="34" charset="0"/>
                <a:cs typeface="Arial" panose="020B0604020202020204" pitchFamily="34" charset="0"/>
              </a:rPr>
              <a:t>Veterinarians and animal nutritionists will often work with farmers to provide expert advice on improving and maintaining animal health.</a:t>
            </a:r>
          </a:p>
          <a:p>
            <a:pPr marL="0" indent="0">
              <a:spcBef>
                <a:spcPct val="50000"/>
              </a:spcBef>
              <a:buNone/>
            </a:pPr>
            <a:r>
              <a:rPr lang="en-GB" altLang="en-US" sz="2000" dirty="0">
                <a:latin typeface="Arial" panose="020B0604020202020204" pitchFamily="34" charset="0"/>
                <a:cs typeface="Arial" panose="020B0604020202020204" pitchFamily="34" charset="0"/>
              </a:rPr>
              <a:t>Each animal will also have a passport which records where the animal was born. This passport travels with it and aids traceability within the industry.</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6591" y="2689757"/>
            <a:ext cx="3024188"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753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Maintaining the environment</a:t>
            </a:r>
          </a:p>
        </p:txBody>
      </p:sp>
      <p:sp>
        <p:nvSpPr>
          <p:cNvPr id="3" name="Subtitle 2"/>
          <p:cNvSpPr>
            <a:spLocks noGrp="1"/>
          </p:cNvSpPr>
          <p:nvPr>
            <p:ph type="subTitle" idx="1"/>
          </p:nvPr>
        </p:nvSpPr>
        <p:spPr>
          <a:xfrm>
            <a:off x="1169276" y="2571092"/>
            <a:ext cx="6585311" cy="3600000"/>
          </a:xfrm>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Another priority for farmers is managing and maintaining the hedgerows and field boundaries, which are also wildlife habitat.</a:t>
            </a:r>
          </a:p>
          <a:p>
            <a:pPr marL="0" indent="0">
              <a:spcBef>
                <a:spcPct val="50000"/>
              </a:spcBef>
              <a:buNone/>
            </a:pPr>
            <a:r>
              <a:rPr lang="en-GB" altLang="en-US" sz="2000" dirty="0">
                <a:latin typeface="Arial" panose="020B0604020202020204" pitchFamily="34" charset="0"/>
                <a:cs typeface="Arial" panose="020B0604020202020204" pitchFamily="34" charset="0"/>
              </a:rPr>
              <a:t>Existing wetlands are preserved and managed for wildlife.</a:t>
            </a:r>
          </a:p>
          <a:p>
            <a:pPr marL="0" indent="0">
              <a:spcBef>
                <a:spcPct val="50000"/>
              </a:spcBef>
              <a:buNone/>
            </a:pPr>
            <a:r>
              <a:rPr lang="en-GB" altLang="en-US" sz="2000" dirty="0">
                <a:latin typeface="Arial" panose="020B0604020202020204" pitchFamily="34" charset="0"/>
                <a:cs typeface="Arial" panose="020B0604020202020204" pitchFamily="34" charset="0"/>
              </a:rPr>
              <a:t>Not only are trees and shrubs attractive landscape features but they are important habitats for the diversity of wildlife.</a:t>
            </a:r>
          </a:p>
          <a:p>
            <a:pPr marL="0" indent="0">
              <a:spcBef>
                <a:spcPct val="50000"/>
              </a:spcBef>
              <a:buNone/>
            </a:pPr>
            <a:r>
              <a:rPr lang="en-GB" altLang="en-US" sz="2000" dirty="0">
                <a:latin typeface="Arial" panose="020B0604020202020204" pitchFamily="34" charset="0"/>
                <a:cs typeface="Arial" panose="020B0604020202020204" pitchFamily="34" charset="0"/>
              </a:rPr>
              <a:t>Grazing cattle and sheep play an important part in managing our natural grasslands.</a:t>
            </a:r>
          </a:p>
        </p:txBody>
      </p:sp>
      <p:pic>
        <p:nvPicPr>
          <p:cNvPr id="4" name="Picture 2" descr="C:\Users\Uptal\Desktop\Meat and education images\New platform\Landscape1 low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9433" y="2571092"/>
            <a:ext cx="3482975"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6753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Slaughtering</a:t>
            </a:r>
          </a:p>
        </p:txBody>
      </p:sp>
      <p:sp>
        <p:nvSpPr>
          <p:cNvPr id="3" name="Subtitle 2"/>
          <p:cNvSpPr>
            <a:spLocks noGrp="1"/>
          </p:cNvSpPr>
          <p:nvPr>
            <p:ph type="subTitle" idx="1"/>
          </p:nvPr>
        </p:nvSpPr>
        <p:spPr>
          <a:xfrm>
            <a:off x="1169275" y="2571092"/>
            <a:ext cx="9912581" cy="3600000"/>
          </a:xfrm>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Cattle, pigs and sheep are slaughtered in modern abattoirs where the conditions are strictly supervised and every effort is made to ensure that the operation is humane. This includes rendering the animal unconscious immediately prior to slaughter</a:t>
            </a:r>
          </a:p>
          <a:p>
            <a:pPr marL="0" indent="0">
              <a:spcBef>
                <a:spcPct val="50000"/>
              </a:spcBef>
              <a:buNone/>
            </a:pPr>
            <a:r>
              <a:rPr lang="en-GB" altLang="en-US" sz="2000" dirty="0">
                <a:latin typeface="Arial" panose="020B0604020202020204" pitchFamily="34" charset="0"/>
                <a:cs typeface="Arial" panose="020B0604020202020204" pitchFamily="34" charset="0"/>
              </a:rPr>
              <a:t>The animal carcase is initially divided into large ‘primal quarters’. </a:t>
            </a:r>
          </a:p>
          <a:p>
            <a:pPr marL="0" indent="0">
              <a:spcBef>
                <a:spcPct val="50000"/>
              </a:spcBef>
              <a:buNone/>
            </a:pPr>
            <a:r>
              <a:rPr lang="en-GB" altLang="en-US" sz="2000" dirty="0">
                <a:latin typeface="Arial" panose="020B0604020202020204" pitchFamily="34" charset="0"/>
                <a:cs typeface="Arial" panose="020B0604020202020204" pitchFamily="34" charset="0"/>
              </a:rPr>
              <a:t>These are then butchered into the various cuts, like roasting joints and steaks, and offal, such as liver and kidneys.</a:t>
            </a:r>
            <a:endParaRPr lang="en-US" altLang="en-US" dirty="0">
              <a:latin typeface="Arial" panose="020B0604020202020204" pitchFamily="34" charset="0"/>
              <a:cs typeface="Arial" panose="020B0604020202020204" pitchFamily="34" charset="0"/>
            </a:endParaRPr>
          </a:p>
        </p:txBody>
      </p:sp>
      <p:pic>
        <p:nvPicPr>
          <p:cNvPr id="5" name="Picture 4" descr="A diagram of a cow&#10;&#10;Description automatically generated with low confidence">
            <a:extLst>
              <a:ext uri="{FF2B5EF4-FFF2-40B4-BE49-F238E27FC236}">
                <a16:creationId xmlns:a16="http://schemas.microsoft.com/office/drawing/2014/main" id="{86E0AB27-E321-2CE3-28BF-D10CC46597CE}"/>
              </a:ext>
            </a:extLst>
          </p:cNvPr>
          <p:cNvPicPr>
            <a:picLocks noChangeAspect="1"/>
          </p:cNvPicPr>
          <p:nvPr/>
        </p:nvPicPr>
        <p:blipFill rotWithShape="1">
          <a:blip r:embed="rId2"/>
          <a:srcRect l="7955" t="11174" r="7366" b="10586"/>
          <a:stretch/>
        </p:blipFill>
        <p:spPr>
          <a:xfrm>
            <a:off x="1255935" y="4812028"/>
            <a:ext cx="2688880" cy="1756373"/>
          </a:xfrm>
          <a:prstGeom prst="rect">
            <a:avLst/>
          </a:prstGeom>
        </p:spPr>
      </p:pic>
      <p:pic>
        <p:nvPicPr>
          <p:cNvPr id="7" name="Picture 6" descr="A diagram of a pig&#10;&#10;Description automatically generated with medium confidence">
            <a:extLst>
              <a:ext uri="{FF2B5EF4-FFF2-40B4-BE49-F238E27FC236}">
                <a16:creationId xmlns:a16="http://schemas.microsoft.com/office/drawing/2014/main" id="{74ACF08B-E38F-A662-6C5E-A08406ECB80B}"/>
              </a:ext>
            </a:extLst>
          </p:cNvPr>
          <p:cNvPicPr>
            <a:picLocks noChangeAspect="1"/>
          </p:cNvPicPr>
          <p:nvPr/>
        </p:nvPicPr>
        <p:blipFill rotWithShape="1">
          <a:blip r:embed="rId3"/>
          <a:srcRect l="10769" t="12903" r="9566" b="16981"/>
          <a:stretch/>
        </p:blipFill>
        <p:spPr>
          <a:xfrm>
            <a:off x="4969767" y="5092516"/>
            <a:ext cx="2372007" cy="1475885"/>
          </a:xfrm>
          <a:prstGeom prst="rect">
            <a:avLst/>
          </a:prstGeom>
        </p:spPr>
      </p:pic>
      <p:pic>
        <p:nvPicPr>
          <p:cNvPr id="9" name="Picture 8" descr="A diagram of a sheep&#10;&#10;Description automatically generated with low confidence">
            <a:extLst>
              <a:ext uri="{FF2B5EF4-FFF2-40B4-BE49-F238E27FC236}">
                <a16:creationId xmlns:a16="http://schemas.microsoft.com/office/drawing/2014/main" id="{57B0D4D9-1B85-6D4A-83D0-2FFE397B12F9}"/>
              </a:ext>
            </a:extLst>
          </p:cNvPr>
          <p:cNvPicPr>
            <a:picLocks noChangeAspect="1"/>
          </p:cNvPicPr>
          <p:nvPr/>
        </p:nvPicPr>
        <p:blipFill rotWithShape="1">
          <a:blip r:embed="rId4"/>
          <a:srcRect t="25552" b="24211"/>
          <a:stretch/>
        </p:blipFill>
        <p:spPr>
          <a:xfrm>
            <a:off x="8366726" y="5092515"/>
            <a:ext cx="2076929" cy="1475885"/>
          </a:xfrm>
          <a:prstGeom prst="rect">
            <a:avLst/>
          </a:prstGeom>
        </p:spPr>
      </p:pic>
    </p:spTree>
    <p:extLst>
      <p:ext uri="{BB962C8B-B14F-4D97-AF65-F5344CB8AC3E}">
        <p14:creationId xmlns:p14="http://schemas.microsoft.com/office/powerpoint/2010/main" val="2136753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Quality and provenance</a:t>
            </a:r>
          </a:p>
        </p:txBody>
      </p:sp>
      <p:sp>
        <p:nvSpPr>
          <p:cNvPr id="3" name="Subtitle 2"/>
          <p:cNvSpPr>
            <a:spLocks noGrp="1"/>
          </p:cNvSpPr>
          <p:nvPr>
            <p:ph type="subTitle" idx="1"/>
          </p:nvPr>
        </p:nvSpPr>
        <p:spPr>
          <a:xfrm>
            <a:off x="1169276" y="2571092"/>
            <a:ext cx="7760968" cy="3600000"/>
          </a:xfrm>
        </p:spPr>
        <p:txBody>
          <a:bodyPr/>
          <a:lstStyle/>
          <a:p>
            <a:pPr marL="0" indent="0">
              <a:buFont typeface="Arial" pitchFamily="34" charset="0"/>
              <a:buNone/>
            </a:pPr>
            <a:r>
              <a:rPr lang="en-GB" altLang="en-US" sz="2000" b="1" dirty="0">
                <a:ea typeface="ヒラギノ角ゴ Pro W3" charset="-128"/>
              </a:rPr>
              <a:t>Protected Geographical Indication (PGI): </a:t>
            </a:r>
            <a:r>
              <a:rPr lang="en-GB" altLang="en-US" sz="2000" dirty="0">
                <a:ea typeface="ヒラギノ角ゴ Pro W3" charset="-128"/>
              </a:rPr>
              <a:t>Products which must be produced, processed or prepared within the geographical area.</a:t>
            </a:r>
          </a:p>
          <a:p>
            <a:pPr marL="0" indent="0">
              <a:buFont typeface="Arial" pitchFamily="34" charset="0"/>
              <a:buNone/>
            </a:pPr>
            <a:r>
              <a:rPr lang="en-GB" altLang="en-US" sz="2000" b="1" dirty="0">
                <a:ea typeface="ヒラギノ角ゴ Pro W3" charset="-128"/>
              </a:rPr>
              <a:t>Red Tractor: </a:t>
            </a:r>
            <a:r>
              <a:rPr lang="en-GB" altLang="en-US" sz="2000" dirty="0">
                <a:ea typeface="ヒラギノ角ゴ Pro W3" charset="-128"/>
              </a:rPr>
              <a:t>Red Tractor assurance standards for beef, lamb and pork encompass food safety, animal welfare, environmental protection and traceability. </a:t>
            </a:r>
          </a:p>
          <a:p>
            <a:pPr marL="0" indent="0">
              <a:buFont typeface="Arial" pitchFamily="34" charset="0"/>
              <a:buNone/>
            </a:pPr>
            <a:r>
              <a:rPr lang="en-GB" altLang="en-US" sz="2000" b="1" dirty="0">
                <a:ea typeface="ヒラギノ角ゴ Pro W3" charset="-128"/>
              </a:rPr>
              <a:t>Northern Ireland beef and lamb farm quality</a:t>
            </a:r>
            <a:r>
              <a:rPr lang="en-GB" altLang="en-US" sz="2000" dirty="0">
                <a:ea typeface="ヒラギノ角ゴ Pro W3" charset="-128"/>
              </a:rPr>
              <a:t>: The Northern Ireland Beef &amp; Lamb Farm Quality Assurance Scheme was developed to give consumers assurances about the farm end of the production chain of their food.</a:t>
            </a:r>
            <a:endParaRPr lang="en-GB" sz="2000" dirty="0"/>
          </a:p>
        </p:txBody>
      </p:sp>
      <p:pic>
        <p:nvPicPr>
          <p:cNvPr id="5" name="Picture 2" descr="C:\Users\fmeek\Dropbox\Images for MEI spring newsletter\125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6037" y="2385078"/>
            <a:ext cx="2513012"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s://www.lmcni.com/site/wp-content/uploads/2015/04/FQA-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l="15737" r="15444"/>
          <a:stretch/>
        </p:blipFill>
        <p:spPr bwMode="auto">
          <a:xfrm>
            <a:off x="10637664" y="3862553"/>
            <a:ext cx="1261385" cy="13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red tractor with a check mark&#10;&#10;Description automatically generated with low confidence">
            <a:extLst>
              <a:ext uri="{FF2B5EF4-FFF2-40B4-BE49-F238E27FC236}">
                <a16:creationId xmlns:a16="http://schemas.microsoft.com/office/drawing/2014/main" id="{05567034-5782-9EB1-7EA2-13BE69A0A8B5}"/>
              </a:ext>
            </a:extLst>
          </p:cNvPr>
          <p:cNvPicPr>
            <a:picLocks noChangeAspect="1"/>
          </p:cNvPicPr>
          <p:nvPr/>
        </p:nvPicPr>
        <p:blipFill>
          <a:blip r:embed="rId4"/>
          <a:stretch>
            <a:fillRect/>
          </a:stretch>
        </p:blipFill>
        <p:spPr>
          <a:xfrm>
            <a:off x="9537339" y="3862553"/>
            <a:ext cx="1161195" cy="1548042"/>
          </a:xfrm>
          <a:prstGeom prst="rect">
            <a:avLst/>
          </a:prstGeom>
        </p:spPr>
      </p:pic>
    </p:spTree>
    <p:extLst>
      <p:ext uri="{BB962C8B-B14F-4D97-AF65-F5344CB8AC3E}">
        <p14:creationId xmlns:p14="http://schemas.microsoft.com/office/powerpoint/2010/main" val="109745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Summary</a:t>
            </a:r>
          </a:p>
        </p:txBody>
      </p:sp>
      <p:sp>
        <p:nvSpPr>
          <p:cNvPr id="3" name="Subtitle 2"/>
          <p:cNvSpPr>
            <a:spLocks noGrp="1"/>
          </p:cNvSpPr>
          <p:nvPr>
            <p:ph type="subTitle" idx="1"/>
          </p:nvPr>
        </p:nvSpPr>
        <p:spPr>
          <a:xfrm>
            <a:off x="1169276" y="2571092"/>
            <a:ext cx="9969779" cy="3600000"/>
          </a:xfrm>
        </p:spPr>
        <p:txBody>
          <a:bodyPr>
            <a:noAutofit/>
          </a:bodyPr>
          <a:lstStyle/>
          <a:p>
            <a:pPr>
              <a:lnSpc>
                <a:spcPct val="100000"/>
              </a:lnSpc>
              <a:spcBef>
                <a:spcPct val="50000"/>
              </a:spcBef>
            </a:pPr>
            <a:r>
              <a:rPr lang="en-GB" altLang="en-US" sz="2000" dirty="0">
                <a:latin typeface="Arial" panose="020B0604020202020204" pitchFamily="34" charset="0"/>
                <a:cs typeface="Arial" panose="020B0604020202020204" pitchFamily="34" charset="0"/>
              </a:rPr>
              <a:t>Cattle, pigs and sheep have been farmed for many years in the United Kingdom.</a:t>
            </a:r>
          </a:p>
          <a:p>
            <a:pPr>
              <a:lnSpc>
                <a:spcPct val="100000"/>
              </a:lnSpc>
              <a:spcBef>
                <a:spcPct val="50000"/>
              </a:spcBef>
            </a:pPr>
            <a:r>
              <a:rPr lang="en-GB" altLang="en-US" sz="2000" dirty="0">
                <a:latin typeface="Arial" panose="020B0604020202020204" pitchFamily="34" charset="0"/>
                <a:cs typeface="Arial" panose="020B0604020202020204" pitchFamily="34" charset="0"/>
              </a:rPr>
              <a:t>Livestock are bred to produce lean meat which can benefit consumers as part of a health balanced diet.</a:t>
            </a:r>
          </a:p>
          <a:p>
            <a:pPr>
              <a:lnSpc>
                <a:spcPct val="100000"/>
              </a:lnSpc>
              <a:spcBef>
                <a:spcPct val="50000"/>
              </a:spcBef>
            </a:pPr>
            <a:r>
              <a:rPr lang="en-GB" altLang="en-US" sz="2000" dirty="0">
                <a:latin typeface="Arial" panose="020B0604020202020204" pitchFamily="34" charset="0"/>
                <a:cs typeface="Arial" panose="020B0604020202020204" pitchFamily="34" charset="0"/>
              </a:rPr>
              <a:t>The different animals have different lifecycles, however the health and welfare of the animals is a priority for livestock farmers.</a:t>
            </a:r>
          </a:p>
          <a:p>
            <a:pPr>
              <a:lnSpc>
                <a:spcPct val="100000"/>
              </a:lnSpc>
              <a:spcBef>
                <a:spcPct val="50000"/>
              </a:spcBef>
            </a:pPr>
            <a:r>
              <a:rPr lang="en-GB" altLang="en-US" sz="2000" dirty="0">
                <a:latin typeface="Arial" panose="020B0604020202020204" pitchFamily="34" charset="0"/>
                <a:cs typeface="Arial" panose="020B0604020202020204" pitchFamily="34" charset="0"/>
              </a:rPr>
              <a:t>Livestock may graze outdoors in summer, however many animals are housed in sheds during the winter to protect them from bad weather.</a:t>
            </a:r>
          </a:p>
          <a:p>
            <a:pPr>
              <a:lnSpc>
                <a:spcPct val="100000"/>
              </a:lnSpc>
              <a:spcBef>
                <a:spcPct val="50000"/>
              </a:spcBef>
            </a:pPr>
            <a:r>
              <a:rPr lang="en-GB" altLang="en-US" sz="2000" dirty="0">
                <a:latin typeface="Arial" panose="020B0604020202020204" pitchFamily="34" charset="0"/>
                <a:cs typeface="Arial" panose="020B0604020202020204" pitchFamily="34" charset="0"/>
              </a:rPr>
              <a:t>Livestock housing must meet certain criteria, have good ventilation and allow the animals to move and be sociable.</a:t>
            </a:r>
          </a:p>
          <a:p>
            <a:pPr>
              <a:lnSpc>
                <a:spcPct val="100000"/>
              </a:lnSpc>
              <a:spcBef>
                <a:spcPct val="50000"/>
              </a:spcBef>
            </a:pPr>
            <a:r>
              <a:rPr lang="en-GB" altLang="en-US" sz="2000" dirty="0">
                <a:latin typeface="Arial" panose="020B0604020202020204" pitchFamily="34" charset="0"/>
                <a:cs typeface="Arial" panose="020B0604020202020204" pitchFamily="34" charset="0"/>
              </a:rPr>
              <a:t>Farmers also ensure that maintaining the environment is also a priority.</a:t>
            </a:r>
          </a:p>
        </p:txBody>
      </p:sp>
    </p:spTree>
    <p:extLst>
      <p:ext uri="{BB962C8B-B14F-4D97-AF65-F5344CB8AC3E}">
        <p14:creationId xmlns:p14="http://schemas.microsoft.com/office/powerpoint/2010/main" val="109745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Welcome </a:t>
            </a:r>
          </a:p>
        </p:txBody>
      </p:sp>
      <p:sp>
        <p:nvSpPr>
          <p:cNvPr id="3" name="Subtitle 2"/>
          <p:cNvSpPr>
            <a:spLocks noGrp="1"/>
          </p:cNvSpPr>
          <p:nvPr>
            <p:ph type="subTitle" idx="1"/>
          </p:nvPr>
        </p:nvSpPr>
        <p:spPr>
          <a:xfrm>
            <a:off x="1153513" y="3065488"/>
            <a:ext cx="7325470" cy="3087973"/>
          </a:xfrm>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Livestock farming for meat production has been an established industry in England and Wales for many years. </a:t>
            </a:r>
          </a:p>
          <a:p>
            <a:pPr marL="0" indent="0">
              <a:spcBef>
                <a:spcPct val="50000"/>
              </a:spcBef>
              <a:buNone/>
            </a:pPr>
            <a:r>
              <a:rPr lang="en-GB" altLang="en-US" sz="2000" dirty="0">
                <a:latin typeface="Arial" panose="020B0604020202020204" pitchFamily="34" charset="0"/>
                <a:cs typeface="Arial" panose="020B0604020202020204" pitchFamily="34" charset="0"/>
              </a:rPr>
              <a:t>Over the years farming techniques have been altered and modernised. </a:t>
            </a:r>
          </a:p>
          <a:p>
            <a:pPr marL="0" indent="0">
              <a:spcBef>
                <a:spcPct val="50000"/>
              </a:spcBef>
              <a:buNone/>
            </a:pPr>
            <a:r>
              <a:rPr lang="en-GB" altLang="en-US" sz="2000" dirty="0">
                <a:latin typeface="Arial" panose="020B0604020202020204" pitchFamily="34" charset="0"/>
                <a:cs typeface="Arial" panose="020B0604020202020204" pitchFamily="34" charset="0"/>
              </a:rPr>
              <a:t>Animal health and welfare, and sustainability remain high priorities for farmers. </a:t>
            </a:r>
          </a:p>
          <a:p>
            <a:pPr marL="0" indent="0">
              <a:spcBef>
                <a:spcPct val="50000"/>
              </a:spcBef>
              <a:buNone/>
            </a:pPr>
            <a:r>
              <a:rPr lang="en-GB" altLang="en-US" sz="2000" dirty="0">
                <a:latin typeface="Arial" panose="020B0604020202020204" pitchFamily="34" charset="0"/>
                <a:cs typeface="Arial" panose="020B0604020202020204" pitchFamily="34" charset="0"/>
              </a:rPr>
              <a:t>Animals have been bred to produce leaner meat which has a positive impact on our diet and health.</a:t>
            </a:r>
          </a:p>
          <a:p>
            <a:pPr marL="0" indent="0">
              <a:spcBef>
                <a:spcPct val="50000"/>
              </a:spcBef>
              <a:buNone/>
            </a:pPr>
            <a:r>
              <a:rPr lang="en-GB" altLang="en-US" sz="2000" dirty="0">
                <a:latin typeface="Arial" panose="020B0604020202020204" pitchFamily="34" charset="0"/>
                <a:cs typeface="Arial" panose="020B0604020202020204" pitchFamily="34" charset="0"/>
              </a:rPr>
              <a:t>This presentation contains an overview of information on how cattle, pigs and sheep are farmed.</a:t>
            </a:r>
          </a:p>
        </p:txBody>
      </p:sp>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l="29262" t="36874" r="12241"/>
          <a:stretch>
            <a:fillRect/>
          </a:stretch>
        </p:blipFill>
        <p:spPr bwMode="auto">
          <a:xfrm>
            <a:off x="9994310" y="4732355"/>
            <a:ext cx="1941385" cy="141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sheepup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4310" y="3132412"/>
            <a:ext cx="1638183" cy="141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p:cNvPicPr>
            <a:picLocks noChangeAspect="1" noChangeArrowheads="1"/>
          </p:cNvPicPr>
          <p:nvPr/>
        </p:nvPicPr>
        <p:blipFill>
          <a:blip r:embed="rId4">
            <a:extLst>
              <a:ext uri="{28A0092B-C50C-407E-A947-70E740481C1C}">
                <a14:useLocalDpi xmlns:a14="http://schemas.microsoft.com/office/drawing/2010/main" val="0"/>
              </a:ext>
            </a:extLst>
          </a:blip>
          <a:srcRect l="17365" r="4094"/>
          <a:stretch>
            <a:fillRect/>
          </a:stretch>
        </p:blipFill>
        <p:spPr bwMode="auto">
          <a:xfrm>
            <a:off x="8329073" y="4024289"/>
            <a:ext cx="1557032" cy="141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787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Livestock farming</a:t>
            </a:r>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5" name="TextBox 4">
            <a:extLst>
              <a:ext uri="{FF2B5EF4-FFF2-40B4-BE49-F238E27FC236}">
                <a16:creationId xmlns:a16="http://schemas.microsoft.com/office/drawing/2014/main" id="{2F818CDE-7A79-67D7-BF9F-C5F7E7393DF0}"/>
              </a:ext>
            </a:extLst>
          </p:cNvPr>
          <p:cNvSpPr txBox="1"/>
          <p:nvPr/>
        </p:nvSpPr>
        <p:spPr>
          <a:xfrm>
            <a:off x="486577" y="6116351"/>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Livestock farming</a:t>
            </a:r>
          </a:p>
        </p:txBody>
      </p:sp>
      <p:sp>
        <p:nvSpPr>
          <p:cNvPr id="3" name="Subtitle 2"/>
          <p:cNvSpPr>
            <a:spLocks noGrp="1"/>
          </p:cNvSpPr>
          <p:nvPr>
            <p:ph type="subTitle" idx="1"/>
          </p:nvPr>
        </p:nvSpPr>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Cattle, pigs and sheep have been farmed for many years in the England and Wales.</a:t>
            </a:r>
          </a:p>
          <a:p>
            <a:pPr marL="0" indent="0">
              <a:spcBef>
                <a:spcPct val="50000"/>
              </a:spcBef>
              <a:buNone/>
            </a:pPr>
            <a:r>
              <a:rPr lang="en-GB" altLang="en-US" sz="2000" dirty="0">
                <a:latin typeface="Arial" panose="020B0604020202020204" pitchFamily="34" charset="0"/>
                <a:cs typeface="Arial" panose="020B0604020202020204" pitchFamily="34" charset="0"/>
              </a:rPr>
              <a:t>Cattle were originally used to help pull ploughs. Cattle were also a source of both dairy and meat products. Cattle are now bred exclusively to provide high quality milk or meat. On average, fully trimmed raw lean beef contains just 5% fat.</a:t>
            </a:r>
          </a:p>
          <a:p>
            <a:pPr marL="0" indent="0">
              <a:spcBef>
                <a:spcPct val="50000"/>
              </a:spcBef>
              <a:buNone/>
            </a:pPr>
            <a:r>
              <a:rPr lang="en-GB" altLang="en-US" sz="2000" dirty="0">
                <a:latin typeface="Arial" panose="020B0604020202020204" pitchFamily="34" charset="0"/>
                <a:cs typeface="Arial" panose="020B0604020202020204" pitchFamily="34" charset="0"/>
              </a:rPr>
              <a:t>Farmers have selected the leanest pigs for breeding. Pig meat has progressively become leaner to the extent that lean pork contains only 4% fat.</a:t>
            </a:r>
          </a:p>
          <a:p>
            <a:pPr marL="0" indent="0">
              <a:spcBef>
                <a:spcPct val="50000"/>
              </a:spcBef>
              <a:buNone/>
            </a:pPr>
            <a:r>
              <a:rPr lang="en-GB" altLang="en-US" sz="2000" dirty="0">
                <a:latin typeface="Arial" panose="020B0604020202020204" pitchFamily="34" charset="0"/>
                <a:cs typeface="Arial" panose="020B0604020202020204" pitchFamily="34" charset="0"/>
              </a:rPr>
              <a:t>Sheep originally were farmed for wool, however, wool is now considered a by-product of sheep farming with the important product being lamb. Again, better breeding and butchery techniques have led to improvements in meat quality with fully trimmed raw lean lamb having just 8% fat. </a:t>
            </a:r>
          </a:p>
        </p:txBody>
      </p:sp>
    </p:spTree>
    <p:extLst>
      <p:ext uri="{BB962C8B-B14F-4D97-AF65-F5344CB8AC3E}">
        <p14:creationId xmlns:p14="http://schemas.microsoft.com/office/powerpoint/2010/main" val="1740713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Breeds of cattle</a:t>
            </a:r>
          </a:p>
        </p:txBody>
      </p:sp>
      <p:sp>
        <p:nvSpPr>
          <p:cNvPr id="3" name="Subtitle 2"/>
          <p:cNvSpPr>
            <a:spLocks noGrp="1"/>
          </p:cNvSpPr>
          <p:nvPr>
            <p:ph type="subTitle" idx="1"/>
          </p:nvPr>
        </p:nvSpPr>
        <p:spPr>
          <a:xfrm>
            <a:off x="1169276" y="2571092"/>
            <a:ext cx="6751566" cy="3600000"/>
          </a:xfrm>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British beef breeds include:</a:t>
            </a:r>
          </a:p>
          <a:p>
            <a:pPr>
              <a:spcBef>
                <a:spcPct val="50000"/>
              </a:spcBef>
            </a:pPr>
            <a:r>
              <a:rPr lang="en-GB" altLang="en-US" sz="2000" dirty="0">
                <a:latin typeface="Arial" panose="020B0604020202020204" pitchFamily="34" charset="0"/>
                <a:cs typeface="Arial" panose="020B0604020202020204" pitchFamily="34" charset="0"/>
              </a:rPr>
              <a:t>Hereford;</a:t>
            </a:r>
          </a:p>
          <a:p>
            <a:pPr>
              <a:spcBef>
                <a:spcPct val="50000"/>
              </a:spcBef>
            </a:pPr>
            <a:r>
              <a:rPr lang="en-GB" altLang="en-US" sz="2000" dirty="0">
                <a:latin typeface="Arial" panose="020B0604020202020204" pitchFamily="34" charset="0"/>
                <a:cs typeface="Arial" panose="020B0604020202020204" pitchFamily="34" charset="0"/>
              </a:rPr>
              <a:t>Galloway;</a:t>
            </a:r>
          </a:p>
          <a:p>
            <a:pPr>
              <a:spcBef>
                <a:spcPct val="50000"/>
              </a:spcBef>
            </a:pPr>
            <a:r>
              <a:rPr lang="en-GB" altLang="en-US" sz="2000" dirty="0">
                <a:latin typeface="Arial" panose="020B0604020202020204" pitchFamily="34" charset="0"/>
                <a:cs typeface="Arial" panose="020B0604020202020204" pitchFamily="34" charset="0"/>
              </a:rPr>
              <a:t>Beef Shorthorn;</a:t>
            </a:r>
          </a:p>
          <a:p>
            <a:pPr>
              <a:spcBef>
                <a:spcPct val="50000"/>
              </a:spcBef>
            </a:pPr>
            <a:r>
              <a:rPr lang="en-GB" altLang="en-US" sz="2000" dirty="0">
                <a:latin typeface="Arial" panose="020B0604020202020204" pitchFamily="34" charset="0"/>
                <a:cs typeface="Arial" panose="020B0604020202020204" pitchFamily="34" charset="0"/>
              </a:rPr>
              <a:t>Aberdeen Angus;</a:t>
            </a:r>
          </a:p>
          <a:p>
            <a:pPr>
              <a:spcBef>
                <a:spcPct val="50000"/>
              </a:spcBef>
            </a:pPr>
            <a:r>
              <a:rPr lang="en-GB" altLang="en-US" sz="2000" dirty="0">
                <a:latin typeface="Arial" panose="020B0604020202020204" pitchFamily="34" charset="0"/>
                <a:cs typeface="Arial" panose="020B0604020202020204" pitchFamily="34" charset="0"/>
              </a:rPr>
              <a:t>South Devon.</a:t>
            </a:r>
          </a:p>
          <a:p>
            <a:pPr marL="0" indent="0">
              <a:spcBef>
                <a:spcPct val="50000"/>
              </a:spcBef>
              <a:buNone/>
            </a:pPr>
            <a:r>
              <a:rPr lang="en-GB" altLang="en-US" sz="2000" dirty="0">
                <a:latin typeface="Arial" panose="020B0604020202020204" pitchFamily="34" charset="0"/>
                <a:cs typeface="Arial" panose="020B0604020202020204" pitchFamily="34" charset="0"/>
              </a:rPr>
              <a:t>Some cattle are dual purpose and are farmed for both dairy and beef production.</a:t>
            </a:r>
          </a:p>
        </p:txBody>
      </p:sp>
      <p:pic>
        <p:nvPicPr>
          <p:cNvPr id="7" name="Picture 6" descr="Two cows standing in a field&#10;&#10;Description automatically generated with low confidence">
            <a:extLst>
              <a:ext uri="{FF2B5EF4-FFF2-40B4-BE49-F238E27FC236}">
                <a16:creationId xmlns:a16="http://schemas.microsoft.com/office/drawing/2014/main" id="{72EFD087-E349-C2E0-A2C6-74DA663B8930}"/>
              </a:ext>
            </a:extLst>
          </p:cNvPr>
          <p:cNvPicPr>
            <a:picLocks noChangeAspect="1"/>
          </p:cNvPicPr>
          <p:nvPr/>
        </p:nvPicPr>
        <p:blipFill>
          <a:blip r:embed="rId2"/>
          <a:stretch>
            <a:fillRect/>
          </a:stretch>
        </p:blipFill>
        <p:spPr>
          <a:xfrm>
            <a:off x="8454924" y="4439645"/>
            <a:ext cx="2747458" cy="1831456"/>
          </a:xfrm>
          <a:prstGeom prst="rect">
            <a:avLst/>
          </a:prstGeom>
        </p:spPr>
      </p:pic>
      <p:pic>
        <p:nvPicPr>
          <p:cNvPr id="9" name="Picture 8" descr="A herd of cows grazing in a field&#10;&#10;Description automatically generated with medium confidence">
            <a:extLst>
              <a:ext uri="{FF2B5EF4-FFF2-40B4-BE49-F238E27FC236}">
                <a16:creationId xmlns:a16="http://schemas.microsoft.com/office/drawing/2014/main" id="{913DB1C2-BCD4-46F4-62D6-C25F248F633A}"/>
              </a:ext>
            </a:extLst>
          </p:cNvPr>
          <p:cNvPicPr>
            <a:picLocks noChangeAspect="1"/>
          </p:cNvPicPr>
          <p:nvPr/>
        </p:nvPicPr>
        <p:blipFill>
          <a:blip r:embed="rId3"/>
          <a:stretch>
            <a:fillRect/>
          </a:stretch>
        </p:blipFill>
        <p:spPr>
          <a:xfrm>
            <a:off x="8454923" y="2418355"/>
            <a:ext cx="2747459" cy="1831639"/>
          </a:xfrm>
          <a:prstGeom prst="rect">
            <a:avLst/>
          </a:prstGeom>
        </p:spPr>
      </p:pic>
    </p:spTree>
    <p:extLst>
      <p:ext uri="{BB962C8B-B14F-4D97-AF65-F5344CB8AC3E}">
        <p14:creationId xmlns:p14="http://schemas.microsoft.com/office/powerpoint/2010/main" val="2531733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lifecycle of cattle</a:t>
            </a:r>
          </a:p>
        </p:txBody>
      </p:sp>
      <p:sp>
        <p:nvSpPr>
          <p:cNvPr id="3" name="Subtitle 2"/>
          <p:cNvSpPr>
            <a:spLocks noGrp="1"/>
          </p:cNvSpPr>
          <p:nvPr>
            <p:ph type="subTitle" idx="1"/>
          </p:nvPr>
        </p:nvSpPr>
        <p:spPr>
          <a:xfrm>
            <a:off x="1169277" y="2571092"/>
            <a:ext cx="8224106" cy="3600000"/>
          </a:xfrm>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In the dairy industry, a cow needs to have a calf in order to produce milk. A dairy cow will generally have one calf a year for four years before their milk production begins to decline. Only one calf is needed to replace the mother dairy cow after four years. The remaining calves are made available for sale. </a:t>
            </a:r>
          </a:p>
          <a:p>
            <a:pPr marL="0" indent="0">
              <a:spcBef>
                <a:spcPct val="50000"/>
              </a:spcBef>
              <a:buNone/>
            </a:pPr>
            <a:r>
              <a:rPr lang="en-GB" altLang="en-US" sz="2000" dirty="0">
                <a:latin typeface="Arial" panose="020B0604020202020204" pitchFamily="34" charset="0"/>
                <a:cs typeface="Arial" panose="020B0604020202020204" pitchFamily="34" charset="0"/>
              </a:rPr>
              <a:t>A cow will be inseminated, either by a bull or artificial insemination. Gestation, or the pregnancy, will last for about 9 months. Before calving, the cow enters a ‘dry period’ where the animal rests and prepares for the birth. </a:t>
            </a:r>
          </a:p>
          <a:p>
            <a:pPr marL="0" indent="0">
              <a:spcBef>
                <a:spcPct val="50000"/>
              </a:spcBef>
              <a:buNone/>
            </a:pPr>
            <a:r>
              <a:rPr lang="en-GB" altLang="en-US" sz="2000" dirty="0">
                <a:latin typeface="Arial" panose="020B0604020202020204" pitchFamily="34" charset="0"/>
                <a:cs typeface="Arial" panose="020B0604020202020204" pitchFamily="34" charset="0"/>
              </a:rPr>
              <a:t>After birth, the calf may remain with the mother or be separated, depending whether the cow is required for milk production.</a:t>
            </a:r>
          </a:p>
        </p:txBody>
      </p:sp>
    </p:spTree>
    <p:extLst>
      <p:ext uri="{BB962C8B-B14F-4D97-AF65-F5344CB8AC3E}">
        <p14:creationId xmlns:p14="http://schemas.microsoft.com/office/powerpoint/2010/main" val="2531733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Cattle</a:t>
            </a:r>
          </a:p>
        </p:txBody>
      </p:sp>
      <p:sp>
        <p:nvSpPr>
          <p:cNvPr id="3" name="Subtitle 2"/>
          <p:cNvSpPr>
            <a:spLocks noGrp="1"/>
          </p:cNvSpPr>
          <p:nvPr>
            <p:ph type="subTitle" idx="1"/>
          </p:nvPr>
        </p:nvSpPr>
        <p:spPr>
          <a:xfrm>
            <a:off x="1169276" y="2571092"/>
            <a:ext cx="6549685" cy="3600000"/>
          </a:xfrm>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About half the beef in the UK comes from specialist beef cows called ‘</a:t>
            </a:r>
            <a:r>
              <a:rPr lang="en-GB" altLang="en-US" sz="2000" dirty="0" err="1">
                <a:latin typeface="Arial" panose="020B0604020202020204" pitchFamily="34" charset="0"/>
                <a:cs typeface="Arial" panose="020B0604020202020204" pitchFamily="34" charset="0"/>
              </a:rPr>
              <a:t>suckler</a:t>
            </a:r>
            <a:r>
              <a:rPr lang="en-GB" altLang="en-US" sz="2000" dirty="0">
                <a:latin typeface="Arial" panose="020B0604020202020204" pitchFamily="34" charset="0"/>
                <a:cs typeface="Arial" panose="020B0604020202020204" pitchFamily="34" charset="0"/>
              </a:rPr>
              <a:t>’ (because they suckle their own calves). Calves in ‘beef </a:t>
            </a:r>
            <a:r>
              <a:rPr lang="en-GB" altLang="en-US" sz="2000" dirty="0" err="1">
                <a:latin typeface="Arial" panose="020B0604020202020204" pitchFamily="34" charset="0"/>
                <a:cs typeface="Arial" panose="020B0604020202020204" pitchFamily="34" charset="0"/>
              </a:rPr>
              <a:t>suckler</a:t>
            </a:r>
            <a:r>
              <a:rPr lang="en-GB" altLang="en-US" sz="2000" dirty="0">
                <a:latin typeface="Arial" panose="020B0604020202020204" pitchFamily="34" charset="0"/>
                <a:cs typeface="Arial" panose="020B0604020202020204" pitchFamily="34" charset="0"/>
              </a:rPr>
              <a:t> herds’ remain with their mothers for 6 to 9 months of their life until they are separated for finishing.  </a:t>
            </a:r>
          </a:p>
          <a:p>
            <a:pPr marL="0" indent="0">
              <a:spcBef>
                <a:spcPct val="50000"/>
              </a:spcBef>
              <a:buNone/>
            </a:pPr>
            <a:r>
              <a:rPr lang="en-GB" altLang="en-US" sz="2000" dirty="0">
                <a:latin typeface="Arial" panose="020B0604020202020204" pitchFamily="34" charset="0"/>
                <a:cs typeface="Arial" panose="020B0604020202020204" pitchFamily="34" charset="0"/>
              </a:rPr>
              <a:t>Finishing is where the cows and calves are fed a special diet in order to reach a weight suitable for the animals to be sent to market or abattoir.</a:t>
            </a:r>
            <a:r>
              <a:rPr lang="en-GB" altLang="en-US" sz="2000" dirty="0">
                <a:solidFill>
                  <a:schemeClr val="hlink"/>
                </a:solidFill>
                <a:latin typeface="Arial" panose="020B0604020202020204" pitchFamily="34" charset="0"/>
                <a:cs typeface="Arial" panose="020B0604020202020204" pitchFamily="34" charset="0"/>
              </a:rPr>
              <a:t> </a:t>
            </a:r>
          </a:p>
        </p:txBody>
      </p:sp>
      <p:pic>
        <p:nvPicPr>
          <p:cNvPr id="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22832" r="11749" b="23756"/>
          <a:stretch/>
        </p:blipFill>
        <p:spPr bwMode="auto">
          <a:xfrm>
            <a:off x="8144474" y="2571092"/>
            <a:ext cx="3502940" cy="2716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733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Diet of cattle</a:t>
            </a:r>
          </a:p>
        </p:txBody>
      </p:sp>
      <p:sp>
        <p:nvSpPr>
          <p:cNvPr id="3" name="Subtitle 2"/>
          <p:cNvSpPr>
            <a:spLocks noGrp="1"/>
          </p:cNvSpPr>
          <p:nvPr>
            <p:ph type="subTitle" idx="1"/>
          </p:nvPr>
        </p:nvSpPr>
        <p:spPr>
          <a:xfrm>
            <a:off x="1169276" y="2571092"/>
            <a:ext cx="7119701" cy="3600000"/>
          </a:xfrm>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Most animals spend the summer months in fields grazing and many are housed in large barns in the winter when the grass has stopped growing. Maize silage is also sometimes used as feed. </a:t>
            </a:r>
          </a:p>
          <a:p>
            <a:pPr marL="0" indent="0">
              <a:spcBef>
                <a:spcPct val="50000"/>
              </a:spcBef>
              <a:buNone/>
            </a:pPr>
            <a:r>
              <a:rPr lang="en-GB" altLang="en-US" sz="2000" dirty="0">
                <a:latin typeface="Arial" panose="020B0604020202020204" pitchFamily="34" charset="0"/>
                <a:cs typeface="Arial" panose="020B0604020202020204" pitchFamily="34" charset="0"/>
              </a:rPr>
              <a:t>The diets can be supplemented with other ingredients, for example cereals like barely or protein feeds such as beans. </a:t>
            </a:r>
          </a:p>
          <a:p>
            <a:pPr marL="0" indent="0">
              <a:spcBef>
                <a:spcPct val="50000"/>
              </a:spcBef>
              <a:buNone/>
            </a:pPr>
            <a:r>
              <a:rPr lang="en-GB" altLang="en-US" sz="2000" dirty="0">
                <a:latin typeface="Arial" panose="020B0604020202020204" pitchFamily="34" charset="0"/>
                <a:cs typeface="Arial" panose="020B0604020202020204" pitchFamily="34" charset="0"/>
              </a:rPr>
              <a:t>Cattle diets </a:t>
            </a:r>
            <a:r>
              <a:rPr lang="en-GB" altLang="en-US" sz="2000" dirty="0" err="1">
                <a:latin typeface="Arial" panose="020B0604020202020204" pitchFamily="34" charset="0"/>
                <a:cs typeface="Arial" panose="020B0604020202020204" pitchFamily="34" charset="0"/>
              </a:rPr>
              <a:t>ustilise</a:t>
            </a:r>
            <a:r>
              <a:rPr lang="en-GB" altLang="en-US" sz="2000" dirty="0">
                <a:latin typeface="Arial" panose="020B0604020202020204" pitchFamily="34" charset="0"/>
                <a:cs typeface="Arial" panose="020B0604020202020204" pitchFamily="34" charset="0"/>
              </a:rPr>
              <a:t> feed which humans cannot consume, for example by-products of flour manufacture or margarine production.</a:t>
            </a:r>
          </a:p>
        </p:txBody>
      </p:sp>
      <p:pic>
        <p:nvPicPr>
          <p:cNvPr id="6" name="Picture 5" descr="A group of cows eating hay&#10;&#10;Description automatically generated with medium confidence">
            <a:extLst>
              <a:ext uri="{FF2B5EF4-FFF2-40B4-BE49-F238E27FC236}">
                <a16:creationId xmlns:a16="http://schemas.microsoft.com/office/drawing/2014/main" id="{5AD8BA74-1F0F-4383-0B57-3B817ACF40FF}"/>
              </a:ext>
            </a:extLst>
          </p:cNvPr>
          <p:cNvPicPr>
            <a:picLocks noChangeAspect="1"/>
          </p:cNvPicPr>
          <p:nvPr/>
        </p:nvPicPr>
        <p:blipFill rotWithShape="1">
          <a:blip r:embed="rId2"/>
          <a:srcRect l="4138" t="16919" r="8267" b="5017"/>
          <a:stretch/>
        </p:blipFill>
        <p:spPr>
          <a:xfrm>
            <a:off x="8357885" y="2652573"/>
            <a:ext cx="3562511" cy="2381154"/>
          </a:xfrm>
          <a:prstGeom prst="rect">
            <a:avLst/>
          </a:prstGeom>
        </p:spPr>
      </p:pic>
    </p:spTree>
    <p:extLst>
      <p:ext uri="{BB962C8B-B14F-4D97-AF65-F5344CB8AC3E}">
        <p14:creationId xmlns:p14="http://schemas.microsoft.com/office/powerpoint/2010/main" val="2531733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Breeds of pigs</a:t>
            </a:r>
          </a:p>
        </p:txBody>
      </p:sp>
      <p:sp>
        <p:nvSpPr>
          <p:cNvPr id="3" name="Subtitle 2"/>
          <p:cNvSpPr>
            <a:spLocks noGrp="1"/>
          </p:cNvSpPr>
          <p:nvPr>
            <p:ph type="subTitle" idx="1"/>
          </p:nvPr>
        </p:nvSpPr>
        <p:spPr>
          <a:xfrm>
            <a:off x="1169276" y="2571092"/>
            <a:ext cx="7179077" cy="3600000"/>
          </a:xfrm>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The most popular pig breeds include:</a:t>
            </a:r>
          </a:p>
          <a:p>
            <a:pPr>
              <a:spcBef>
                <a:spcPct val="50000"/>
              </a:spcBef>
            </a:pPr>
            <a:r>
              <a:rPr lang="en-GB" altLang="en-US" sz="2000" dirty="0">
                <a:latin typeface="Arial" panose="020B0604020202020204" pitchFamily="34" charset="0"/>
                <a:cs typeface="Arial" panose="020B0604020202020204" pitchFamily="34" charset="0"/>
              </a:rPr>
              <a:t>Large White and Landrace cross females - they are efficient at producing lean meat. </a:t>
            </a:r>
          </a:p>
          <a:p>
            <a:pPr>
              <a:spcBef>
                <a:spcPct val="50000"/>
              </a:spcBef>
            </a:pPr>
            <a:r>
              <a:rPr lang="en-GB" altLang="en-US" sz="2000" dirty="0">
                <a:latin typeface="Arial" panose="020B0604020202020204" pitchFamily="34" charset="0"/>
                <a:cs typeface="Arial" panose="020B0604020202020204" pitchFamily="34" charset="0"/>
              </a:rPr>
              <a:t>The most popular boar is the Large White.</a:t>
            </a:r>
          </a:p>
          <a:p>
            <a:pPr>
              <a:spcBef>
                <a:spcPct val="50000"/>
              </a:spcBef>
            </a:pPr>
            <a:r>
              <a:rPr lang="en-GB" altLang="en-US" sz="2000" dirty="0">
                <a:latin typeface="Arial" panose="020B0604020202020204" pitchFamily="34" charset="0"/>
                <a:cs typeface="Arial" panose="020B0604020202020204" pitchFamily="34" charset="0"/>
              </a:rPr>
              <a:t>Duroc and Hampshire are also popular breeds.</a:t>
            </a:r>
          </a:p>
        </p:txBody>
      </p:sp>
      <p:pic>
        <p:nvPicPr>
          <p:cNvPr id="4" name="Picture 6" descr="C:\Users\Uptal\Desktop\Meat and education images\New platform\cutep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8732" y="2571092"/>
            <a:ext cx="2549525"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944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Lifecycle of pigs</a:t>
            </a:r>
          </a:p>
        </p:txBody>
      </p:sp>
      <p:sp>
        <p:nvSpPr>
          <p:cNvPr id="3" name="Subtitle 2"/>
          <p:cNvSpPr>
            <a:spLocks noGrp="1"/>
          </p:cNvSpPr>
          <p:nvPr>
            <p:ph type="subTitle" idx="1"/>
          </p:nvPr>
        </p:nvSpPr>
        <p:spPr>
          <a:xfrm>
            <a:off x="1169276" y="2571092"/>
            <a:ext cx="7440334" cy="3600000"/>
          </a:xfrm>
        </p:spPr>
        <p:txBody>
          <a:bodyPr/>
          <a:lstStyle/>
          <a:p>
            <a:pPr marL="0" indent="0">
              <a:spcBef>
                <a:spcPct val="50000"/>
              </a:spcBef>
              <a:buNone/>
            </a:pPr>
            <a:r>
              <a:rPr lang="en-GB" altLang="en-US" sz="2000" dirty="0">
                <a:latin typeface="Arial" panose="020B0604020202020204" pitchFamily="34" charset="0"/>
                <a:cs typeface="Arial" panose="020B0604020202020204" pitchFamily="34" charset="0"/>
              </a:rPr>
              <a:t>Pigs are generally reared indoors in barns with open sides, natural ventilation and straw or slats which allow drainage of excrement. Some 40% of breeding pigs are kept outside, with huts for shade and protection from the elements. </a:t>
            </a:r>
          </a:p>
          <a:p>
            <a:pPr marL="0" indent="0">
              <a:spcBef>
                <a:spcPct val="50000"/>
              </a:spcBef>
              <a:buNone/>
            </a:pPr>
            <a:r>
              <a:rPr lang="en-GB" altLang="en-US" sz="2000" dirty="0">
                <a:latin typeface="Arial" panose="020B0604020202020204" pitchFamily="34" charset="0"/>
                <a:cs typeface="Arial" panose="020B0604020202020204" pitchFamily="34" charset="0"/>
              </a:rPr>
              <a:t>In the summer water is used to create an area for the pigs to wallow and remain cool in the heat. Pigs are like dogs and are not able to sweat to regulate their body temperature.</a:t>
            </a:r>
          </a:p>
          <a:p>
            <a:pPr marL="0" indent="0">
              <a:spcBef>
                <a:spcPct val="50000"/>
              </a:spcBef>
              <a:buNone/>
            </a:pPr>
            <a:r>
              <a:rPr lang="en-GB" altLang="en-US" sz="2000" dirty="0">
                <a:latin typeface="Arial" panose="020B0604020202020204" pitchFamily="34" charset="0"/>
                <a:cs typeface="Arial" panose="020B0604020202020204" pitchFamily="34" charset="0"/>
              </a:rPr>
              <a:t>Once a sow (female pig) has been serviced by the boar (male pig) or artificially inseminated the gestation period will last 3 months, 3 weeks and 3 days. A sow can give birth to two litters a year.</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6321" y="4244728"/>
            <a:ext cx="287972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Users\Uptal\Desktop\Meat and education images\New platform\Pigs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6321" y="1795216"/>
            <a:ext cx="280828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9444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250321E-D265-4EA6-91F5-6671C40A98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5A1207-0DDF-4737-BB60-96E435587386}">
  <ds:schemaRefs>
    <ds:schemaRef ds:uri="http://schemas.microsoft.com/sharepoint/v3/contenttype/forms"/>
  </ds:schemaRefs>
</ds:datastoreItem>
</file>

<file path=customXml/itemProps3.xml><?xml version="1.0" encoding="utf-8"?>
<ds:datastoreItem xmlns:ds="http://schemas.openxmlformats.org/officeDocument/2006/customXml" ds:itemID="{08A1CD49-CE86-4407-AD38-04E86293B6A5}">
  <ds:schemaRefs>
    <ds:schemaRef ds:uri="http://schemas.microsoft.com/office/2006/metadata/properties"/>
    <ds:schemaRef ds:uri="http://schemas.microsoft.com/office/infopath/2007/PartnerControls"/>
    <ds:schemaRef ds:uri="ead97cfe-a968-427f-b02b-893e6ba0355a"/>
    <ds:schemaRef ds:uri="c53071f4-7f44-43fd-895c-8e7b6a3746b0"/>
  </ds:schemaRefs>
</ds:datastoreItem>
</file>

<file path=docProps/app.xml><?xml version="1.0" encoding="utf-8"?>
<Properties xmlns="http://schemas.openxmlformats.org/officeDocument/2006/extended-properties" xmlns:vt="http://schemas.openxmlformats.org/officeDocument/2006/docPropsVTypes">
  <TotalTime>237</TotalTime>
  <Words>1658</Words>
  <Application>Microsoft Office PowerPoint</Application>
  <PresentationFormat>Widescreen</PresentationFormat>
  <Paragraphs>93</Paragraphs>
  <Slides>20</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20</vt:i4>
      </vt:variant>
    </vt:vector>
  </HeadingPairs>
  <TitlesOfParts>
    <vt:vector size="27" baseType="lpstr">
      <vt:lpstr>Arial</vt:lpstr>
      <vt:lpstr>Calibri</vt:lpstr>
      <vt:lpstr>Futura Bk</vt:lpstr>
      <vt:lpstr>Office Theme</vt:lpstr>
      <vt:lpstr>Custom Design</vt:lpstr>
      <vt:lpstr>1_Custom Design</vt:lpstr>
      <vt:lpstr>3_Custom Design</vt:lpstr>
      <vt:lpstr>Livestock farming</vt:lpstr>
      <vt:lpstr>Welcome </vt:lpstr>
      <vt:lpstr>Livestock farming</vt:lpstr>
      <vt:lpstr>Breeds of cattle</vt:lpstr>
      <vt:lpstr>The lifecycle of cattle</vt:lpstr>
      <vt:lpstr>Cattle</vt:lpstr>
      <vt:lpstr>Diet of cattle</vt:lpstr>
      <vt:lpstr>Breeds of pigs</vt:lpstr>
      <vt:lpstr>Lifecycle of pigs</vt:lpstr>
      <vt:lpstr>The lifecycle of pigs</vt:lpstr>
      <vt:lpstr>The lifecycle of pigs</vt:lpstr>
      <vt:lpstr>Breeds of sheep</vt:lpstr>
      <vt:lpstr>Lifecycle of sheep</vt:lpstr>
      <vt:lpstr>Sheep farming</vt:lpstr>
      <vt:lpstr>Health and welfare of the animals</vt:lpstr>
      <vt:lpstr>Maintaining the environment</vt:lpstr>
      <vt:lpstr>Slaughtering</vt:lpstr>
      <vt:lpstr>Quality and provenance</vt:lpstr>
      <vt:lpstr>Summary</vt:lpstr>
      <vt:lpstr>Livestock farming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Elsa Healey</cp:lastModifiedBy>
  <cp:revision>27</cp:revision>
  <dcterms:created xsi:type="dcterms:W3CDTF">2018-10-10T09:22:08Z</dcterms:created>
  <dcterms:modified xsi:type="dcterms:W3CDTF">2023-06-30T10:41:29Z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