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33"/>
  </p:handout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6" r:id="rId22"/>
    <p:sldId id="273" r:id="rId23"/>
    <p:sldId id="277" r:id="rId24"/>
    <p:sldId id="274" r:id="rId25"/>
    <p:sldId id="278" r:id="rId26"/>
    <p:sldId id="279" r:id="rId27"/>
    <p:sldId id="280" r:id="rId28"/>
    <p:sldId id="281" r:id="rId29"/>
    <p:sldId id="282" r:id="rId30"/>
    <p:sldId id="283" r:id="rId31"/>
    <p:sldId id="261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8C4E90-CF91-D356-6453-89C7340D26BA}" name="Ewen Trafford" initials="ET" userId="S::e.trafford@nutrition.org.uk::e520b4bf-a196-48b7-bc10-b1590a457d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D98A1-F51F-4E16-93EF-B20B400D8687}" v="1" dt="2023-07-11T10:25:0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1" autoAdjust="0"/>
    <p:restoredTop sz="94655"/>
  </p:normalViewPr>
  <p:slideViewPr>
    <p:cSldViewPr snapToGrid="0" snapToObjects="1">
      <p:cViewPr varScale="1">
        <p:scale>
          <a:sx n="162" d="100"/>
          <a:sy n="162" d="100"/>
        </p:scale>
        <p:origin x="868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CAB3-AD6D-4193-A61D-6F77D159178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7BD1-8FA2-42F5-986D-1C918D16A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2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10912388" cy="733096"/>
          </a:xfrm>
        </p:spPr>
        <p:txBody>
          <a:bodyPr/>
          <a:lstStyle/>
          <a:p>
            <a:r>
              <a:rPr lang="en-US" sz="4000" dirty="0" err="1"/>
              <a:t>Gadewch</a:t>
            </a:r>
            <a:r>
              <a:rPr lang="en-US" sz="4000" dirty="0"/>
              <a:t> i </a:t>
            </a:r>
            <a:r>
              <a:rPr lang="en-US" sz="4000" dirty="0" err="1"/>
              <a:t>ni</a:t>
            </a:r>
            <a:r>
              <a:rPr lang="en-US" sz="4000" dirty="0"/>
              <a:t> </a:t>
            </a:r>
            <a:r>
              <a:rPr lang="en-US" sz="4000" dirty="0" err="1"/>
              <a:t>fwyta’n</a:t>
            </a:r>
            <a:r>
              <a:rPr lang="en-US" sz="4000" dirty="0"/>
              <a:t> </a:t>
            </a:r>
            <a:r>
              <a:rPr lang="en-US" sz="4000" dirty="0" err="1"/>
              <a:t>dda</a:t>
            </a:r>
            <a:r>
              <a:rPr lang="en-US" sz="4000" dirty="0"/>
              <a:t> a </a:t>
            </a:r>
            <a:r>
              <a:rPr lang="en-US" sz="4000" dirty="0" err="1"/>
              <a:t>chadw’n</a:t>
            </a:r>
            <a:r>
              <a:rPr lang="en-US" sz="4000" dirty="0"/>
              <a:t> </a:t>
            </a:r>
            <a:r>
              <a:rPr lang="en-US" sz="4000" dirty="0" err="1"/>
              <a:t>iach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472706"/>
            <a:ext cx="10489015" cy="720000"/>
          </a:xfrm>
        </p:spPr>
        <p:txBody>
          <a:bodyPr/>
          <a:lstStyle/>
          <a:p>
            <a:r>
              <a:rPr lang="en-US" sz="3600" b="0" dirty="0"/>
              <a:t>Dim </a:t>
            </a:r>
            <a:r>
              <a:rPr lang="en-US" sz="3600" b="0" dirty="0" err="1"/>
              <a:t>ond</a:t>
            </a:r>
            <a:r>
              <a:rPr lang="en-US" sz="3600" b="0" dirty="0"/>
              <a:t> </a:t>
            </a:r>
            <a:r>
              <a:rPr lang="en-US" sz="3600" b="0" dirty="0" err="1"/>
              <a:t>ychydig</a:t>
            </a:r>
            <a:r>
              <a:rPr lang="en-US" sz="3600" b="0" dirty="0"/>
              <a:t> o </a:t>
            </a:r>
            <a:r>
              <a:rPr lang="en-US" sz="3600" b="0" dirty="0" err="1"/>
              <a:t>fwyd</a:t>
            </a:r>
            <a:r>
              <a:rPr lang="en-US" sz="3600" b="0" dirty="0"/>
              <a:t> </a:t>
            </a:r>
            <a:r>
              <a:rPr lang="en-US" sz="3600" b="0" dirty="0" err="1"/>
              <a:t>fel</a:t>
            </a:r>
            <a:r>
              <a:rPr lang="en-US" sz="3600" b="0" dirty="0"/>
              <a:t> </a:t>
            </a:r>
            <a:r>
              <a:rPr lang="en-US" sz="3600" b="0" dirty="0" err="1"/>
              <a:t>hyn</a:t>
            </a:r>
            <a:r>
              <a:rPr lang="en-US" sz="3600" b="0" dirty="0"/>
              <a:t> </a:t>
            </a:r>
            <a:r>
              <a:rPr lang="en-US" sz="3600" b="0" dirty="0" err="1"/>
              <a:t>rydyn</a:t>
            </a:r>
            <a:r>
              <a:rPr lang="en-US" sz="3600" b="0" dirty="0"/>
              <a:t>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ei</a:t>
            </a:r>
            <a:r>
              <a:rPr lang="en-US" sz="3600" b="0" dirty="0"/>
              <a:t> </a:t>
            </a:r>
            <a:r>
              <a:rPr lang="en-US" sz="3600" b="0" dirty="0" err="1"/>
              <a:t>angen</a:t>
            </a:r>
            <a:r>
              <a:rPr lang="en-US" sz="3600" b="0" dirty="0"/>
              <a:t>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7755" r="19519" b="2521"/>
          <a:stretch>
            <a:fillRect/>
          </a:stretch>
        </p:blipFill>
        <p:spPr bwMode="auto">
          <a:xfrm>
            <a:off x="3268663" y="2192706"/>
            <a:ext cx="1769868" cy="41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3309937"/>
            <a:ext cx="3215335" cy="1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8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s-ES" sz="3600" b="0" dirty="0" err="1"/>
              <a:t>Nid</a:t>
            </a:r>
            <a:r>
              <a:rPr lang="es-ES" sz="3600" b="0" dirty="0"/>
              <a:t> oes </a:t>
            </a:r>
            <a:r>
              <a:rPr lang="es-ES" sz="3600" b="0" dirty="0" err="1"/>
              <a:t>angen</a:t>
            </a:r>
            <a:r>
              <a:rPr lang="es-ES" sz="3600" b="0" dirty="0"/>
              <a:t> y </a:t>
            </a:r>
            <a:r>
              <a:rPr lang="es-ES" sz="3600" b="0" dirty="0" err="1"/>
              <a:t>mathau</a:t>
            </a:r>
            <a:r>
              <a:rPr lang="es-ES" sz="3600" b="0" dirty="0"/>
              <a:t> </a:t>
            </a:r>
            <a:r>
              <a:rPr lang="es-ES" sz="3600" b="0" dirty="0" err="1"/>
              <a:t>yma</a:t>
            </a:r>
            <a:r>
              <a:rPr lang="es-ES" sz="3600" b="0" dirty="0"/>
              <a:t> o </a:t>
            </a:r>
            <a:r>
              <a:rPr lang="es-ES" sz="3600" b="0" dirty="0" err="1"/>
              <a:t>fwyd</a:t>
            </a:r>
            <a:r>
              <a:rPr lang="es-ES" sz="3600" b="0" dirty="0"/>
              <a:t> a </a:t>
            </a:r>
            <a:r>
              <a:rPr lang="es-ES" sz="3600" b="0" dirty="0" err="1"/>
              <a:t>diod</a:t>
            </a:r>
            <a:r>
              <a:rPr lang="es-ES" sz="3600" b="0" dirty="0"/>
              <a:t>.</a:t>
            </a:r>
            <a:endParaRPr lang="en-US" sz="3600" b="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8428" y="5438520"/>
            <a:ext cx="9972944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b="0" dirty="0" err="1"/>
              <a:t>Os</a:t>
            </a:r>
            <a:r>
              <a:rPr lang="en-US" sz="3200" b="0" dirty="0"/>
              <a:t> </a:t>
            </a:r>
            <a:r>
              <a:rPr lang="en-US" sz="3200" b="0" dirty="0" err="1"/>
              <a:t>oes</a:t>
            </a:r>
            <a:r>
              <a:rPr lang="en-US" sz="3200" b="0" dirty="0"/>
              <a:t> </a:t>
            </a:r>
            <a:r>
              <a:rPr lang="en-US" sz="3200" b="0" dirty="0" err="1"/>
              <a:t>gennych</a:t>
            </a:r>
            <a:r>
              <a:rPr lang="en-US" sz="3200" b="0" dirty="0"/>
              <a:t> </a:t>
            </a:r>
            <a:r>
              <a:rPr lang="en-US" sz="3200" b="0" dirty="0" err="1"/>
              <a:t>chi'r</a:t>
            </a:r>
            <a:r>
              <a:rPr lang="en-US" sz="3200" b="0" dirty="0"/>
              <a:t> </a:t>
            </a:r>
            <a:r>
              <a:rPr lang="en-US" sz="3200" b="0" dirty="0" err="1"/>
              <a:t>rhain</a:t>
            </a:r>
            <a:r>
              <a:rPr lang="en-US" sz="3200" b="0" dirty="0"/>
              <a:t>, dim </a:t>
            </a:r>
            <a:r>
              <a:rPr lang="en-US" sz="3200" b="0" dirty="0" err="1"/>
              <a:t>ond</a:t>
            </a:r>
            <a:r>
              <a:rPr lang="en-US" sz="3200" b="0" dirty="0"/>
              <a:t> </a:t>
            </a:r>
            <a:r>
              <a:rPr lang="en-US" sz="3200" b="0" dirty="0" err="1"/>
              <a:t>ychydig</a:t>
            </a:r>
            <a:r>
              <a:rPr lang="en-US" sz="3200" b="0" dirty="0"/>
              <a:t> a dim </a:t>
            </a:r>
            <a:r>
              <a:rPr lang="en-US" sz="3200" b="0" dirty="0" err="1"/>
              <a:t>ond</a:t>
            </a:r>
            <a:r>
              <a:rPr lang="en-US" sz="3200" b="0" dirty="0"/>
              <a:t> </a:t>
            </a:r>
            <a:r>
              <a:rPr lang="en-US" sz="3200" b="0" dirty="0" err="1"/>
              <a:t>weithiau</a:t>
            </a:r>
            <a:r>
              <a:rPr lang="en-US" sz="3200" b="0" dirty="0"/>
              <a:t> y </a:t>
            </a:r>
            <a:r>
              <a:rPr lang="en-US" sz="3200" b="0" dirty="0" err="1"/>
              <a:t>dylech</a:t>
            </a:r>
            <a:r>
              <a:rPr lang="en-US" sz="3200" b="0" dirty="0"/>
              <a:t> chi </a:t>
            </a:r>
            <a:r>
              <a:rPr lang="en-US" sz="3200" b="0" dirty="0" err="1"/>
              <a:t>eu</a:t>
            </a:r>
            <a:r>
              <a:rPr lang="en-US" sz="3200" b="0" dirty="0"/>
              <a:t> </a:t>
            </a:r>
            <a:r>
              <a:rPr lang="en-US" sz="3200" b="0" dirty="0" err="1"/>
              <a:t>bwyta</a:t>
            </a:r>
            <a:r>
              <a:rPr lang="en-US" sz="3200" b="0" dirty="0"/>
              <a:t>.</a:t>
            </a:r>
          </a:p>
        </p:txBody>
      </p:sp>
      <p:pic>
        <p:nvPicPr>
          <p:cNvPr id="8" name="Picture 12" descr="Sweets 2(980 x 7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" y="2428504"/>
            <a:ext cx="2754654" cy="20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risps (983 x 6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3" y="2484754"/>
            <a:ext cx="240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ke - fairy 2 (720 x 56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04" y="3380242"/>
            <a:ext cx="2259386" cy="17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500" r="15181" b="7500"/>
          <a:stretch>
            <a:fillRect/>
          </a:stretch>
        </p:blipFill>
        <p:spPr bwMode="auto">
          <a:xfrm>
            <a:off x="9769222" y="2484754"/>
            <a:ext cx="1577129" cy="26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6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658" y="1636696"/>
            <a:ext cx="10489015" cy="720000"/>
          </a:xfrm>
        </p:spPr>
        <p:txBody>
          <a:bodyPr/>
          <a:lstStyle/>
          <a:p>
            <a:r>
              <a:rPr lang="sv-SE" sz="3600" b="0" dirty="0"/>
              <a:t>Ydyn ni angen llawer, rhywfaint neu ychydig o fwyd fel hyn?</a:t>
            </a:r>
            <a:endParaRPr lang="en-US" sz="3600" b="0" dirty="0"/>
          </a:p>
        </p:txBody>
      </p:sp>
      <p:pic>
        <p:nvPicPr>
          <p:cNvPr id="12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2901491" y="3116274"/>
            <a:ext cx="3586445" cy="187648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9429907" y="2880435"/>
            <a:ext cx="1906265" cy="19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anned sweetcornSmall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462657" y="3282994"/>
            <a:ext cx="1935697" cy="27227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trawberri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36" y="3915430"/>
            <a:ext cx="2743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9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 err="1"/>
              <a:t>Llawer</a:t>
            </a:r>
            <a:r>
              <a:rPr lang="en-US" sz="3600" dirty="0"/>
              <a:t>!</a:t>
            </a:r>
          </a:p>
        </p:txBody>
      </p:sp>
      <p:pic>
        <p:nvPicPr>
          <p:cNvPr id="12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2901491" y="3116274"/>
            <a:ext cx="3586445" cy="187648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9429907" y="2880435"/>
            <a:ext cx="1906265" cy="19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anned sweetcornSmall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500686" y="2543854"/>
            <a:ext cx="1935697" cy="27227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trawberri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36" y="3915430"/>
            <a:ext cx="2743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4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8" y="2579455"/>
            <a:ext cx="3511916" cy="20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3" y="4032027"/>
            <a:ext cx="3243437" cy="216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8835"/>
          <a:stretch/>
        </p:blipFill>
        <p:spPr>
          <a:xfrm>
            <a:off x="5802935" y="2351313"/>
            <a:ext cx="3161471" cy="145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4695" r="13812" b="5850"/>
          <a:stretch/>
        </p:blipFill>
        <p:spPr>
          <a:xfrm>
            <a:off x="3982180" y="4009764"/>
            <a:ext cx="2501652" cy="22338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0658" y="1408987"/>
            <a:ext cx="10489015" cy="720000"/>
          </a:xfrm>
        </p:spPr>
        <p:txBody>
          <a:bodyPr/>
          <a:lstStyle/>
          <a:p>
            <a:r>
              <a:rPr lang="sv-SE" sz="3600" b="0" dirty="0"/>
              <a:t>Ydyn ni angen llawer, rhywfaint neu ychydig o fwyd fel hyn?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52707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1" y="2144276"/>
            <a:ext cx="3511916" cy="20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04" y="4032027"/>
            <a:ext cx="3243437" cy="216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8835"/>
          <a:stretch/>
        </p:blipFill>
        <p:spPr>
          <a:xfrm>
            <a:off x="6082854" y="2144276"/>
            <a:ext cx="3161471" cy="145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4695" r="13812" b="5850"/>
          <a:stretch/>
        </p:blipFill>
        <p:spPr>
          <a:xfrm>
            <a:off x="3920777" y="4160116"/>
            <a:ext cx="2501652" cy="22338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8498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 err="1"/>
              <a:t>Llawer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959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97" y="2018112"/>
            <a:ext cx="2381050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1110"/>
          <a:stretch>
            <a:fillRect/>
          </a:stretch>
        </p:blipFill>
        <p:spPr bwMode="auto">
          <a:xfrm>
            <a:off x="3307272" y="2595311"/>
            <a:ext cx="2975157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3879385"/>
            <a:ext cx="28162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5141" b="12122"/>
          <a:stretch>
            <a:fillRect/>
          </a:stretch>
        </p:blipFill>
        <p:spPr bwMode="auto">
          <a:xfrm>
            <a:off x="6115667" y="3692649"/>
            <a:ext cx="3236989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0658" y="1539614"/>
            <a:ext cx="10489015" cy="720000"/>
          </a:xfrm>
        </p:spPr>
        <p:txBody>
          <a:bodyPr/>
          <a:lstStyle/>
          <a:p>
            <a:r>
              <a:rPr lang="sv-SE" sz="3600" b="0" dirty="0"/>
              <a:t>Ydyn ni angen llawer, rhywfaint neu ychydig o fwyd fel hyn?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71299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97" y="2018112"/>
            <a:ext cx="2381050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1110"/>
          <a:stretch>
            <a:fillRect/>
          </a:stretch>
        </p:blipFill>
        <p:spPr bwMode="auto">
          <a:xfrm>
            <a:off x="3307272" y="2595311"/>
            <a:ext cx="2975157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3879385"/>
            <a:ext cx="28162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5141" b="12122"/>
          <a:stretch>
            <a:fillRect/>
          </a:stretch>
        </p:blipFill>
        <p:spPr bwMode="auto">
          <a:xfrm>
            <a:off x="6115667" y="3692649"/>
            <a:ext cx="3236989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83771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 err="1"/>
              <a:t>Rhywfaint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292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rd boil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9125"/>
          <a:stretch>
            <a:fillRect/>
          </a:stretch>
        </p:blipFill>
        <p:spPr bwMode="auto">
          <a:xfrm>
            <a:off x="6662073" y="2584719"/>
            <a:ext cx="1817425" cy="26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entils (481 x 284)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9" y="2924588"/>
            <a:ext cx="2702346" cy="15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Roast chick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8771776" y="3527293"/>
            <a:ext cx="2768425" cy="20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:\Shared\EDUCATION TEAM FILES\Seafish\IMAGES\Salmon fillet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42" y="4792681"/>
            <a:ext cx="3770997" cy="14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4818" y="1588206"/>
            <a:ext cx="10337558" cy="720000"/>
          </a:xfrm>
        </p:spPr>
        <p:txBody>
          <a:bodyPr/>
          <a:lstStyle/>
          <a:p>
            <a:r>
              <a:rPr lang="sv-SE" sz="3600" b="0" dirty="0"/>
              <a:t>Ydyn ni angen llawer, rhywfaint neu ychydig o fwyd fel hyn?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63023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rd boil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9125"/>
          <a:stretch>
            <a:fillRect/>
          </a:stretch>
        </p:blipFill>
        <p:spPr bwMode="auto">
          <a:xfrm>
            <a:off x="6637740" y="2224587"/>
            <a:ext cx="1817425" cy="26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entils (481 x 284)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9" y="2584719"/>
            <a:ext cx="2702346" cy="15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Roast chick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8771776" y="3527293"/>
            <a:ext cx="2768425" cy="20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:\Shared\EDUCATION TEAM FILES\Seafish\IMAGES\Salmon fillet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76" y="4621637"/>
            <a:ext cx="3770997" cy="14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83771" y="1424276"/>
            <a:ext cx="10085902" cy="720000"/>
          </a:xfrm>
        </p:spPr>
        <p:txBody>
          <a:bodyPr/>
          <a:lstStyle/>
          <a:p>
            <a:pPr algn="ctr"/>
            <a:r>
              <a:rPr lang="en-US" sz="3600" dirty="0" err="1"/>
              <a:t>Rhywfaint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623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82" y="1293833"/>
            <a:ext cx="9720000" cy="720000"/>
          </a:xfrm>
        </p:spPr>
        <p:txBody>
          <a:bodyPr/>
          <a:lstStyle/>
          <a:p>
            <a:r>
              <a:rPr lang="en-US" sz="3600" dirty="0" err="1"/>
              <a:t>Gadewch</a:t>
            </a:r>
            <a:r>
              <a:rPr lang="en-US" sz="3600" dirty="0"/>
              <a:t> i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fwyta’n</a:t>
            </a:r>
            <a:r>
              <a:rPr lang="en-US" sz="3600" dirty="0"/>
              <a:t> </a:t>
            </a:r>
            <a:r>
              <a:rPr lang="en-US" sz="3600" dirty="0" err="1"/>
              <a:t>dda</a:t>
            </a:r>
            <a:r>
              <a:rPr lang="en-US" sz="3600" dirty="0"/>
              <a:t> a </a:t>
            </a:r>
            <a:r>
              <a:rPr lang="en-US" sz="3600" dirty="0" err="1"/>
              <a:t>chadw’n</a:t>
            </a:r>
            <a:r>
              <a:rPr lang="en-US" sz="3600" dirty="0"/>
              <a:t> </a:t>
            </a:r>
            <a:r>
              <a:rPr lang="en-US" sz="3600" dirty="0" err="1"/>
              <a:t>iach</a:t>
            </a:r>
            <a:r>
              <a:rPr lang="en-US" sz="3600" dirty="0"/>
              <a:t>!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4288"/>
          <a:stretch>
            <a:fillRect/>
          </a:stretch>
        </p:blipFill>
        <p:spPr bwMode="auto">
          <a:xfrm>
            <a:off x="1522830" y="1776752"/>
            <a:ext cx="6387238" cy="46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398291" y="2519926"/>
            <a:ext cx="2348086" cy="3270062"/>
            <a:chOff x="1794446" y="1634965"/>
            <a:chExt cx="2253343" cy="3102428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7" b="7951"/>
            <a:stretch>
              <a:fillRect/>
            </a:stretch>
          </p:blipFill>
          <p:spPr bwMode="auto">
            <a:xfrm>
              <a:off x="1794446" y="1634965"/>
              <a:ext cx="2253343" cy="310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2147032" y="2802167"/>
              <a:ext cx="1548172" cy="905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tx2"/>
                  </a:solidFill>
                  <a:cs typeface="Arial" panose="020B0604020202020204" pitchFamily="34" charset="0"/>
                </a:rPr>
                <a:t>6-8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tx2"/>
                  </a:solidFill>
                  <a:cs typeface="Arial" panose="020B0604020202020204" pitchFamily="34" charset="0"/>
                </a:rPr>
                <a:t>a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7755" r="19519" b="2521"/>
          <a:stretch>
            <a:fillRect/>
          </a:stretch>
        </p:blipFill>
        <p:spPr bwMode="auto">
          <a:xfrm>
            <a:off x="3753716" y="2597372"/>
            <a:ext cx="1423121" cy="332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5" y="3309937"/>
            <a:ext cx="2772407" cy="16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658" y="1538032"/>
            <a:ext cx="10489015" cy="720000"/>
          </a:xfrm>
        </p:spPr>
        <p:txBody>
          <a:bodyPr/>
          <a:lstStyle/>
          <a:p>
            <a:r>
              <a:rPr lang="sv-SE" sz="3600" b="0" dirty="0"/>
              <a:t>Ydyn ni angen llawer, rhywfaint neu ychydig o fwyd fel hyn?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56906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7755" r="19519" b="2521"/>
          <a:stretch>
            <a:fillRect/>
          </a:stretch>
        </p:blipFill>
        <p:spPr bwMode="auto">
          <a:xfrm>
            <a:off x="3753716" y="2597372"/>
            <a:ext cx="1423121" cy="332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5" y="3309937"/>
            <a:ext cx="2772407" cy="16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658" y="1482049"/>
            <a:ext cx="10489015" cy="720000"/>
          </a:xfrm>
        </p:spPr>
        <p:txBody>
          <a:bodyPr/>
          <a:lstStyle/>
          <a:p>
            <a:pPr algn="ctr"/>
            <a:r>
              <a:rPr lang="en-US" sz="3600" dirty="0" err="1"/>
              <a:t>Ychydig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292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75867"/>
            <a:ext cx="10489015" cy="720000"/>
          </a:xfrm>
        </p:spPr>
        <p:txBody>
          <a:bodyPr/>
          <a:lstStyle/>
          <a:p>
            <a:r>
              <a:rPr lang="en-US" sz="3600" b="0" dirty="0" err="1"/>
              <a:t>Ydyn</a:t>
            </a:r>
            <a:r>
              <a:rPr lang="en-US" sz="3600" b="0" dirty="0"/>
              <a:t>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angen</a:t>
            </a:r>
            <a:r>
              <a:rPr lang="en-US" sz="3600" b="0" dirty="0"/>
              <a:t> </a:t>
            </a:r>
            <a:r>
              <a:rPr lang="en-US" sz="3600" b="0" dirty="0" err="1"/>
              <a:t>bwyd</a:t>
            </a:r>
            <a:r>
              <a:rPr lang="en-US" sz="3600" b="0" dirty="0"/>
              <a:t> </a:t>
            </a:r>
            <a:r>
              <a:rPr lang="en-US" sz="3600" b="0" dirty="0" err="1"/>
              <a:t>fel</a:t>
            </a:r>
            <a:r>
              <a:rPr lang="en-US" sz="3600" b="0" dirty="0"/>
              <a:t> </a:t>
            </a:r>
            <a:r>
              <a:rPr lang="en-US" sz="3600" b="0" dirty="0" err="1"/>
              <a:t>hyn</a:t>
            </a:r>
            <a:r>
              <a:rPr lang="en-US" sz="3600" b="0" dirty="0"/>
              <a:t> </a:t>
            </a:r>
            <a:r>
              <a:rPr lang="en-US" sz="3600" b="0" dirty="0" err="1"/>
              <a:t>i</a:t>
            </a:r>
            <a:r>
              <a:rPr lang="en-US" sz="3600" b="0" dirty="0"/>
              <a:t> </a:t>
            </a:r>
            <a:r>
              <a:rPr lang="en-US" sz="3600" b="0" dirty="0" err="1"/>
              <a:t>fod</a:t>
            </a:r>
            <a:r>
              <a:rPr lang="en-US" sz="3600" b="0" dirty="0"/>
              <a:t> </a:t>
            </a:r>
            <a:r>
              <a:rPr lang="en-US" sz="3600" b="0" dirty="0" err="1"/>
              <a:t>yn</a:t>
            </a:r>
            <a:r>
              <a:rPr lang="en-US" sz="3600" b="0" dirty="0"/>
              <a:t> </a:t>
            </a:r>
            <a:r>
              <a:rPr lang="en-US" sz="3600" b="0"/>
              <a:t>iach?</a:t>
            </a:r>
            <a:endParaRPr lang="en-US" sz="3600" b="0" dirty="0"/>
          </a:p>
        </p:txBody>
      </p:sp>
      <p:pic>
        <p:nvPicPr>
          <p:cNvPr id="8" name="Picture 12" descr="Sweets 2(980 x 7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" y="2821831"/>
            <a:ext cx="2754654" cy="20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risps (983 x 6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94" y="2821831"/>
            <a:ext cx="240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ke - fairy 2 (720 x 56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04" y="3777493"/>
            <a:ext cx="2259386" cy="17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500" r="15181" b="7500"/>
          <a:stretch>
            <a:fillRect/>
          </a:stretch>
        </p:blipFill>
        <p:spPr bwMode="auto">
          <a:xfrm>
            <a:off x="9769222" y="2821831"/>
            <a:ext cx="1577129" cy="26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44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pPr algn="ctr"/>
            <a:r>
              <a:rPr lang="en-US" sz="3600" dirty="0"/>
              <a:t>Dim </a:t>
            </a:r>
            <a:r>
              <a:rPr lang="en-US" sz="3600" dirty="0" err="1"/>
              <a:t>ei</a:t>
            </a:r>
            <a:r>
              <a:rPr lang="en-US" sz="3600" dirty="0"/>
              <a:t> </a:t>
            </a:r>
            <a:r>
              <a:rPr lang="en-US" sz="3600" dirty="0" err="1"/>
              <a:t>angen</a:t>
            </a:r>
            <a:r>
              <a:rPr lang="en-US" sz="3600" dirty="0"/>
              <a:t>!</a:t>
            </a:r>
          </a:p>
        </p:txBody>
      </p:sp>
      <p:pic>
        <p:nvPicPr>
          <p:cNvPr id="8" name="Picture 12" descr="Sweets 2(980 x 7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" y="2821831"/>
            <a:ext cx="2754654" cy="20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risps (983 x 6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94" y="2821831"/>
            <a:ext cx="2409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ke - fairy 2 (720 x 56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04" y="3777493"/>
            <a:ext cx="2259386" cy="17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500" r="15181" b="7500"/>
          <a:stretch>
            <a:fillRect/>
          </a:stretch>
        </p:blipFill>
        <p:spPr bwMode="auto">
          <a:xfrm>
            <a:off x="9769222" y="2821831"/>
            <a:ext cx="1577129" cy="26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7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0658" y="1147733"/>
            <a:ext cx="10489015" cy="720000"/>
          </a:xfrm>
        </p:spPr>
        <p:txBody>
          <a:bodyPr/>
          <a:lstStyle/>
          <a:p>
            <a:r>
              <a:rPr lang="en-US" sz="3600" b="0" dirty="0"/>
              <a:t>Mae </a:t>
            </a:r>
            <a:r>
              <a:rPr lang="en-US" sz="3600" b="0" dirty="0" err="1"/>
              <a:t>angen</a:t>
            </a:r>
            <a:r>
              <a:rPr lang="en-US" sz="3600" b="0" dirty="0"/>
              <a:t> i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fwyta</a:t>
            </a:r>
            <a:r>
              <a:rPr lang="en-US" sz="3600" b="0" dirty="0"/>
              <a:t> </a:t>
            </a:r>
            <a:r>
              <a:rPr lang="en-US" sz="3600" b="0" dirty="0" err="1"/>
              <a:t>mathau</a:t>
            </a:r>
            <a:r>
              <a:rPr lang="en-US" sz="3600" b="0" dirty="0"/>
              <a:t> </a:t>
            </a:r>
            <a:r>
              <a:rPr lang="en-US" sz="3600" b="0" dirty="0" err="1"/>
              <a:t>gwahanol</a:t>
            </a:r>
            <a:r>
              <a:rPr lang="en-US" sz="3600" b="0" dirty="0"/>
              <a:t> o </a:t>
            </a:r>
            <a:r>
              <a:rPr lang="en-US" sz="3600" b="0" dirty="0" err="1"/>
              <a:t>fwyd</a:t>
            </a:r>
            <a:r>
              <a:rPr lang="en-US" sz="3600" b="0" dirty="0"/>
              <a:t> a </a:t>
            </a:r>
            <a:r>
              <a:rPr lang="en-US" sz="3600" b="0" dirty="0" err="1"/>
              <a:t>chael</a:t>
            </a:r>
            <a:r>
              <a:rPr lang="en-US" sz="3600" b="0" dirty="0"/>
              <a:t> </a:t>
            </a:r>
            <a:r>
              <a:rPr lang="en-US" sz="3600" b="0" dirty="0" err="1"/>
              <a:t>digon</a:t>
            </a:r>
            <a:r>
              <a:rPr lang="en-US" sz="3600" b="0" dirty="0"/>
              <a:t> </a:t>
            </a:r>
            <a:r>
              <a:rPr lang="en-US" sz="3600" b="0" dirty="0" err="1"/>
              <a:t>i’w</a:t>
            </a:r>
            <a:r>
              <a:rPr lang="en-US" sz="3600" b="0" dirty="0"/>
              <a:t> </a:t>
            </a:r>
            <a:r>
              <a:rPr lang="en-US" sz="3600" b="0" dirty="0" err="1"/>
              <a:t>yfed</a:t>
            </a:r>
            <a:r>
              <a:rPr lang="en-US" sz="3600" b="0" dirty="0"/>
              <a:t> i </a:t>
            </a:r>
            <a:r>
              <a:rPr lang="en-US" sz="3600" b="0" dirty="0" err="1"/>
              <a:t>gadw’n</a:t>
            </a:r>
            <a:r>
              <a:rPr lang="en-US" sz="3600" b="0" dirty="0"/>
              <a:t> </a:t>
            </a:r>
            <a:r>
              <a:rPr lang="en-US" sz="3600" b="0" dirty="0" err="1"/>
              <a:t>iach</a:t>
            </a:r>
            <a:r>
              <a:rPr lang="en-US" sz="3600" b="0" dirty="0"/>
              <a:t>.</a:t>
            </a:r>
          </a:p>
        </p:txBody>
      </p:sp>
      <p:pic>
        <p:nvPicPr>
          <p:cNvPr id="7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3980858" y="2801213"/>
            <a:ext cx="2830372" cy="148089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7823333" y="2632436"/>
            <a:ext cx="1486909" cy="14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14601" b="14601"/>
          <a:stretch>
            <a:fillRect/>
          </a:stretch>
        </p:blipFill>
        <p:spPr bwMode="auto">
          <a:xfrm>
            <a:off x="7198147" y="4461557"/>
            <a:ext cx="23383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19722" r="13405" b="15771"/>
          <a:stretch>
            <a:fillRect/>
          </a:stretch>
        </p:blipFill>
        <p:spPr bwMode="auto">
          <a:xfrm>
            <a:off x="1730170" y="4252948"/>
            <a:ext cx="235743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Roast chick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4942241" y="4333366"/>
            <a:ext cx="1989145" cy="1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8048" r="20070" b="6213"/>
          <a:stretch>
            <a:fillRect/>
          </a:stretch>
        </p:blipFill>
        <p:spPr bwMode="auto">
          <a:xfrm>
            <a:off x="9746873" y="2627108"/>
            <a:ext cx="1854748" cy="32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0658" y="6047765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Pa </a:t>
            </a:r>
            <a:r>
              <a:rPr lang="en-US" sz="3600" b="0" dirty="0" err="1"/>
              <a:t>fwyd</a:t>
            </a:r>
            <a:r>
              <a:rPr lang="en-US" sz="3600" b="0" dirty="0"/>
              <a:t> </a:t>
            </a:r>
            <a:r>
              <a:rPr lang="en-US" sz="3600" b="0" dirty="0" err="1"/>
              <a:t>ydych</a:t>
            </a:r>
            <a:r>
              <a:rPr lang="en-US" sz="3600" b="0" dirty="0"/>
              <a:t> </a:t>
            </a:r>
            <a:r>
              <a:rPr lang="en-US" sz="3600" b="0" dirty="0" err="1"/>
              <a:t>chi’n</a:t>
            </a:r>
            <a:r>
              <a:rPr lang="en-US" sz="3600" b="0" dirty="0"/>
              <a:t> </a:t>
            </a:r>
            <a:r>
              <a:rPr lang="en-US" sz="3600" b="0" dirty="0" err="1"/>
              <a:t>gallu</a:t>
            </a:r>
            <a:r>
              <a:rPr lang="en-US" sz="3600" b="0" dirty="0"/>
              <a:t> </a:t>
            </a:r>
            <a:r>
              <a:rPr lang="en-US" sz="3600" b="0" dirty="0" err="1"/>
              <a:t>ei</a:t>
            </a:r>
            <a:r>
              <a:rPr lang="en-US" sz="3600" b="0" dirty="0"/>
              <a:t> weld </a:t>
            </a:r>
            <a:r>
              <a:rPr lang="en-US" sz="3600" b="0" dirty="0" err="1"/>
              <a:t>yma</a:t>
            </a:r>
            <a:r>
              <a:rPr lang="en-US" sz="3600" b="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" y="2502404"/>
            <a:ext cx="2932864" cy="19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12" y="587760"/>
            <a:ext cx="8394348" cy="635491"/>
          </a:xfrm>
        </p:spPr>
        <p:txBody>
          <a:bodyPr/>
          <a:lstStyle/>
          <a:p>
            <a:r>
              <a:rPr lang="en-US" dirty="0" err="1"/>
              <a:t>Gadewch</a:t>
            </a:r>
            <a:r>
              <a:rPr lang="en-US" dirty="0"/>
              <a:t> i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fwyta’n</a:t>
            </a:r>
            <a:r>
              <a:rPr lang="en-US" dirty="0"/>
              <a:t> </a:t>
            </a:r>
            <a:r>
              <a:rPr lang="en-US" dirty="0" err="1"/>
              <a:t>dda</a:t>
            </a:r>
            <a:r>
              <a:rPr lang="en-US" dirty="0"/>
              <a:t> a </a:t>
            </a:r>
            <a:r>
              <a:rPr lang="en-US" dirty="0" err="1"/>
              <a:t>chadw’n</a:t>
            </a:r>
            <a:r>
              <a:rPr lang="en-US" dirty="0"/>
              <a:t> </a:t>
            </a:r>
            <a:r>
              <a:rPr lang="en-US" dirty="0" err="1"/>
              <a:t>iach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fwy o wybodaeth, ewch i</a:t>
            </a:r>
            <a:r>
              <a:rPr lang="en-US" sz="3600" dirty="0"/>
              <a:t>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55" y="1584314"/>
            <a:ext cx="11104837" cy="720000"/>
          </a:xfrm>
        </p:spPr>
        <p:txBody>
          <a:bodyPr/>
          <a:lstStyle/>
          <a:p>
            <a:r>
              <a:rPr lang="en-US" sz="3600" b="0" dirty="0"/>
              <a:t>Mae </a:t>
            </a:r>
            <a:r>
              <a:rPr lang="en-US" sz="3600" b="0" dirty="0" err="1"/>
              <a:t>angen</a:t>
            </a:r>
            <a:r>
              <a:rPr lang="en-US" sz="3600" b="0" dirty="0"/>
              <a:t> i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fwyta</a:t>
            </a:r>
            <a:r>
              <a:rPr lang="en-US" sz="3600" b="0" dirty="0"/>
              <a:t> </a:t>
            </a:r>
            <a:r>
              <a:rPr lang="en-US" sz="3600" b="0" dirty="0" err="1"/>
              <a:t>gwahanol</a:t>
            </a:r>
            <a:r>
              <a:rPr lang="en-US" sz="3600" b="0" dirty="0"/>
              <a:t> </a:t>
            </a:r>
            <a:r>
              <a:rPr lang="en-US" sz="3600" b="0" dirty="0" err="1"/>
              <a:t>fathau</a:t>
            </a:r>
            <a:r>
              <a:rPr lang="en-US" sz="3600" b="0" dirty="0"/>
              <a:t> o </a:t>
            </a:r>
            <a:r>
              <a:rPr lang="en-US" sz="3600" b="0" dirty="0" err="1"/>
              <a:t>fwyd</a:t>
            </a:r>
            <a:r>
              <a:rPr lang="en-US" sz="3600" b="0" dirty="0"/>
              <a:t> i </a:t>
            </a:r>
            <a:r>
              <a:rPr lang="en-US" sz="3600" b="0" dirty="0" err="1"/>
              <a:t>gadw'n</a:t>
            </a:r>
            <a:r>
              <a:rPr lang="en-US" sz="3600" b="0" dirty="0"/>
              <a:t> </a:t>
            </a:r>
            <a:r>
              <a:rPr lang="en-US" sz="3600" b="0" dirty="0" err="1"/>
              <a:t>iach</a:t>
            </a:r>
            <a:r>
              <a:rPr lang="en-US" sz="3600" b="0" dirty="0"/>
              <a:t>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4288"/>
          <a:stretch>
            <a:fillRect/>
          </a:stretch>
        </p:blipFill>
        <p:spPr bwMode="auto">
          <a:xfrm>
            <a:off x="689057" y="2149587"/>
            <a:ext cx="5823710" cy="42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53109" y="3760560"/>
            <a:ext cx="4555912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Beth </a:t>
            </a:r>
            <a:r>
              <a:rPr lang="en-US" sz="3600" b="0" dirty="0" err="1"/>
              <a:t>allwch</a:t>
            </a:r>
            <a:r>
              <a:rPr lang="en-US" sz="3600" b="0" dirty="0"/>
              <a:t> chi </a:t>
            </a:r>
            <a:r>
              <a:rPr lang="en-US" sz="3600" b="0" dirty="0" err="1"/>
              <a:t>ei</a:t>
            </a:r>
            <a:r>
              <a:rPr lang="en-US" sz="3600" b="0" dirty="0"/>
              <a:t> weld </a:t>
            </a:r>
            <a:r>
              <a:rPr lang="en-US" sz="3600" b="0" dirty="0" err="1"/>
              <a:t>yma</a:t>
            </a:r>
            <a:r>
              <a:rPr lang="en-US" sz="36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24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104" y="1354301"/>
            <a:ext cx="10489015" cy="720000"/>
          </a:xfrm>
        </p:spPr>
        <p:txBody>
          <a:bodyPr/>
          <a:lstStyle/>
          <a:p>
            <a:r>
              <a:rPr lang="en-US" sz="3600" b="0" dirty="0" err="1"/>
              <a:t>Rydyn</a:t>
            </a:r>
            <a:r>
              <a:rPr lang="en-US" sz="3600" b="0" dirty="0"/>
              <a:t>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angen</a:t>
            </a:r>
            <a:r>
              <a:rPr lang="en-US" sz="3600" b="0" dirty="0"/>
              <a:t> 6-8 </a:t>
            </a:r>
            <a:r>
              <a:rPr lang="en-US" sz="3600" b="0" dirty="0" err="1"/>
              <a:t>diod</a:t>
            </a:r>
            <a:r>
              <a:rPr lang="en-US" sz="3600" b="0" dirty="0"/>
              <a:t> bob </a:t>
            </a:r>
            <a:r>
              <a:rPr lang="en-US" sz="3600" b="0" dirty="0" err="1"/>
              <a:t>dydd</a:t>
            </a:r>
            <a:r>
              <a:rPr lang="en-US" sz="3600" b="0" dirty="0"/>
              <a:t>  i </a:t>
            </a:r>
            <a:r>
              <a:rPr lang="en-US" sz="3600" b="0" dirty="0" err="1"/>
              <a:t>fod</a:t>
            </a:r>
            <a:r>
              <a:rPr lang="en-US" sz="3600" b="0" dirty="0"/>
              <a:t> </a:t>
            </a:r>
            <a:r>
              <a:rPr lang="en-US" sz="3600" b="0" dirty="0" err="1"/>
              <a:t>yn</a:t>
            </a:r>
            <a:r>
              <a:rPr lang="en-US" sz="3600" b="0" dirty="0"/>
              <a:t> </a:t>
            </a:r>
            <a:r>
              <a:rPr lang="en-US" sz="3600" b="0" dirty="0" err="1"/>
              <a:t>iach</a:t>
            </a:r>
            <a:r>
              <a:rPr lang="en-US" sz="3600" b="0" dirty="0"/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14376" y="5928293"/>
            <a:ext cx="6454464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Beth </a:t>
            </a:r>
            <a:r>
              <a:rPr lang="en-US" sz="3600" b="0" dirty="0" err="1"/>
              <a:t>allwch</a:t>
            </a:r>
            <a:r>
              <a:rPr lang="en-US" sz="3600" b="0" dirty="0"/>
              <a:t> chi </a:t>
            </a:r>
            <a:r>
              <a:rPr lang="en-US" sz="3600" b="0" dirty="0" err="1"/>
              <a:t>ei</a:t>
            </a:r>
            <a:r>
              <a:rPr lang="en-US" sz="3600" b="0" dirty="0"/>
              <a:t> weld </a:t>
            </a:r>
            <a:r>
              <a:rPr lang="en-US" sz="3600" b="0" dirty="0" err="1"/>
              <a:t>yma</a:t>
            </a:r>
            <a:r>
              <a:rPr lang="en-US" sz="3600" b="0" dirty="0"/>
              <a:t>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8048" r="20070" b="6213"/>
          <a:stretch>
            <a:fillRect/>
          </a:stretch>
        </p:blipFill>
        <p:spPr bwMode="auto">
          <a:xfrm>
            <a:off x="469042" y="2270691"/>
            <a:ext cx="2168872" cy="38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2501" r="17812" b="12500"/>
          <a:stretch>
            <a:fillRect/>
          </a:stretch>
        </p:blipFill>
        <p:spPr bwMode="auto">
          <a:xfrm>
            <a:off x="3888417" y="2538682"/>
            <a:ext cx="2699701" cy="29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11792" r="18715" b="9402"/>
          <a:stretch>
            <a:fillRect/>
          </a:stretch>
        </p:blipFill>
        <p:spPr bwMode="auto">
          <a:xfrm>
            <a:off x="7660418" y="3058679"/>
            <a:ext cx="2314618" cy="272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4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55" y="1159647"/>
            <a:ext cx="9148985" cy="720000"/>
          </a:xfrm>
        </p:spPr>
        <p:txBody>
          <a:bodyPr/>
          <a:lstStyle/>
          <a:p>
            <a:r>
              <a:rPr lang="en-US" sz="3200" b="0" dirty="0" err="1"/>
              <a:t>Ydych</a:t>
            </a:r>
            <a:r>
              <a:rPr lang="en-US" sz="3200" b="0" dirty="0"/>
              <a:t> </a:t>
            </a:r>
            <a:r>
              <a:rPr lang="en-US" sz="3200" b="0" dirty="0" err="1"/>
              <a:t>chi’n</a:t>
            </a:r>
            <a:r>
              <a:rPr lang="en-US" sz="3200" b="0" dirty="0"/>
              <a:t> </a:t>
            </a:r>
            <a:r>
              <a:rPr lang="en-US" sz="3200" b="0" dirty="0" err="1"/>
              <a:t>gallu</a:t>
            </a:r>
            <a:r>
              <a:rPr lang="en-US" sz="3200" b="0" dirty="0"/>
              <a:t> </a:t>
            </a:r>
            <a:r>
              <a:rPr lang="en-US" sz="3200" b="0" dirty="0" err="1"/>
              <a:t>gweld</a:t>
            </a:r>
            <a:r>
              <a:rPr lang="en-US" sz="3200" b="0" dirty="0"/>
              <a:t> y </a:t>
            </a:r>
            <a:r>
              <a:rPr lang="en-US" sz="3200" b="0" dirty="0" err="1"/>
              <a:t>bwyd</a:t>
            </a:r>
            <a:r>
              <a:rPr lang="en-US" sz="3200" b="0" dirty="0"/>
              <a:t> </a:t>
            </a:r>
            <a:r>
              <a:rPr lang="en-US" sz="3200" b="0" dirty="0" err="1"/>
              <a:t>yma</a:t>
            </a:r>
            <a:r>
              <a:rPr lang="en-US" sz="3200" b="0" dirty="0"/>
              <a:t> </a:t>
            </a:r>
            <a:r>
              <a:rPr lang="en-US" sz="3200" b="0" dirty="0" err="1"/>
              <a:t>ar</a:t>
            </a:r>
            <a:r>
              <a:rPr lang="en-US" sz="3200" b="0" dirty="0"/>
              <a:t> y </a:t>
            </a:r>
            <a:r>
              <a:rPr lang="en-US" sz="3200" b="0" dirty="0" err="1"/>
              <a:t>Canllaw</a:t>
            </a:r>
            <a:r>
              <a:rPr lang="en-US" sz="3200" b="0" dirty="0"/>
              <a:t> </a:t>
            </a:r>
            <a:r>
              <a:rPr lang="en-US" sz="3200" b="0" dirty="0" err="1"/>
              <a:t>Bwyta’n</a:t>
            </a:r>
            <a:r>
              <a:rPr lang="en-US" sz="3200" b="0" dirty="0"/>
              <a:t> </a:t>
            </a:r>
            <a:r>
              <a:rPr lang="en-US" sz="3200" b="0" dirty="0" err="1"/>
              <a:t>Dda</a:t>
            </a:r>
            <a:r>
              <a:rPr lang="en-US" sz="3200" b="0" dirty="0"/>
              <a:t>?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4288"/>
          <a:stretch>
            <a:fillRect/>
          </a:stretch>
        </p:blipFill>
        <p:spPr bwMode="auto">
          <a:xfrm>
            <a:off x="4013255" y="1932329"/>
            <a:ext cx="6213108" cy="45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3155" y="2588199"/>
            <a:ext cx="5424983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 err="1"/>
              <a:t>Brocoli</a:t>
            </a:r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Bara</a:t>
            </a:r>
          </a:p>
          <a:p>
            <a:endParaRPr lang="en-US" sz="3600" b="0" dirty="0"/>
          </a:p>
          <a:p>
            <a:r>
              <a:rPr lang="en-US" sz="3600" b="0" dirty="0" err="1"/>
              <a:t>Llaeth</a:t>
            </a:r>
            <a:endParaRPr lang="en-US" sz="3600" b="0" dirty="0"/>
          </a:p>
          <a:p>
            <a:endParaRPr lang="en-US" sz="3600" b="0" dirty="0"/>
          </a:p>
          <a:p>
            <a:r>
              <a:rPr lang="en-US" sz="3600" b="0" dirty="0" err="1"/>
              <a:t>Wyau</a:t>
            </a:r>
            <a:endParaRPr lang="en-US" sz="3600" b="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4512" r="4341" b="4512"/>
          <a:stretch>
            <a:fillRect/>
          </a:stretch>
        </p:blipFill>
        <p:spPr bwMode="auto">
          <a:xfrm>
            <a:off x="2482065" y="2000496"/>
            <a:ext cx="1167162" cy="12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/>
          <a:stretch>
            <a:fillRect/>
          </a:stretch>
        </p:blipFill>
        <p:spPr bwMode="auto">
          <a:xfrm>
            <a:off x="2074382" y="3401409"/>
            <a:ext cx="1503413" cy="8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22" y="4080881"/>
            <a:ext cx="817124" cy="127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12317"/>
          <a:stretch>
            <a:fillRect/>
          </a:stretch>
        </p:blipFill>
        <p:spPr bwMode="auto">
          <a:xfrm>
            <a:off x="1672470" y="5513387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8668"/>
          <a:stretch>
            <a:fillRect/>
          </a:stretch>
        </p:blipFill>
        <p:spPr bwMode="auto">
          <a:xfrm>
            <a:off x="2456046" y="579268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Mae </a:t>
            </a:r>
            <a:r>
              <a:rPr lang="en-US" sz="3600" b="0" dirty="0" err="1"/>
              <a:t>angen</a:t>
            </a:r>
            <a:r>
              <a:rPr lang="en-US" sz="3600" b="0" dirty="0"/>
              <a:t> i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fwyta</a:t>
            </a:r>
            <a:r>
              <a:rPr lang="en-US" sz="3600" b="0" dirty="0"/>
              <a:t> </a:t>
            </a:r>
            <a:r>
              <a:rPr lang="en-US" sz="3600" b="0" dirty="0" err="1"/>
              <a:t>llawer</a:t>
            </a:r>
            <a:r>
              <a:rPr lang="en-US" sz="3600" b="0" dirty="0"/>
              <a:t> o </a:t>
            </a:r>
            <a:r>
              <a:rPr lang="en-US" sz="3600" b="0" dirty="0" err="1"/>
              <a:t>fwydydd</a:t>
            </a:r>
            <a:r>
              <a:rPr lang="en-US" sz="3600" b="0" dirty="0"/>
              <a:t> </a:t>
            </a:r>
            <a:r>
              <a:rPr lang="en-US" sz="3600" b="0" dirty="0" err="1"/>
              <a:t>fel</a:t>
            </a:r>
            <a:r>
              <a:rPr lang="en-US" sz="3600" b="0" dirty="0"/>
              <a:t> </a:t>
            </a:r>
            <a:r>
              <a:rPr lang="en-US" sz="3600" b="0" dirty="0" err="1"/>
              <a:t>hyn</a:t>
            </a:r>
            <a:r>
              <a:rPr lang="en-US" sz="3600" b="0" dirty="0"/>
              <a:t>.</a:t>
            </a:r>
          </a:p>
        </p:txBody>
      </p:sp>
      <p:pic>
        <p:nvPicPr>
          <p:cNvPr id="12" name="Picture 6" descr="carrot reduced_000003177516Medium (955 x 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379" r="5602" b="5379"/>
          <a:stretch>
            <a:fillRect/>
          </a:stretch>
        </p:blipFill>
        <p:spPr bwMode="auto">
          <a:xfrm>
            <a:off x="3175253" y="2397525"/>
            <a:ext cx="3586445" cy="187648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 000002718308Medium (1200 x 9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3030" r="15909" b="4546"/>
          <a:stretch>
            <a:fillRect/>
          </a:stretch>
        </p:blipFill>
        <p:spPr bwMode="auto">
          <a:xfrm>
            <a:off x="9517225" y="2266167"/>
            <a:ext cx="1906265" cy="19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anned sweetcornSmall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680036" y="2397525"/>
            <a:ext cx="1935697" cy="27227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trawberri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15" y="3585767"/>
            <a:ext cx="2743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8835" y="585953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 err="1"/>
              <a:t>Ydych</a:t>
            </a:r>
            <a:r>
              <a:rPr lang="en-US" sz="3600" b="0" dirty="0"/>
              <a:t> </a:t>
            </a:r>
            <a:r>
              <a:rPr lang="en-US" sz="3600" b="0" dirty="0" err="1"/>
              <a:t>chi’n</a:t>
            </a:r>
            <a:r>
              <a:rPr lang="en-US" sz="3600" b="0" dirty="0"/>
              <a:t> </a:t>
            </a:r>
            <a:r>
              <a:rPr lang="en-US" sz="3600" b="0" dirty="0" err="1"/>
              <a:t>gallu</a:t>
            </a:r>
            <a:r>
              <a:rPr lang="en-US" sz="3600" b="0" dirty="0"/>
              <a:t> </a:t>
            </a:r>
            <a:r>
              <a:rPr lang="en-US" sz="3600" b="0" dirty="0" err="1"/>
              <a:t>enwi’r</a:t>
            </a:r>
            <a:r>
              <a:rPr lang="en-US" sz="3600" b="0" dirty="0"/>
              <a:t> </a:t>
            </a:r>
            <a:r>
              <a:rPr lang="en-US" sz="3600" b="0" dirty="0" err="1"/>
              <a:t>gwahanol</a:t>
            </a:r>
            <a:r>
              <a:rPr lang="en-US" sz="3600" b="0" dirty="0"/>
              <a:t> </a:t>
            </a:r>
            <a:r>
              <a:rPr lang="en-US" sz="3600" b="0" dirty="0" err="1"/>
              <a:t>lysiau</a:t>
            </a:r>
            <a:r>
              <a:rPr lang="en-US" sz="36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831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Mae </a:t>
            </a:r>
            <a:r>
              <a:rPr lang="en-US" sz="3600" b="0" dirty="0" err="1"/>
              <a:t>angen</a:t>
            </a:r>
            <a:r>
              <a:rPr lang="en-US" sz="3600" b="0" dirty="0"/>
              <a:t> i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fwyta</a:t>
            </a:r>
            <a:r>
              <a:rPr lang="en-US" sz="3600" b="0" dirty="0"/>
              <a:t> </a:t>
            </a:r>
            <a:r>
              <a:rPr lang="en-US" sz="3600" b="0" dirty="0" err="1"/>
              <a:t>llawer</a:t>
            </a:r>
            <a:r>
              <a:rPr lang="en-US" sz="3600" b="0" dirty="0"/>
              <a:t> o </a:t>
            </a:r>
            <a:r>
              <a:rPr lang="en-US" sz="3600" b="0" dirty="0" err="1"/>
              <a:t>fwydydd</a:t>
            </a:r>
            <a:r>
              <a:rPr lang="en-US" sz="3600" b="0" dirty="0"/>
              <a:t> </a:t>
            </a:r>
            <a:r>
              <a:rPr lang="en-US" sz="3600" b="0" dirty="0" err="1"/>
              <a:t>fel</a:t>
            </a:r>
            <a:r>
              <a:rPr lang="en-US" sz="3600" b="0" dirty="0"/>
              <a:t> </a:t>
            </a:r>
            <a:r>
              <a:rPr lang="en-US" sz="3600" b="0" dirty="0" err="1"/>
              <a:t>hyn</a:t>
            </a:r>
            <a:r>
              <a:rPr lang="en-US" sz="3600" b="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" y="2108291"/>
            <a:ext cx="3511916" cy="20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55" y="3809701"/>
            <a:ext cx="3243437" cy="216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8835"/>
          <a:stretch/>
        </p:blipFill>
        <p:spPr>
          <a:xfrm>
            <a:off x="5802935" y="2231156"/>
            <a:ext cx="3161471" cy="145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4695" r="13812" b="5850"/>
          <a:stretch/>
        </p:blipFill>
        <p:spPr>
          <a:xfrm>
            <a:off x="3630891" y="3462755"/>
            <a:ext cx="2501652" cy="22338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8835" y="5859531"/>
            <a:ext cx="9501445" cy="62508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Pa un </a:t>
            </a:r>
            <a:r>
              <a:rPr lang="en-US" sz="3600" b="0" dirty="0" err="1"/>
              <a:t>o’r</a:t>
            </a:r>
            <a:r>
              <a:rPr lang="en-US" sz="3600" b="0" dirty="0"/>
              <a:t> math </a:t>
            </a:r>
            <a:r>
              <a:rPr lang="en-US" sz="3600" b="0" dirty="0" err="1"/>
              <a:t>yma</a:t>
            </a:r>
            <a:r>
              <a:rPr lang="en-US" sz="3600" b="0" dirty="0"/>
              <a:t> o </a:t>
            </a:r>
            <a:r>
              <a:rPr lang="en-US" sz="3600" b="0" dirty="0" err="1"/>
              <a:t>fwyd</a:t>
            </a:r>
            <a:r>
              <a:rPr lang="en-US" sz="3600" b="0" dirty="0"/>
              <a:t> </a:t>
            </a:r>
            <a:r>
              <a:rPr lang="en-US" sz="3600" b="0" dirty="0" err="1"/>
              <a:t>ydy</a:t>
            </a:r>
            <a:r>
              <a:rPr lang="en-US" sz="3600" b="0" dirty="0"/>
              <a:t> </a:t>
            </a:r>
            <a:r>
              <a:rPr lang="en-US" sz="3600" b="0" dirty="0" err="1"/>
              <a:t>eich</a:t>
            </a:r>
            <a:r>
              <a:rPr lang="en-US" sz="3600" b="0" dirty="0"/>
              <a:t> </a:t>
            </a:r>
            <a:r>
              <a:rPr lang="en-US" sz="3600" b="0" dirty="0" err="1"/>
              <a:t>hoff</a:t>
            </a:r>
            <a:r>
              <a:rPr lang="en-US" sz="3600" b="0" dirty="0"/>
              <a:t> </a:t>
            </a:r>
            <a:r>
              <a:rPr lang="en-US" sz="3600" b="0" dirty="0" err="1"/>
              <a:t>fwyd</a:t>
            </a:r>
            <a:r>
              <a:rPr lang="en-US" sz="36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467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Mae </a:t>
            </a:r>
            <a:r>
              <a:rPr lang="en-US" sz="3600" b="0" dirty="0" err="1"/>
              <a:t>angen</a:t>
            </a:r>
            <a:r>
              <a:rPr lang="en-US" sz="3600" b="0" dirty="0"/>
              <a:t> i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fwyta</a:t>
            </a:r>
            <a:r>
              <a:rPr lang="en-US" sz="3600" b="0" dirty="0"/>
              <a:t> </a:t>
            </a:r>
            <a:r>
              <a:rPr lang="en-US" sz="3600" b="0" dirty="0" err="1"/>
              <a:t>rhywfaint</a:t>
            </a:r>
            <a:r>
              <a:rPr lang="en-US" sz="3600" b="0" dirty="0"/>
              <a:t> o </a:t>
            </a:r>
            <a:r>
              <a:rPr lang="en-US" sz="3600" b="0" dirty="0" err="1"/>
              <a:t>fwyd</a:t>
            </a:r>
            <a:r>
              <a:rPr lang="en-US" sz="3600" b="0" dirty="0"/>
              <a:t> </a:t>
            </a:r>
            <a:r>
              <a:rPr lang="en-US" sz="3600" b="0" dirty="0" err="1"/>
              <a:t>fel</a:t>
            </a:r>
            <a:r>
              <a:rPr lang="en-US" sz="3600" b="0" dirty="0"/>
              <a:t> </a:t>
            </a:r>
            <a:r>
              <a:rPr lang="en-US" sz="3600" b="0" dirty="0" err="1"/>
              <a:t>hyn</a:t>
            </a:r>
            <a:r>
              <a:rPr lang="en-US" sz="3600" b="0" dirty="0"/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8428" y="556670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 err="1"/>
              <a:t>Ydych</a:t>
            </a:r>
            <a:r>
              <a:rPr lang="en-US" sz="3600" b="0" dirty="0"/>
              <a:t> chi </a:t>
            </a:r>
            <a:r>
              <a:rPr lang="en-US" sz="3600" b="0" dirty="0" err="1"/>
              <a:t>wedi</a:t>
            </a:r>
            <a:r>
              <a:rPr lang="en-US" sz="3600" b="0" dirty="0"/>
              <a:t> </a:t>
            </a:r>
            <a:r>
              <a:rPr lang="en-US" sz="3600" b="0" dirty="0" err="1"/>
              <a:t>bwyta</a:t>
            </a:r>
            <a:r>
              <a:rPr lang="en-US" sz="3600" b="0" dirty="0"/>
              <a:t> </a:t>
            </a:r>
            <a:r>
              <a:rPr lang="en-US" sz="3600" b="0" dirty="0" err="1"/>
              <a:t>unrhyw</a:t>
            </a:r>
            <a:r>
              <a:rPr lang="en-US" sz="3600" b="0" dirty="0"/>
              <a:t> un </a:t>
            </a:r>
            <a:r>
              <a:rPr lang="en-US" sz="3600" b="0" dirty="0" err="1"/>
              <a:t>o'r</a:t>
            </a:r>
            <a:r>
              <a:rPr lang="en-US" sz="3600" b="0" dirty="0"/>
              <a:t> </a:t>
            </a:r>
            <a:r>
              <a:rPr lang="en-US" sz="3600" b="0" dirty="0" err="1"/>
              <a:t>bwyd</a:t>
            </a:r>
            <a:r>
              <a:rPr lang="en-US" sz="3600" b="0" dirty="0"/>
              <a:t> </a:t>
            </a:r>
            <a:r>
              <a:rPr lang="en-US" sz="3600" b="0" dirty="0" err="1"/>
              <a:t>yma</a:t>
            </a:r>
            <a:r>
              <a:rPr lang="en-US" sz="3600" b="0" dirty="0"/>
              <a:t> </a:t>
            </a:r>
            <a:r>
              <a:rPr lang="en-US" sz="3600" b="0" dirty="0" err="1"/>
              <a:t>heddiw</a:t>
            </a:r>
            <a:r>
              <a:rPr lang="en-US" sz="3600" b="0" dirty="0"/>
              <a:t>?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97" y="2018112"/>
            <a:ext cx="2381050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1110"/>
          <a:stretch>
            <a:fillRect/>
          </a:stretch>
        </p:blipFill>
        <p:spPr bwMode="auto">
          <a:xfrm>
            <a:off x="3231846" y="2370668"/>
            <a:ext cx="2975157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" y="3790077"/>
            <a:ext cx="28162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5141" b="12122"/>
          <a:stretch>
            <a:fillRect/>
          </a:stretch>
        </p:blipFill>
        <p:spPr bwMode="auto">
          <a:xfrm>
            <a:off x="6115667" y="3284376"/>
            <a:ext cx="3236989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1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8" y="1354301"/>
            <a:ext cx="10489015" cy="720000"/>
          </a:xfrm>
        </p:spPr>
        <p:txBody>
          <a:bodyPr/>
          <a:lstStyle/>
          <a:p>
            <a:r>
              <a:rPr lang="en-US" sz="3600" b="0" dirty="0"/>
              <a:t>Mae </a:t>
            </a:r>
            <a:r>
              <a:rPr lang="en-US" sz="3600" b="0" dirty="0" err="1"/>
              <a:t>angen</a:t>
            </a:r>
            <a:r>
              <a:rPr lang="en-US" sz="3600" b="0" dirty="0"/>
              <a:t> i </a:t>
            </a:r>
            <a:r>
              <a:rPr lang="en-US" sz="3600" b="0" dirty="0" err="1"/>
              <a:t>ni</a:t>
            </a:r>
            <a:r>
              <a:rPr lang="en-US" sz="3600" b="0" dirty="0"/>
              <a:t> </a:t>
            </a:r>
            <a:r>
              <a:rPr lang="en-US" sz="3600" b="0" dirty="0" err="1"/>
              <a:t>fwyta</a:t>
            </a:r>
            <a:r>
              <a:rPr lang="en-US" sz="3600" b="0" dirty="0"/>
              <a:t> </a:t>
            </a:r>
            <a:r>
              <a:rPr lang="en-US" sz="3600" b="0" dirty="0" err="1"/>
              <a:t>rhywfaint</a:t>
            </a:r>
            <a:r>
              <a:rPr lang="en-US" sz="3600" b="0" dirty="0"/>
              <a:t> o </a:t>
            </a:r>
            <a:r>
              <a:rPr lang="en-US" sz="3600" b="0" dirty="0" err="1"/>
              <a:t>fwyd</a:t>
            </a:r>
            <a:r>
              <a:rPr lang="en-US" sz="3600" b="0" dirty="0"/>
              <a:t> </a:t>
            </a:r>
            <a:r>
              <a:rPr lang="en-US" sz="3600" b="0" dirty="0" err="1"/>
              <a:t>fel</a:t>
            </a:r>
            <a:r>
              <a:rPr lang="en-US" sz="3600" b="0" dirty="0"/>
              <a:t> </a:t>
            </a:r>
            <a:r>
              <a:rPr lang="en-US" sz="3600" b="0" dirty="0" err="1"/>
              <a:t>hyn</a:t>
            </a:r>
            <a:r>
              <a:rPr lang="en-US" sz="3600" b="0" dirty="0"/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4818" y="5859531"/>
            <a:ext cx="9289019" cy="13840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0" dirty="0"/>
              <a:t>Pa </a:t>
            </a:r>
            <a:r>
              <a:rPr lang="en-US" sz="3600" b="0" dirty="0" err="1"/>
              <a:t>fwyd</a:t>
            </a:r>
            <a:r>
              <a:rPr lang="en-US" sz="3600" b="0" dirty="0"/>
              <a:t> </a:t>
            </a:r>
            <a:r>
              <a:rPr lang="en-US" sz="3600" b="0" dirty="0" err="1"/>
              <a:t>ydych</a:t>
            </a:r>
            <a:r>
              <a:rPr lang="en-US" sz="3600" b="0" dirty="0"/>
              <a:t> </a:t>
            </a:r>
            <a:r>
              <a:rPr lang="en-US" sz="3600" b="0" dirty="0" err="1"/>
              <a:t>chi’n</a:t>
            </a:r>
            <a:r>
              <a:rPr lang="en-US" sz="3600" b="0" dirty="0"/>
              <a:t> </a:t>
            </a:r>
            <a:r>
              <a:rPr lang="en-US" sz="3600" b="0" dirty="0" err="1"/>
              <a:t>gallu</a:t>
            </a:r>
            <a:r>
              <a:rPr lang="en-US" sz="3600" b="0" dirty="0"/>
              <a:t> </a:t>
            </a:r>
            <a:r>
              <a:rPr lang="en-US" sz="3600" b="0" dirty="0" err="1"/>
              <a:t>ei</a:t>
            </a:r>
            <a:r>
              <a:rPr lang="en-US" sz="3600" b="0" dirty="0"/>
              <a:t> weld </a:t>
            </a:r>
            <a:r>
              <a:rPr lang="en-US" sz="3600" b="0" dirty="0" err="1"/>
              <a:t>yma</a:t>
            </a:r>
            <a:r>
              <a:rPr lang="en-US" sz="3600" b="0" dirty="0"/>
              <a:t>?</a:t>
            </a:r>
          </a:p>
        </p:txBody>
      </p:sp>
      <p:pic>
        <p:nvPicPr>
          <p:cNvPr id="12" name="Picture 11" descr="hard boil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9125"/>
          <a:stretch>
            <a:fillRect/>
          </a:stretch>
        </p:blipFill>
        <p:spPr bwMode="auto">
          <a:xfrm>
            <a:off x="6867347" y="2106667"/>
            <a:ext cx="1817425" cy="26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entils (481 x 284)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5" y="2386652"/>
            <a:ext cx="2702346" cy="15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Roast chick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7500"/>
          <a:stretch>
            <a:fillRect/>
          </a:stretch>
        </p:blipFill>
        <p:spPr bwMode="auto">
          <a:xfrm>
            <a:off x="8699843" y="3298080"/>
            <a:ext cx="2768425" cy="20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:\Shared\EDUCATION TEAM FILES\Seafish\IMAGES\Salmon fillet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13" y="3950705"/>
            <a:ext cx="3770997" cy="14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800B8-B8AF-45BB-879E-6D6D04B3EC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0D487-25A5-405A-9301-EE8FD209EC69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A4EE6783-8039-4377-81AE-14D65EC7035B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343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Office Theme</vt:lpstr>
      <vt:lpstr>Custom Design</vt:lpstr>
      <vt:lpstr>1_Custom Design</vt:lpstr>
      <vt:lpstr>3_Custom Design</vt:lpstr>
      <vt:lpstr>Gadewch i ni fwyta’n dda a chadw’n iach!</vt:lpstr>
      <vt:lpstr>Gadewch i ni fwyta’n dda a chadw’n iach!</vt:lpstr>
      <vt:lpstr>Mae angen i ni fwyta gwahanol fathau o fwyd i gadw'n iach.</vt:lpstr>
      <vt:lpstr>Rydyn ni angen 6-8 diod bob dydd  i fod yn iach.</vt:lpstr>
      <vt:lpstr>Ydych chi’n gallu gweld y bwyd yma ar y Canllaw Bwyta’n Dda?</vt:lpstr>
      <vt:lpstr>Mae angen i ni fwyta llawer o fwydydd fel hyn.</vt:lpstr>
      <vt:lpstr>Mae angen i ni fwyta llawer o fwydydd fel hyn.</vt:lpstr>
      <vt:lpstr>Mae angen i ni fwyta rhywfaint o fwyd fel hyn.</vt:lpstr>
      <vt:lpstr>Mae angen i ni fwyta rhywfaint o fwyd fel hyn.</vt:lpstr>
      <vt:lpstr>Dim ond ychydig o fwyd fel hyn rydyn ni ei angen.</vt:lpstr>
      <vt:lpstr>Nid oes angen y mathau yma o fwyd a diod.</vt:lpstr>
      <vt:lpstr>Ydyn ni angen llawer, rhywfaint neu ychydig o fwyd fel hyn?</vt:lpstr>
      <vt:lpstr>Llawer!</vt:lpstr>
      <vt:lpstr>Ydyn ni angen llawer, rhywfaint neu ychydig o fwyd fel hyn?</vt:lpstr>
      <vt:lpstr>Llawer!</vt:lpstr>
      <vt:lpstr>Ydyn ni angen llawer, rhywfaint neu ychydig o fwyd fel hyn?</vt:lpstr>
      <vt:lpstr>Rhywfaint!</vt:lpstr>
      <vt:lpstr>Ydyn ni angen llawer, rhywfaint neu ychydig o fwyd fel hyn?</vt:lpstr>
      <vt:lpstr>Rhywfaint!</vt:lpstr>
      <vt:lpstr>Ydyn ni angen llawer, rhywfaint neu ychydig o fwyd fel hyn?</vt:lpstr>
      <vt:lpstr>Ychydig!</vt:lpstr>
      <vt:lpstr>Ydyn ni angen bwyd fel hyn i fod yn iach?</vt:lpstr>
      <vt:lpstr>Dim ei angen!</vt:lpstr>
      <vt:lpstr>Mae angen i ni fwyta mathau gwahanol o fwyd a chael digon i’w yfed i gadw’n iach.</vt:lpstr>
      <vt:lpstr>Gadewch i ni fwyta’n dda a chadw’n iach!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40</cp:revision>
  <cp:lastPrinted>2018-12-04T16:12:30Z</cp:lastPrinted>
  <dcterms:created xsi:type="dcterms:W3CDTF">2018-10-10T09:22:08Z</dcterms:created>
  <dcterms:modified xsi:type="dcterms:W3CDTF">2023-07-19T06:46:48Z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