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738" r:id="rId6"/>
    <p:sldMasterId id="2147483743" r:id="rId7"/>
    <p:sldMasterId id="2147483745" r:id="rId8"/>
    <p:sldMasterId id="2147483750" r:id="rId9"/>
    <p:sldMasterId id="2147483760" r:id="rId10"/>
    <p:sldMasterId id="2147483772" r:id="rId11"/>
    <p:sldMasterId id="2147483801" r:id="rId12"/>
  </p:sldMasterIdLst>
  <p:notesMasterIdLst>
    <p:notesMasterId r:id="rId41"/>
  </p:notesMasterIdLst>
  <p:handoutMasterIdLst>
    <p:handoutMasterId r:id="rId42"/>
  </p:handoutMasterIdLst>
  <p:sldIdLst>
    <p:sldId id="314" r:id="rId13"/>
    <p:sldId id="341" r:id="rId14"/>
    <p:sldId id="504" r:id="rId15"/>
    <p:sldId id="515" r:id="rId16"/>
    <p:sldId id="506" r:id="rId17"/>
    <p:sldId id="408" r:id="rId18"/>
    <p:sldId id="332" r:id="rId19"/>
    <p:sldId id="333" r:id="rId20"/>
    <p:sldId id="411" r:id="rId21"/>
    <p:sldId id="507" r:id="rId22"/>
    <p:sldId id="414" r:id="rId23"/>
    <p:sldId id="422" r:id="rId24"/>
    <p:sldId id="421" r:id="rId25"/>
    <p:sldId id="416" r:id="rId26"/>
    <p:sldId id="508" r:id="rId27"/>
    <p:sldId id="426" r:id="rId28"/>
    <p:sldId id="352" r:id="rId29"/>
    <p:sldId id="516" r:id="rId30"/>
    <p:sldId id="318" r:id="rId31"/>
    <p:sldId id="509" r:id="rId32"/>
    <p:sldId id="337" r:id="rId33"/>
    <p:sldId id="339" r:id="rId34"/>
    <p:sldId id="356" r:id="rId35"/>
    <p:sldId id="500" r:id="rId36"/>
    <p:sldId id="514" r:id="rId37"/>
    <p:sldId id="513" r:id="rId38"/>
    <p:sldId id="512" r:id="rId39"/>
    <p:sldId id="362"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Lockyer" initials="SL" lastIdx="9" clrIdx="0">
    <p:extLst>
      <p:ext uri="{19B8F6BF-5375-455C-9EA6-DF929625EA0E}">
        <p15:presenceInfo xmlns:p15="http://schemas.microsoft.com/office/powerpoint/2012/main" userId="S-1-5-21-1974762338-2042246095-630515929-1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1BA"/>
    <a:srgbClr val="F33DA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0" y="16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8FC0BA69-6E50-46D3-B964-257E10AAA33D}"/>
    <pc:docChg chg="delSld delMainMaster">
      <pc:chgData name="Ewen Trafford" userId="e520b4bf-a196-48b7-bc10-b1590a457daa" providerId="ADAL" clId="{8FC0BA69-6E50-46D3-B964-257E10AAA33D}" dt="2022-06-24T11:16:11.069" v="11" actId="47"/>
      <pc:docMkLst>
        <pc:docMk/>
      </pc:docMkLst>
      <pc:sldChg chg="del">
        <pc:chgData name="Ewen Trafford" userId="e520b4bf-a196-48b7-bc10-b1590a457daa" providerId="ADAL" clId="{8FC0BA69-6E50-46D3-B964-257E10AAA33D}" dt="2022-06-24T11:15:46.910" v="3" actId="47"/>
        <pc:sldMkLst>
          <pc:docMk/>
          <pc:sldMk cId="2582238690" sldId="357"/>
        </pc:sldMkLst>
      </pc:sldChg>
      <pc:sldChg chg="del">
        <pc:chgData name="Ewen Trafford" userId="e520b4bf-a196-48b7-bc10-b1590a457daa" providerId="ADAL" clId="{8FC0BA69-6E50-46D3-B964-257E10AAA33D}" dt="2022-06-24T11:15:44.763" v="2" actId="47"/>
        <pc:sldMkLst>
          <pc:docMk/>
          <pc:sldMk cId="1194114546" sldId="358"/>
        </pc:sldMkLst>
      </pc:sldChg>
      <pc:sldChg chg="del">
        <pc:chgData name="Ewen Trafford" userId="e520b4bf-a196-48b7-bc10-b1590a457daa" providerId="ADAL" clId="{8FC0BA69-6E50-46D3-B964-257E10AAA33D}" dt="2022-06-24T11:15:55.398" v="5" actId="47"/>
        <pc:sldMkLst>
          <pc:docMk/>
          <pc:sldMk cId="4084959460" sldId="361"/>
        </pc:sldMkLst>
      </pc:sldChg>
      <pc:sldChg chg="del">
        <pc:chgData name="Ewen Trafford" userId="e520b4bf-a196-48b7-bc10-b1590a457daa" providerId="ADAL" clId="{8FC0BA69-6E50-46D3-B964-257E10AAA33D}" dt="2022-06-24T11:15:44.060" v="1" actId="47"/>
        <pc:sldMkLst>
          <pc:docMk/>
          <pc:sldMk cId="667877756" sldId="388"/>
        </pc:sldMkLst>
      </pc:sldChg>
      <pc:sldChg chg="del">
        <pc:chgData name="Ewen Trafford" userId="e520b4bf-a196-48b7-bc10-b1590a457daa" providerId="ADAL" clId="{8FC0BA69-6E50-46D3-B964-257E10AAA33D}" dt="2022-06-24T11:16:06.699" v="9" actId="47"/>
        <pc:sldMkLst>
          <pc:docMk/>
          <pc:sldMk cId="3271709881" sldId="410"/>
        </pc:sldMkLst>
      </pc:sldChg>
      <pc:sldChg chg="del">
        <pc:chgData name="Ewen Trafford" userId="e520b4bf-a196-48b7-bc10-b1590a457daa" providerId="ADAL" clId="{8FC0BA69-6E50-46D3-B964-257E10AAA33D}" dt="2022-06-24T11:16:05.433" v="8" actId="47"/>
        <pc:sldMkLst>
          <pc:docMk/>
          <pc:sldMk cId="267278414" sldId="412"/>
        </pc:sldMkLst>
      </pc:sldChg>
      <pc:sldChg chg="del">
        <pc:chgData name="Ewen Trafford" userId="e520b4bf-a196-48b7-bc10-b1590a457daa" providerId="ADAL" clId="{8FC0BA69-6E50-46D3-B964-257E10AAA33D}" dt="2022-06-24T11:16:08.961" v="10" actId="47"/>
        <pc:sldMkLst>
          <pc:docMk/>
          <pc:sldMk cId="2200926326" sldId="413"/>
        </pc:sldMkLst>
      </pc:sldChg>
      <pc:sldChg chg="del">
        <pc:chgData name="Ewen Trafford" userId="e520b4bf-a196-48b7-bc10-b1590a457daa" providerId="ADAL" clId="{8FC0BA69-6E50-46D3-B964-257E10AAA33D}" dt="2022-06-24T11:16:11.069" v="11" actId="47"/>
        <pc:sldMkLst>
          <pc:docMk/>
          <pc:sldMk cId="713640937" sldId="425"/>
        </pc:sldMkLst>
      </pc:sldChg>
      <pc:sldChg chg="del">
        <pc:chgData name="Ewen Trafford" userId="e520b4bf-a196-48b7-bc10-b1590a457daa" providerId="ADAL" clId="{8FC0BA69-6E50-46D3-B964-257E10AAA33D}" dt="2022-06-24T11:15:43.388" v="0" actId="47"/>
        <pc:sldMkLst>
          <pc:docMk/>
          <pc:sldMk cId="878788341" sldId="469"/>
        </pc:sldMkLst>
      </pc:sldChg>
      <pc:sldChg chg="del">
        <pc:chgData name="Ewen Trafford" userId="e520b4bf-a196-48b7-bc10-b1590a457daa" providerId="ADAL" clId="{8FC0BA69-6E50-46D3-B964-257E10AAA33D}" dt="2022-06-24T11:15:53.910" v="4" actId="47"/>
        <pc:sldMkLst>
          <pc:docMk/>
          <pc:sldMk cId="2623210695" sldId="492"/>
        </pc:sldMkLst>
      </pc:sldChg>
      <pc:sldChg chg="del">
        <pc:chgData name="Ewen Trafford" userId="e520b4bf-a196-48b7-bc10-b1590a457daa" providerId="ADAL" clId="{8FC0BA69-6E50-46D3-B964-257E10AAA33D}" dt="2022-06-24T11:15:59.859" v="7" actId="47"/>
        <pc:sldMkLst>
          <pc:docMk/>
          <pc:sldMk cId="3532501029" sldId="501"/>
        </pc:sldMkLst>
      </pc:sldChg>
      <pc:sldChg chg="del">
        <pc:chgData name="Ewen Trafford" userId="e520b4bf-a196-48b7-bc10-b1590a457daa" providerId="ADAL" clId="{8FC0BA69-6E50-46D3-B964-257E10AAA33D}" dt="2022-06-24T11:15:57.943" v="6" actId="47"/>
        <pc:sldMkLst>
          <pc:docMk/>
          <pc:sldMk cId="2558189403" sldId="502"/>
        </pc:sldMkLst>
      </pc:sldChg>
      <pc:sldMasterChg chg="del delSldLayout">
        <pc:chgData name="Ewen Trafford" userId="e520b4bf-a196-48b7-bc10-b1590a457daa" providerId="ADAL" clId="{8FC0BA69-6E50-46D3-B964-257E10AAA33D}" dt="2022-06-24T11:15:44.060" v="1" actId="47"/>
        <pc:sldMasterMkLst>
          <pc:docMk/>
          <pc:sldMasterMk cId="3233581278" sldId="2147483747"/>
        </pc:sldMasterMkLst>
        <pc:sldLayoutChg chg="del">
          <pc:chgData name="Ewen Trafford" userId="e520b4bf-a196-48b7-bc10-b1590a457daa" providerId="ADAL" clId="{8FC0BA69-6E50-46D3-B964-257E10AAA33D}" dt="2022-06-24T11:15:44.060" v="1" actId="47"/>
          <pc:sldLayoutMkLst>
            <pc:docMk/>
            <pc:sldMasterMk cId="3233581278" sldId="2147483747"/>
            <pc:sldLayoutMk cId="853738551" sldId="214748374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1B08CF3D-FF37-4C1C-82E8-430E71F90BAD}" type="datetimeFigureOut">
              <a:rPr lang="en-GB" smtClean="0"/>
              <a:t>24/06/2022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C1F54C-240F-49B2-893A-16BFF9AD5089}" type="slidenum">
              <a:rPr lang="en-GB" smtClean="0"/>
              <a:t>‹#›</a:t>
            </a:fld>
            <a:endParaRPr lang="en-GB"/>
          </a:p>
        </p:txBody>
      </p:sp>
    </p:spTree>
    <p:extLst>
      <p:ext uri="{BB962C8B-B14F-4D97-AF65-F5344CB8AC3E}">
        <p14:creationId xmlns:p14="http://schemas.microsoft.com/office/powerpoint/2010/main" val="1701332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AAB554F4-ED46-4F26-A2D6-3B07EEE860FA}" type="datetimeFigureOut">
              <a:rPr lang="en-GB" smtClean="0"/>
              <a:t>24/06/2022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3666ED-86A5-4133-9AFC-9F5F8839214E}" type="slidenum">
              <a:rPr lang="en-GB" smtClean="0"/>
              <a:t>‹#›</a:t>
            </a:fld>
            <a:endParaRPr lang="en-GB"/>
          </a:p>
        </p:txBody>
      </p:sp>
    </p:spTree>
    <p:extLst>
      <p:ext uri="{BB962C8B-B14F-4D97-AF65-F5344CB8AC3E}">
        <p14:creationId xmlns:p14="http://schemas.microsoft.com/office/powerpoint/2010/main" val="4292081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77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63143"/>
                </a:solidFill>
                <a:effectLst/>
                <a:latin typeface="Helvetica" panose="020B0604020202020204" pitchFamily="34" charset="0"/>
              </a:rPr>
              <a:t>In the UK, we have reduced the amount of food we waste in recent years by 7% (between 2015 and 2018) and the UK is the first country globally to progress more than halfway towards meeting the UK target to halve food waste by 2030. But there is still significant scope for improvement. </a:t>
            </a:r>
          </a:p>
          <a:p>
            <a:endParaRPr lang="en-GB" b="0" i="0" dirty="0">
              <a:solidFill>
                <a:srgbClr val="263143"/>
              </a:solidFill>
              <a:effectLst/>
              <a:latin typeface="Helvetica" panose="020B0604020202020204" pitchFamily="34" charset="0"/>
            </a:endParaRPr>
          </a:p>
          <a:p>
            <a:r>
              <a:rPr lang="en-GB" b="0" i="0" dirty="0">
                <a:solidFill>
                  <a:srgbClr val="263143"/>
                </a:solidFill>
                <a:effectLst/>
                <a:latin typeface="Helvetica" panose="020B0604020202020204" pitchFamily="34" charset="0"/>
              </a:rPr>
              <a:t>For example, one survey found that less than a third of people saw a clear link between climate change and ‘throwing away food that could have been eaten’. So, there seems a need to improve awareness. WRAP, the Waste and Resources Action Programme, held its first ever Food Waste Action Week earlier this year, and has a website highlighting the links between food waste and climate change – Wasting food: it’s out of date.</a:t>
            </a:r>
          </a:p>
          <a:p>
            <a:endParaRPr lang="en-GB" b="0" i="0" dirty="0">
              <a:solidFill>
                <a:srgbClr val="263143"/>
              </a:solidFill>
              <a:effectLst/>
              <a:latin typeface="Helvetica" panose="020B0604020202020204" pitchFamily="34" charset="0"/>
            </a:endParaRPr>
          </a:p>
          <a:p>
            <a:r>
              <a:rPr lang="en-GB" b="0" i="0" dirty="0">
                <a:solidFill>
                  <a:srgbClr val="263143"/>
                </a:solidFill>
                <a:effectLst/>
                <a:latin typeface="Helvetica" panose="020B0604020202020204" pitchFamily="34" charset="0"/>
              </a:rPr>
              <a:t>Knowing how to use the information on food labels can help us to waste less. For example, knowing that some foods are still OK to be eaten after the best before date, or following instructions for how to store foods and drinks correctly so that they stay fresh for as long as possible. </a:t>
            </a:r>
          </a:p>
          <a:p>
            <a:endParaRPr lang="en-GB" b="0" i="0" dirty="0">
              <a:solidFill>
                <a:srgbClr val="263143"/>
              </a:solidFill>
              <a:effectLst/>
              <a:latin typeface="Helvetica" panose="020B0604020202020204" pitchFamily="34" charset="0"/>
            </a:endParaRPr>
          </a:p>
          <a:p>
            <a:r>
              <a:rPr lang="en-GB" b="0" i="0" dirty="0">
                <a:solidFill>
                  <a:srgbClr val="263143"/>
                </a:solidFill>
                <a:effectLst/>
                <a:latin typeface="Helvetica" panose="020B0604020202020204" pitchFamily="34" charset="0"/>
              </a:rPr>
              <a:t>Planning meals ahead of time before going shopping can also help us to use what we already have and to buy what we need. </a:t>
            </a:r>
          </a:p>
          <a:p>
            <a:endParaRPr lang="en-GB" b="0" i="0" dirty="0">
              <a:solidFill>
                <a:srgbClr val="263143"/>
              </a:solidFill>
              <a:effectLst/>
              <a:latin typeface="Helvetica" panose="020B0604020202020204" pitchFamily="34" charset="0"/>
            </a:endParaRPr>
          </a:p>
          <a:p>
            <a:r>
              <a:rPr lang="en-GB" b="0" i="0" dirty="0">
                <a:solidFill>
                  <a:srgbClr val="263143"/>
                </a:solidFill>
                <a:effectLst/>
                <a:latin typeface="Helvetica" panose="020B0604020202020204" pitchFamily="34" charset="0"/>
              </a:rPr>
              <a:t>The average fridge temperature in the UK is 7°C; above the recommended range of 0-5°C. This means that more food is likely to spoil, especially items such as milk. The equivalent of 3 million glasses of milk are poured down household sinks in the UK every single day.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5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26</a:t>
            </a:fld>
            <a:endParaRPr lang="en-GB"/>
          </a:p>
        </p:txBody>
      </p:sp>
    </p:spTree>
    <p:extLst>
      <p:ext uri="{BB962C8B-B14F-4D97-AF65-F5344CB8AC3E}">
        <p14:creationId xmlns:p14="http://schemas.microsoft.com/office/powerpoint/2010/main" val="260363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3666ED-86A5-4133-9AFC-9F5F8839214E}" type="slidenum">
              <a:rPr lang="en-GB" smtClean="0"/>
              <a:t>27</a:t>
            </a:fld>
            <a:endParaRPr lang="en-GB"/>
          </a:p>
        </p:txBody>
      </p:sp>
    </p:spTree>
    <p:extLst>
      <p:ext uri="{BB962C8B-B14F-4D97-AF65-F5344CB8AC3E}">
        <p14:creationId xmlns:p14="http://schemas.microsoft.com/office/powerpoint/2010/main" val="115981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look at some tips on how to achieve a healthier and more sustainable diet, I’d like to first look at some common myths, misconceptions and also controversial issues that you have not doubt heard about when it comes to sustainable diets, and to discuss how these match up with the science.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510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46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391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1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17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Eatwell Guide is the UK’s healthy eating guidance showing proportions of main food groups that make up a healthy, balanced diet, and includes advice on specific food and drink choices.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GB" dirty="0"/>
              <a:t>This study compared people meeting between five and nine food and nutrient recommendations of the </a:t>
            </a:r>
            <a:r>
              <a:rPr lang="en-GB" dirty="0" err="1"/>
              <a:t>eatwell</a:t>
            </a:r>
            <a:r>
              <a:rPr lang="en-GB" dirty="0"/>
              <a:t> Guide, with those meeting zero to two of the recommendations. The nine food and nutrient recommendations included advice for: fruit and vegetables; fish and oily fish; red and processed meat; fibre; salt; free sugars; saturated and total fat.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93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76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63143"/>
                </a:solidFill>
                <a:effectLst/>
                <a:latin typeface="Helvetica" panose="020B0604020202020204" pitchFamily="34" charset="0"/>
              </a:rPr>
              <a:t>According to the Marine Conservation Society (MCS), 80% of the seafood we eat in the UK comes from just 5 different species – cod, haddock, salmon, tuna, and prawns. This can place pressure on a smaller number of wild stocks or farmed species than if we choose a greater variety when shopping.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6FF4A-AB65-7D45-A481-EBCF326403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50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CD7-ED27-4292-8B74-2526C0FA47D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C6668-8E2B-49E5-A397-1FE62B765D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6231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6197600" y="1600201"/>
            <a:ext cx="5384800" cy="4047125"/>
          </a:xfrm>
        </p:spPr>
        <p:txBody>
          <a:bodyPr/>
          <a:lstStyle>
            <a:lvl1pPr>
              <a:defRPr sz="2800">
                <a:solidFill>
                  <a:schemeClr val="accent4">
                    <a:lumMod val="75000"/>
                  </a:schemeClr>
                </a:solidFill>
              </a:defRPr>
            </a:lvl1pPr>
            <a:lvl2pPr>
              <a:defRPr sz="2400">
                <a:solidFill>
                  <a:schemeClr val="accent4">
                    <a:lumMod val="75000"/>
                  </a:schemeClr>
                </a:solidFill>
              </a:defRPr>
            </a:lvl2pPr>
            <a:lvl3pPr>
              <a:defRPr sz="2000">
                <a:solidFill>
                  <a:schemeClr val="accent4">
                    <a:lumMod val="75000"/>
                  </a:schemeClr>
                </a:solidFill>
              </a:defRPr>
            </a:lvl3pPr>
            <a:lvl4pPr>
              <a:defRPr sz="1800">
                <a:solidFill>
                  <a:schemeClr val="accent4">
                    <a:lumMod val="75000"/>
                  </a:schemeClr>
                </a:solidFill>
              </a:defRPr>
            </a:lvl4pPr>
            <a:lvl5pPr>
              <a:defRPr sz="1800">
                <a:solidFill>
                  <a:schemeClr val="accent4">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C49AEAC-53E9-43E7-AE3A-448BAF47A9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5" y="5647326"/>
            <a:ext cx="1619552" cy="1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95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chemeClr val="accent4">
                    <a:lumMod val="75000"/>
                  </a:schemeClr>
                </a:solidFill>
              </a:defRPr>
            </a:lvl1pPr>
            <a:lvl2pPr>
              <a:defRPr sz="2000">
                <a:solidFill>
                  <a:schemeClr val="accent4">
                    <a:lumMod val="75000"/>
                  </a:schemeClr>
                </a:solidFill>
              </a:defRPr>
            </a:lvl2pPr>
            <a:lvl3pPr>
              <a:defRPr sz="1800">
                <a:solidFill>
                  <a:schemeClr val="accent4">
                    <a:lumMod val="75000"/>
                  </a:schemeClr>
                </a:solidFill>
              </a:defRPr>
            </a:lvl3pPr>
            <a:lvl4pPr>
              <a:defRPr sz="1600">
                <a:solidFill>
                  <a:schemeClr val="accent4">
                    <a:lumMod val="75000"/>
                  </a:schemeClr>
                </a:solidFill>
              </a:defRPr>
            </a:lvl4pPr>
            <a:lvl5pPr>
              <a:defRPr sz="1600">
                <a:solidFill>
                  <a:schemeClr val="accent4">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254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4">
                    <a:lumMod val="75000"/>
                  </a:schemeClr>
                </a:solidFill>
              </a:defRPr>
            </a:lvl1pPr>
          </a:lstStyle>
          <a:p>
            <a:r>
              <a:rPr lang="en-US"/>
              <a:t>Click to edit Master title style</a:t>
            </a:r>
            <a:endParaRPr lang="en-GB"/>
          </a:p>
        </p:txBody>
      </p:sp>
    </p:spTree>
    <p:extLst>
      <p:ext uri="{BB962C8B-B14F-4D97-AF65-F5344CB8AC3E}">
        <p14:creationId xmlns:p14="http://schemas.microsoft.com/office/powerpoint/2010/main" val="3840565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43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34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4" name="Shape 12"/>
          <p:cNvSpPr txBox="1">
            <a:spLocks noGrp="1"/>
          </p:cNvSpPr>
          <p:nvPr>
            <p:ph type="sldNum" idx="10"/>
          </p:nvPr>
        </p:nvSpPr>
        <p:spPr>
          <a:xfrm>
            <a:off x="11296651" y="6218239"/>
            <a:ext cx="732367" cy="523875"/>
          </a:xfrm>
          <a:prstGeom prst="rect">
            <a:avLst/>
          </a:prstGeom>
        </p:spPr>
        <p:txBody>
          <a:bodyPr lIns="91425" tIns="91425" rIns="91425" bIns="91425" anchor="ctr" anchorCtr="0">
            <a:noAutofit/>
          </a:bodyPr>
          <a:lstStyle>
            <a:lvl1pPr>
              <a:spcBef>
                <a:spcPts val="0"/>
              </a:spcBef>
              <a:defRPr/>
            </a:lvl1pPr>
          </a:lstStyle>
          <a:p>
            <a:pPr>
              <a:defRPr/>
            </a:pPr>
            <a:fld id="{F38878DE-4658-D147-84A7-944727CC447C}" type="slidenum">
              <a:rPr lang="en-GB"/>
              <a:pPr>
                <a:defRPr/>
              </a:pPr>
              <a:t>‹#›</a:t>
            </a:fld>
            <a:endParaRPr lang="en-GB"/>
          </a:p>
        </p:txBody>
      </p:sp>
    </p:spTree>
    <p:extLst>
      <p:ext uri="{BB962C8B-B14F-4D97-AF65-F5344CB8AC3E}">
        <p14:creationId xmlns:p14="http://schemas.microsoft.com/office/powerpoint/2010/main" val="871168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2400" y="274638"/>
            <a:ext cx="6350000" cy="1143000"/>
          </a:xfrm>
        </p:spPr>
        <p:txBody>
          <a:bodyPr/>
          <a:lstStyle/>
          <a:p>
            <a:r>
              <a:rPr lang="en-US"/>
              <a:t>Click to edit Master title style</a:t>
            </a:r>
          </a:p>
        </p:txBody>
      </p:sp>
      <p:sp>
        <p:nvSpPr>
          <p:cNvPr id="3" name="Content Placeholder 2"/>
          <p:cNvSpPr>
            <a:spLocks noGrp="1"/>
          </p:cNvSpPr>
          <p:nvPr>
            <p:ph idx="1"/>
          </p:nvPr>
        </p:nvSpPr>
        <p:spPr>
          <a:xfrm>
            <a:off x="5327651" y="1600201"/>
            <a:ext cx="625474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005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7106" name="Picture 2" descr="bit of bubble_20%"/>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1"/>
            <a:ext cx="4720167" cy="2168525"/>
          </a:xfrm>
          <a:prstGeom prst="rect">
            <a:avLst/>
          </a:prstGeom>
          <a:noFill/>
        </p:spPr>
      </p:pic>
      <p:sp>
        <p:nvSpPr>
          <p:cNvPr id="47107" name="Rectangle 3"/>
          <p:cNvSpPr>
            <a:spLocks noGrp="1" noChangeArrowheads="1"/>
          </p:cNvSpPr>
          <p:nvPr>
            <p:ph type="ctrTitle"/>
          </p:nvPr>
        </p:nvSpPr>
        <p:spPr>
          <a:xfrm>
            <a:off x="3208867" y="1789114"/>
            <a:ext cx="7357533" cy="2820987"/>
          </a:xfrm>
        </p:spPr>
        <p:txBody>
          <a:bodyPr/>
          <a:lstStyle>
            <a:lvl1pPr>
              <a:defRPr sz="6000"/>
            </a:lvl1pPr>
          </a:lstStyle>
          <a:p>
            <a:r>
              <a:rPr lang="en-US"/>
              <a:t>Click to edit Master title style</a:t>
            </a:r>
          </a:p>
        </p:txBody>
      </p:sp>
      <p:sp>
        <p:nvSpPr>
          <p:cNvPr id="47109" name="Rectangle 5"/>
          <p:cNvSpPr>
            <a:spLocks noGrp="1" noChangeArrowheads="1"/>
          </p:cNvSpPr>
          <p:nvPr>
            <p:ph type="dt" sz="half" idx="2"/>
          </p:nvPr>
        </p:nvSpPr>
        <p:spPr/>
        <p:txBody>
          <a:bodyPr/>
          <a:lstStyle>
            <a:lvl1pPr>
              <a:defRPr/>
            </a:lvl1pPr>
          </a:lstStyle>
          <a:p>
            <a:endParaRPr lang="en-US"/>
          </a:p>
        </p:txBody>
      </p:sp>
      <p:sp>
        <p:nvSpPr>
          <p:cNvPr id="47110" name="Rectangle 6"/>
          <p:cNvSpPr>
            <a:spLocks noGrp="1" noChangeArrowheads="1"/>
          </p:cNvSpPr>
          <p:nvPr>
            <p:ph type="ftr" sz="quarter" idx="3"/>
          </p:nvPr>
        </p:nvSpPr>
        <p:spPr/>
        <p:txBody>
          <a:bodyPr/>
          <a:lstStyle>
            <a:lvl1pPr>
              <a:defRPr/>
            </a:lvl1pPr>
          </a:lstStyle>
          <a:p>
            <a:endParaRPr lang="en-US"/>
          </a:p>
        </p:txBody>
      </p:sp>
      <p:sp>
        <p:nvSpPr>
          <p:cNvPr id="47111" name="Rectangle 7"/>
          <p:cNvSpPr>
            <a:spLocks noGrp="1" noChangeArrowheads="1"/>
          </p:cNvSpPr>
          <p:nvPr>
            <p:ph type="sldNum" sz="quarter" idx="4"/>
          </p:nvPr>
        </p:nvSpPr>
        <p:spPr/>
        <p:txBody>
          <a:bodyPr/>
          <a:lstStyle>
            <a:lvl1pPr>
              <a:defRPr/>
            </a:lvl1pPr>
          </a:lstStyle>
          <a:p>
            <a:fld id="{98839330-7105-4DB3-984A-BEE0D94AD29A}" type="slidenum">
              <a:rPr lang="en-US"/>
              <a:pPr/>
              <a:t>‹#›</a:t>
            </a:fld>
            <a:endParaRPr lang="en-US"/>
          </a:p>
        </p:txBody>
      </p:sp>
    </p:spTree>
    <p:extLst>
      <p:ext uri="{BB962C8B-B14F-4D97-AF65-F5344CB8AC3E}">
        <p14:creationId xmlns:p14="http://schemas.microsoft.com/office/powerpoint/2010/main" val="2364414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292195-34B0-40E1-BB96-D0EA469824AD}" type="slidenum">
              <a:rPr lang="en-US"/>
              <a:pPr/>
              <a:t>‹#›</a:t>
            </a:fld>
            <a:endParaRPr lang="en-US"/>
          </a:p>
        </p:txBody>
      </p:sp>
    </p:spTree>
    <p:extLst>
      <p:ext uri="{BB962C8B-B14F-4D97-AF65-F5344CB8AC3E}">
        <p14:creationId xmlns:p14="http://schemas.microsoft.com/office/powerpoint/2010/main" val="3082399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D4D629-F3A1-442F-BF7E-21F1AFBA4C59}" type="slidenum">
              <a:rPr lang="en-US"/>
              <a:pPr/>
              <a:t>‹#›</a:t>
            </a:fld>
            <a:endParaRPr lang="en-US"/>
          </a:p>
        </p:txBody>
      </p:sp>
    </p:spTree>
    <p:extLst>
      <p:ext uri="{BB962C8B-B14F-4D97-AF65-F5344CB8AC3E}">
        <p14:creationId xmlns:p14="http://schemas.microsoft.com/office/powerpoint/2010/main" val="329541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Title here</a:t>
            </a:r>
            <a:endParaRPr lang="en-GB"/>
          </a:p>
        </p:txBody>
      </p:sp>
      <p:sp>
        <p:nvSpPr>
          <p:cNvPr id="4" name="Text Placeholder 3"/>
          <p:cNvSpPr>
            <a:spLocks noGrp="1"/>
          </p:cNvSpPr>
          <p:nvPr>
            <p:ph type="body" sz="quarter" idx="10"/>
          </p:nvPr>
        </p:nvSpPr>
        <p:spPr>
          <a:xfrm>
            <a:off x="609600" y="1854200"/>
            <a:ext cx="11123613" cy="4070350"/>
          </a:xfrm>
        </p:spPr>
        <p:txBody>
          <a:bodyPr>
            <a:normAutofit/>
          </a:bodyPr>
          <a:lstStyle>
            <a:lvl1pPr>
              <a:defRPr sz="2000"/>
            </a:lvl1pPr>
          </a:lstStyle>
          <a:p>
            <a:pPr lvl="0"/>
            <a:r>
              <a:rPr lang="en-US"/>
              <a:t>Click to edit</a:t>
            </a:r>
            <a:endParaRPr lang="en-GB"/>
          </a:p>
        </p:txBody>
      </p:sp>
    </p:spTree>
    <p:extLst>
      <p:ext uri="{BB962C8B-B14F-4D97-AF65-F5344CB8AC3E}">
        <p14:creationId xmlns:p14="http://schemas.microsoft.com/office/powerpoint/2010/main" val="3314565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68651" y="2930526"/>
            <a:ext cx="4129616" cy="277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01468" y="2930526"/>
            <a:ext cx="4129617" cy="277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2086C5-9EF5-4471-B1F4-0C912E0A7844}" type="slidenum">
              <a:rPr lang="en-US"/>
              <a:pPr/>
              <a:t>‹#›</a:t>
            </a:fld>
            <a:endParaRPr lang="en-US"/>
          </a:p>
        </p:txBody>
      </p:sp>
    </p:spTree>
    <p:extLst>
      <p:ext uri="{BB962C8B-B14F-4D97-AF65-F5344CB8AC3E}">
        <p14:creationId xmlns:p14="http://schemas.microsoft.com/office/powerpoint/2010/main" val="368038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BB58015-D634-40A2-A48E-9AFB77D7D3BB}" type="slidenum">
              <a:rPr lang="en-US"/>
              <a:pPr/>
              <a:t>‹#›</a:t>
            </a:fld>
            <a:endParaRPr lang="en-US"/>
          </a:p>
        </p:txBody>
      </p:sp>
    </p:spTree>
    <p:extLst>
      <p:ext uri="{BB962C8B-B14F-4D97-AF65-F5344CB8AC3E}">
        <p14:creationId xmlns:p14="http://schemas.microsoft.com/office/powerpoint/2010/main" val="329556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10F56F8-480C-4B8A-BC2E-E90ADF7E9EA6}" type="slidenum">
              <a:rPr lang="en-US"/>
              <a:pPr/>
              <a:t>‹#›</a:t>
            </a:fld>
            <a:endParaRPr lang="en-US"/>
          </a:p>
        </p:txBody>
      </p:sp>
    </p:spTree>
    <p:extLst>
      <p:ext uri="{BB962C8B-B14F-4D97-AF65-F5344CB8AC3E}">
        <p14:creationId xmlns:p14="http://schemas.microsoft.com/office/powerpoint/2010/main" val="2046994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41C5C99-B94E-4F9B-89D9-ECC52FD62194}" type="slidenum">
              <a:rPr lang="en-US"/>
              <a:pPr/>
              <a:t>‹#›</a:t>
            </a:fld>
            <a:endParaRPr lang="en-US"/>
          </a:p>
        </p:txBody>
      </p:sp>
    </p:spTree>
    <p:extLst>
      <p:ext uri="{BB962C8B-B14F-4D97-AF65-F5344CB8AC3E}">
        <p14:creationId xmlns:p14="http://schemas.microsoft.com/office/powerpoint/2010/main" val="2499822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2E8D7-EB89-4E6C-A71D-84147B5B0C7D}" type="slidenum">
              <a:rPr lang="en-US"/>
              <a:pPr/>
              <a:t>‹#›</a:t>
            </a:fld>
            <a:endParaRPr lang="en-US"/>
          </a:p>
        </p:txBody>
      </p:sp>
    </p:spTree>
    <p:extLst>
      <p:ext uri="{BB962C8B-B14F-4D97-AF65-F5344CB8AC3E}">
        <p14:creationId xmlns:p14="http://schemas.microsoft.com/office/powerpoint/2010/main" val="2037704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6284F8B-3F78-4498-B52A-44939043D383}" type="slidenum">
              <a:rPr lang="en-US"/>
              <a:pPr/>
              <a:t>‹#›</a:t>
            </a:fld>
            <a:endParaRPr lang="en-US"/>
          </a:p>
        </p:txBody>
      </p:sp>
    </p:spTree>
    <p:extLst>
      <p:ext uri="{BB962C8B-B14F-4D97-AF65-F5344CB8AC3E}">
        <p14:creationId xmlns:p14="http://schemas.microsoft.com/office/powerpoint/2010/main" val="2641758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50F8F6-EB25-477F-95B1-CBF6E061A49E}" type="slidenum">
              <a:rPr lang="en-US"/>
              <a:pPr/>
              <a:t>‹#›</a:t>
            </a:fld>
            <a:endParaRPr lang="en-US"/>
          </a:p>
        </p:txBody>
      </p:sp>
    </p:spTree>
    <p:extLst>
      <p:ext uri="{BB962C8B-B14F-4D97-AF65-F5344CB8AC3E}">
        <p14:creationId xmlns:p14="http://schemas.microsoft.com/office/powerpoint/2010/main" val="92657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16534" y="1700213"/>
            <a:ext cx="2114551" cy="4010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68651" y="1700213"/>
            <a:ext cx="6144683" cy="4010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2C137F-3F53-4960-B129-DD1EE1C9CC37}" type="slidenum">
              <a:rPr lang="en-US"/>
              <a:pPr/>
              <a:t>‹#›</a:t>
            </a:fld>
            <a:endParaRPr lang="en-US"/>
          </a:p>
        </p:txBody>
      </p:sp>
    </p:spTree>
    <p:extLst>
      <p:ext uri="{BB962C8B-B14F-4D97-AF65-F5344CB8AC3E}">
        <p14:creationId xmlns:p14="http://schemas.microsoft.com/office/powerpoint/2010/main" val="434207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29E35266-84C1-5644-A21D-EEB4AE06D37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Logo&#10;&#10;Description automatically generated with medium confidence">
            <a:extLst>
              <a:ext uri="{FF2B5EF4-FFF2-40B4-BE49-F238E27FC236}">
                <a16:creationId xmlns:a16="http://schemas.microsoft.com/office/drawing/2014/main" id="{3CBB80CD-7D10-D649-B898-1A94566AE7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0960" y="280400"/>
            <a:ext cx="2783840" cy="869950"/>
          </a:xfrm>
          <a:prstGeom prst="rect">
            <a:avLst/>
          </a:prstGeom>
        </p:spPr>
      </p:pic>
      <p:sp>
        <p:nvSpPr>
          <p:cNvPr id="11" name="Title 1">
            <a:extLst>
              <a:ext uri="{FF2B5EF4-FFF2-40B4-BE49-F238E27FC236}">
                <a16:creationId xmlns:a16="http://schemas.microsoft.com/office/drawing/2014/main" id="{D7884971-042A-8842-A5FE-6AC434B5DCF8}"/>
              </a:ext>
            </a:extLst>
          </p:cNvPr>
          <p:cNvSpPr>
            <a:spLocks noGrp="1"/>
          </p:cNvSpPr>
          <p:nvPr>
            <p:ph type="ctrTitle" hasCustomPrompt="1"/>
          </p:nvPr>
        </p:nvSpPr>
        <p:spPr>
          <a:xfrm>
            <a:off x="520146" y="858911"/>
            <a:ext cx="8235927" cy="1739433"/>
          </a:xfrm>
        </p:spPr>
        <p:txBody>
          <a:bodyPr anchor="b"/>
          <a:lstStyle>
            <a:lvl1pPr algn="l">
              <a:defRPr sz="6000">
                <a:solidFill>
                  <a:schemeClr val="tx2"/>
                </a:solidFill>
              </a:defRPr>
            </a:lvl1pPr>
          </a:lstStyle>
          <a:p>
            <a:r>
              <a:rPr lang="en-GB"/>
              <a:t>Title </a:t>
            </a:r>
            <a:br>
              <a:rPr lang="en-GB"/>
            </a:br>
            <a:r>
              <a:rPr lang="en-GB"/>
              <a:t>slide 1</a:t>
            </a:r>
            <a:endParaRPr lang="en-US"/>
          </a:p>
        </p:txBody>
      </p:sp>
      <p:sp>
        <p:nvSpPr>
          <p:cNvPr id="12" name="Subtitle 2">
            <a:extLst>
              <a:ext uri="{FF2B5EF4-FFF2-40B4-BE49-F238E27FC236}">
                <a16:creationId xmlns:a16="http://schemas.microsoft.com/office/drawing/2014/main" id="{4AD69F52-471A-AF48-82FB-76FC62444E5F}"/>
              </a:ext>
            </a:extLst>
          </p:cNvPr>
          <p:cNvSpPr>
            <a:spLocks noGrp="1"/>
          </p:cNvSpPr>
          <p:nvPr>
            <p:ph type="subTitle" idx="1" hasCustomPrompt="1"/>
          </p:nvPr>
        </p:nvSpPr>
        <p:spPr>
          <a:xfrm>
            <a:off x="520148" y="2871635"/>
            <a:ext cx="8235926" cy="5573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Tree>
    <p:extLst>
      <p:ext uri="{BB962C8B-B14F-4D97-AF65-F5344CB8AC3E}">
        <p14:creationId xmlns:p14="http://schemas.microsoft.com/office/powerpoint/2010/main" val="3697000366"/>
      </p:ext>
    </p:extLst>
  </p:cSld>
  <p:clrMapOvr>
    <a:masterClrMapping/>
  </p:clrMapOvr>
  <p:extLst>
    <p:ext uri="{DCECCB84-F9BA-43D5-87BE-67443E8EF086}">
      <p15:sldGuideLst xmlns:p15="http://schemas.microsoft.com/office/powerpoint/2012/main">
        <p15:guide id="1" orient="horz" pos="527">
          <p15:clr>
            <a:srgbClr val="FBAE40"/>
          </p15:clr>
        </p15:guide>
        <p15:guide id="2" pos="32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C76CB4F-648F-CD48-B7D2-4F2F7BF1ED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70357"/>
          </a:xfrm>
          <a:prstGeom prst="rect">
            <a:avLst/>
          </a:prstGeom>
        </p:spPr>
      </p:pic>
      <p:pic>
        <p:nvPicPr>
          <p:cNvPr id="5" name="Picture 4" descr="Icon&#10;&#10;Description automatically generated">
            <a:extLst>
              <a:ext uri="{FF2B5EF4-FFF2-40B4-BE49-F238E27FC236}">
                <a16:creationId xmlns:a16="http://schemas.microsoft.com/office/drawing/2014/main" id="{64313CC4-3183-4549-8567-8ED92738F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7339653" y="2035963"/>
            <a:ext cx="6864627" cy="2844800"/>
          </a:xfrm>
          <a:prstGeom prst="rect">
            <a:avLst/>
          </a:prstGeom>
        </p:spPr>
      </p:pic>
      <p:sp>
        <p:nvSpPr>
          <p:cNvPr id="10" name="Title 1">
            <a:extLst>
              <a:ext uri="{FF2B5EF4-FFF2-40B4-BE49-F238E27FC236}">
                <a16:creationId xmlns:a16="http://schemas.microsoft.com/office/drawing/2014/main" id="{08810A1B-9991-D644-B0FB-D05D6A589AE4}"/>
              </a:ext>
            </a:extLst>
          </p:cNvPr>
          <p:cNvSpPr>
            <a:spLocks noGrp="1"/>
          </p:cNvSpPr>
          <p:nvPr>
            <p:ph type="ctrTitle" hasCustomPrompt="1"/>
          </p:nvPr>
        </p:nvSpPr>
        <p:spPr>
          <a:xfrm>
            <a:off x="520146" y="858911"/>
            <a:ext cx="8829420" cy="1739433"/>
          </a:xfrm>
        </p:spPr>
        <p:txBody>
          <a:bodyPr anchor="b"/>
          <a:lstStyle>
            <a:lvl1pPr algn="l">
              <a:defRPr sz="6000">
                <a:solidFill>
                  <a:schemeClr val="tx2"/>
                </a:solidFill>
              </a:defRPr>
            </a:lvl1pPr>
          </a:lstStyle>
          <a:p>
            <a:r>
              <a:rPr lang="en-GB"/>
              <a:t>Title </a:t>
            </a:r>
            <a:br>
              <a:rPr lang="en-GB"/>
            </a:br>
            <a:r>
              <a:rPr lang="en-GB"/>
              <a:t>slide 2</a:t>
            </a:r>
            <a:endParaRPr lang="en-US"/>
          </a:p>
        </p:txBody>
      </p:sp>
      <p:sp>
        <p:nvSpPr>
          <p:cNvPr id="11" name="Subtitle 2">
            <a:extLst>
              <a:ext uri="{FF2B5EF4-FFF2-40B4-BE49-F238E27FC236}">
                <a16:creationId xmlns:a16="http://schemas.microsoft.com/office/drawing/2014/main" id="{F3335796-8577-6A4F-8D57-F60569700A50}"/>
              </a:ext>
            </a:extLst>
          </p:cNvPr>
          <p:cNvSpPr>
            <a:spLocks noGrp="1"/>
          </p:cNvSpPr>
          <p:nvPr>
            <p:ph type="subTitle" idx="1" hasCustomPrompt="1"/>
          </p:nvPr>
        </p:nvSpPr>
        <p:spPr>
          <a:xfrm>
            <a:off x="520147" y="2871635"/>
            <a:ext cx="8829419"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
        <p:nvSpPr>
          <p:cNvPr id="7" name="TextBox 6">
            <a:extLst>
              <a:ext uri="{FF2B5EF4-FFF2-40B4-BE49-F238E27FC236}">
                <a16:creationId xmlns:a16="http://schemas.microsoft.com/office/drawing/2014/main" id="{7CA3A49B-7239-384B-A3B0-8600CA8D6427}"/>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Logo&#10;&#10;Description automatically generated with medium confidence">
            <a:extLst>
              <a:ext uri="{FF2B5EF4-FFF2-40B4-BE49-F238E27FC236}">
                <a16:creationId xmlns:a16="http://schemas.microsoft.com/office/drawing/2014/main" id="{761032D2-8F41-5A4F-94F0-4094E2786C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Tree>
    <p:extLst>
      <p:ext uri="{BB962C8B-B14F-4D97-AF65-F5344CB8AC3E}">
        <p14:creationId xmlns:p14="http://schemas.microsoft.com/office/powerpoint/2010/main" val="3764618676"/>
      </p:ext>
    </p:extLst>
  </p:cSld>
  <p:clrMapOvr>
    <a:masterClrMapping/>
  </p:clrMapOvr>
  <p:extLst>
    <p:ext uri="{DCECCB84-F9BA-43D5-87BE-67443E8EF086}">
      <p15:sldGuideLst xmlns:p15="http://schemas.microsoft.com/office/powerpoint/2012/main">
        <p15:guide id="1" orient="horz" pos="527">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Title here</a:t>
            </a:r>
            <a:endParaRPr lang="en-GB"/>
          </a:p>
        </p:txBody>
      </p:sp>
      <p:sp>
        <p:nvSpPr>
          <p:cNvPr id="4" name="Text Placeholder 3"/>
          <p:cNvSpPr>
            <a:spLocks noGrp="1"/>
          </p:cNvSpPr>
          <p:nvPr>
            <p:ph type="body" sz="quarter" idx="10"/>
          </p:nvPr>
        </p:nvSpPr>
        <p:spPr>
          <a:xfrm>
            <a:off x="609600" y="1854021"/>
            <a:ext cx="7362825" cy="4044950"/>
          </a:xfrm>
        </p:spPr>
        <p:txBody>
          <a:bodyPr>
            <a:normAutofit/>
          </a:bodyPr>
          <a:lstStyle>
            <a:lvl1pPr>
              <a:defRPr sz="2000" baseline="0"/>
            </a:lvl1pPr>
          </a:lstStyle>
          <a:p>
            <a:pPr lvl="0"/>
            <a:r>
              <a:rPr lang="en-US"/>
              <a:t>Click to edit </a:t>
            </a:r>
            <a:endParaRPr lang="en-GB"/>
          </a:p>
        </p:txBody>
      </p:sp>
      <p:sp>
        <p:nvSpPr>
          <p:cNvPr id="6" name="Picture Placeholder 5"/>
          <p:cNvSpPr>
            <a:spLocks noGrp="1"/>
          </p:cNvSpPr>
          <p:nvPr>
            <p:ph type="pic" sz="quarter" idx="11"/>
          </p:nvPr>
        </p:nvSpPr>
        <p:spPr>
          <a:xfrm>
            <a:off x="8075613" y="1854200"/>
            <a:ext cx="3798887" cy="4044950"/>
          </a:xfrm>
        </p:spPr>
        <p:txBody>
          <a:bodyPr/>
          <a:lstStyle/>
          <a:p>
            <a:endParaRPr lang="en-GB"/>
          </a:p>
        </p:txBody>
      </p:sp>
    </p:spTree>
    <p:extLst>
      <p:ext uri="{BB962C8B-B14F-4D97-AF65-F5344CB8AC3E}">
        <p14:creationId xmlns:p14="http://schemas.microsoft.com/office/powerpoint/2010/main" val="1009270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8D0707-8F8F-B146-8C52-B561FD09177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r="29012"/>
          <a:stretch/>
        </p:blipFill>
        <p:spPr>
          <a:xfrm>
            <a:off x="4053840" y="-40640"/>
            <a:ext cx="8138160" cy="6885691"/>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520146" y="848751"/>
            <a:ext cx="10025934" cy="1739433"/>
          </a:xfrm>
        </p:spPr>
        <p:txBody>
          <a:bodyPr anchor="b"/>
          <a:lstStyle>
            <a:lvl1pPr algn="l">
              <a:defRPr sz="6000">
                <a:solidFill>
                  <a:srgbClr val="53B058"/>
                </a:solidFill>
              </a:defRPr>
            </a:lvl1pPr>
          </a:lstStyle>
          <a:p>
            <a:r>
              <a:rPr lang="en-GB"/>
              <a:t>Title </a:t>
            </a:r>
            <a:br>
              <a:rPr lang="en-GB"/>
            </a:br>
            <a:r>
              <a:rPr lang="en-GB"/>
              <a:t>slide</a:t>
            </a:r>
            <a:endParaRPr lang="en-US"/>
          </a:p>
        </p:txBody>
      </p:sp>
      <p:sp>
        <p:nvSpPr>
          <p:cNvPr id="3" name="Subtitle 2">
            <a:extLst>
              <a:ext uri="{FF2B5EF4-FFF2-40B4-BE49-F238E27FC236}">
                <a16:creationId xmlns:a16="http://schemas.microsoft.com/office/drawing/2014/main" id="{6385A77F-4613-6A49-889D-044A5256C18D}"/>
              </a:ext>
            </a:extLst>
          </p:cNvPr>
          <p:cNvSpPr>
            <a:spLocks noGrp="1"/>
          </p:cNvSpPr>
          <p:nvPr>
            <p:ph type="subTitle" idx="1" hasCustomPrompt="1"/>
          </p:nvPr>
        </p:nvSpPr>
        <p:spPr>
          <a:xfrm>
            <a:off x="520147" y="2861475"/>
            <a:ext cx="10025933"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pic>
        <p:nvPicPr>
          <p:cNvPr id="8" name="Picture 7" descr="Logo&#10;&#10;Description automatically generated with medium confidence">
            <a:extLst>
              <a:ext uri="{FF2B5EF4-FFF2-40B4-BE49-F238E27FC236}">
                <a16:creationId xmlns:a16="http://schemas.microsoft.com/office/drawing/2014/main" id="{3DBE9F0C-B0C1-364F-9445-D831842771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
        <p:nvSpPr>
          <p:cNvPr id="6" name="TextBox 5">
            <a:extLst>
              <a:ext uri="{FF2B5EF4-FFF2-40B4-BE49-F238E27FC236}">
                <a16:creationId xmlns:a16="http://schemas.microsoft.com/office/drawing/2014/main" id="{69301A21-E7B2-3447-BA9B-2E25416FEAE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spTree>
    <p:extLst>
      <p:ext uri="{BB962C8B-B14F-4D97-AF65-F5344CB8AC3E}">
        <p14:creationId xmlns:p14="http://schemas.microsoft.com/office/powerpoint/2010/main" val="3686226490"/>
      </p:ext>
    </p:extLst>
  </p:cSld>
  <p:clrMapOvr>
    <a:masterClrMapping/>
  </p:clrMapOvr>
  <p:extLst>
    <p:ext uri="{DCECCB84-F9BA-43D5-87BE-67443E8EF086}">
      <p15:sldGuideLst xmlns:p15="http://schemas.microsoft.com/office/powerpoint/2012/main">
        <p15:guide id="1" orient="horz" pos="527">
          <p15:clr>
            <a:srgbClr val="FBAE40"/>
          </p15:clr>
        </p15:guide>
        <p15:guide id="2" pos="32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lai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552112-1EDA-1348-9A06-E85F696280E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rgbClr val="53B058"/>
                </a:solidFill>
              </a:defRPr>
            </a:lvl1pPr>
          </a:lstStyle>
          <a:p>
            <a:r>
              <a:rPr lang="en-GB"/>
              <a:t>Section Divider: Plain</a:t>
            </a:r>
            <a:endParaRPr lang="en-US"/>
          </a:p>
        </p:txBody>
      </p:sp>
      <p:pic>
        <p:nvPicPr>
          <p:cNvPr id="6" name="Picture 5" descr="Icon&#10;&#10;Description automatically generated">
            <a:extLst>
              <a:ext uri="{FF2B5EF4-FFF2-40B4-BE49-F238E27FC236}">
                <a16:creationId xmlns:a16="http://schemas.microsoft.com/office/drawing/2014/main" id="{8F4F6C8F-7E06-2345-BC0E-0D391D5C91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9" name="TextBox 8">
            <a:extLst>
              <a:ext uri="{FF2B5EF4-FFF2-40B4-BE49-F238E27FC236}">
                <a16:creationId xmlns:a16="http://schemas.microsoft.com/office/drawing/2014/main" id="{2C5750F5-B00C-4841-AA7D-EE297926A599}"/>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sz="1000"/>
          </a:p>
        </p:txBody>
      </p:sp>
    </p:spTree>
    <p:extLst>
      <p:ext uri="{BB962C8B-B14F-4D97-AF65-F5344CB8AC3E}">
        <p14:creationId xmlns:p14="http://schemas.microsoft.com/office/powerpoint/2010/main" val="4143003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divider Block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AB137F7-4470-674A-B763-E69F613E298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3169"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Blocks</a:t>
            </a:r>
            <a:endParaRPr lang="en-US"/>
          </a:p>
        </p:txBody>
      </p:sp>
      <p:pic>
        <p:nvPicPr>
          <p:cNvPr id="8" name="Picture 7" descr="A picture containing drawing&#10;&#10;Description automatically generated">
            <a:extLst>
              <a:ext uri="{FF2B5EF4-FFF2-40B4-BE49-F238E27FC236}">
                <a16:creationId xmlns:a16="http://schemas.microsoft.com/office/drawing/2014/main" id="{E0A7485E-FABC-9C45-807C-45B10991B7A0}"/>
              </a:ext>
            </a:extLst>
          </p:cNvPr>
          <p:cNvPicPr>
            <a:picLocks noChangeAspect="1"/>
          </p:cNvPicPr>
          <p:nvPr userDrawn="1"/>
        </p:nvPicPr>
        <p:blipFill>
          <a:blip r:embed="rId3"/>
          <a:stretch>
            <a:fillRect/>
          </a:stretch>
        </p:blipFill>
        <p:spPr>
          <a:xfrm>
            <a:off x="70339" y="4994031"/>
            <a:ext cx="12024984" cy="1875692"/>
          </a:xfrm>
          <a:prstGeom prst="rect">
            <a:avLst/>
          </a:prstGeom>
        </p:spPr>
      </p:pic>
      <p:pic>
        <p:nvPicPr>
          <p:cNvPr id="3" name="Picture 2" descr="Icon&#10;&#10;Description automatically generated">
            <a:extLst>
              <a:ext uri="{FF2B5EF4-FFF2-40B4-BE49-F238E27FC236}">
                <a16:creationId xmlns:a16="http://schemas.microsoft.com/office/drawing/2014/main" id="{220313A8-413D-A444-A021-CB153809DA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23329" y="275411"/>
            <a:ext cx="534991" cy="534991"/>
          </a:xfrm>
          <a:prstGeom prst="rect">
            <a:avLst/>
          </a:prstGeom>
        </p:spPr>
      </p:pic>
      <p:sp>
        <p:nvSpPr>
          <p:cNvPr id="9" name="TextBox 8">
            <a:extLst>
              <a:ext uri="{FF2B5EF4-FFF2-40B4-BE49-F238E27FC236}">
                <a16:creationId xmlns:a16="http://schemas.microsoft.com/office/drawing/2014/main" id="{4E944D1F-16E2-1C42-BC01-40BDA1B0C498}"/>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spTree>
    <p:extLst>
      <p:ext uri="{BB962C8B-B14F-4D97-AF65-F5344CB8AC3E}">
        <p14:creationId xmlns:p14="http://schemas.microsoft.com/office/powerpoint/2010/main" val="1447341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divider gree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7948B9-E2D7-0C46-BBD5-8A8901B48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509"/>
          <a:stretch/>
        </p:blipFill>
        <p:spPr>
          <a:xfrm>
            <a:off x="0" y="0"/>
            <a:ext cx="12192000" cy="687831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Green</a:t>
            </a:r>
            <a:endParaRPr lang="en-US"/>
          </a:p>
        </p:txBody>
      </p:sp>
      <p:sp>
        <p:nvSpPr>
          <p:cNvPr id="5" name="TextBox 4">
            <a:extLst>
              <a:ext uri="{FF2B5EF4-FFF2-40B4-BE49-F238E27FC236}">
                <a16:creationId xmlns:a16="http://schemas.microsoft.com/office/drawing/2014/main" id="{C500FF99-9F59-0540-BF93-0DA39ED3074D}"/>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6" name="Picture 5" descr="Icon&#10;&#10;Description automatically generated">
            <a:extLst>
              <a:ext uri="{FF2B5EF4-FFF2-40B4-BE49-F238E27FC236}">
                <a16:creationId xmlns:a16="http://schemas.microsoft.com/office/drawing/2014/main" id="{A06CF6AA-2ABC-A442-9DCD-CD50B26D3C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1776540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divider ta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B6609C-F2CE-8D4A-8125-64CCCDB288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832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Tan</a:t>
            </a:r>
            <a:endParaRPr lang="en-US"/>
          </a:p>
        </p:txBody>
      </p:sp>
      <p:sp>
        <p:nvSpPr>
          <p:cNvPr id="8" name="TextBox 7">
            <a:extLst>
              <a:ext uri="{FF2B5EF4-FFF2-40B4-BE49-F238E27FC236}">
                <a16:creationId xmlns:a16="http://schemas.microsoft.com/office/drawing/2014/main" id="{42E67CE2-3041-1547-9F0B-C855A7A3F57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22E77DFA-D338-1E4E-9FCD-DFD64BA6C3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158696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ection divider yellow">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85F87BC-EFDD-D244-85B2-858EE64E20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47200" cy="685800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Yellow</a:t>
            </a:r>
            <a:endParaRPr lang="en-US"/>
          </a:p>
        </p:txBody>
      </p:sp>
      <p:sp>
        <p:nvSpPr>
          <p:cNvPr id="8" name="TextBox 7">
            <a:extLst>
              <a:ext uri="{FF2B5EF4-FFF2-40B4-BE49-F238E27FC236}">
                <a16:creationId xmlns:a16="http://schemas.microsoft.com/office/drawing/2014/main" id="{FD2E68D0-1A0A-0841-8342-AD55AE73F01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1D5AF871-7C29-084E-8C12-C2368388D5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1651516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ection divider blu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349783A-3F3D-2048-A533-417AE864E6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63"/>
          <a:stretch/>
        </p:blipFill>
        <p:spPr>
          <a:xfrm>
            <a:off x="0" y="-54429"/>
            <a:ext cx="12192000" cy="691242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Blue</a:t>
            </a:r>
            <a:endParaRPr lang="en-US"/>
          </a:p>
        </p:txBody>
      </p:sp>
      <p:sp>
        <p:nvSpPr>
          <p:cNvPr id="8" name="TextBox 7">
            <a:extLst>
              <a:ext uri="{FF2B5EF4-FFF2-40B4-BE49-F238E27FC236}">
                <a16:creationId xmlns:a16="http://schemas.microsoft.com/office/drawing/2014/main" id="{DDCF2284-C5F6-F247-990C-4AF26C41B122}"/>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9E6954E2-285B-2B47-92D3-F16E53FA2A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1055978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Section divider pink">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B40599-B26E-234A-B113-BE7AECCA87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Pink</a:t>
            </a:r>
            <a:endParaRPr lang="en-US"/>
          </a:p>
        </p:txBody>
      </p:sp>
      <p:sp>
        <p:nvSpPr>
          <p:cNvPr id="8" name="TextBox 7">
            <a:extLst>
              <a:ext uri="{FF2B5EF4-FFF2-40B4-BE49-F238E27FC236}">
                <a16:creationId xmlns:a16="http://schemas.microsoft.com/office/drawing/2014/main" id="{FBC3358C-CFBA-594F-9642-86C913598C4F}"/>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2021 | </a:t>
            </a:r>
            <a:r>
              <a:rPr lang="en-GB" sz="1000" b="0" kern="1200" err="1">
                <a:solidFill>
                  <a:schemeClr val="bg1"/>
                </a:solidFill>
                <a:effectLst/>
                <a:latin typeface="+mn-lt"/>
                <a:ea typeface="+mn-ea"/>
                <a:cs typeface="+mn-cs"/>
              </a:rPr>
              <a:t>nutrition.org.uk</a:t>
            </a:r>
            <a:endParaRPr lang="en-GB" sz="1000" b="0" kern="1200">
              <a:solidFill>
                <a:schemeClr val="bg1"/>
              </a:solidFill>
              <a:effectLst/>
              <a:latin typeface="+mn-lt"/>
              <a:ea typeface="+mn-ea"/>
              <a:cs typeface="+mn-cs"/>
            </a:endParaRPr>
          </a:p>
          <a:p>
            <a:pPr algn="l"/>
            <a:endParaRPr lang="en-US" sz="1000"/>
          </a:p>
        </p:txBody>
      </p:sp>
      <p:pic>
        <p:nvPicPr>
          <p:cNvPr id="9" name="Picture 8" descr="Icon&#10;&#10;Description automatically generated">
            <a:extLst>
              <a:ext uri="{FF2B5EF4-FFF2-40B4-BE49-F238E27FC236}">
                <a16:creationId xmlns:a16="http://schemas.microsoft.com/office/drawing/2014/main" id="{6603A102-005B-A642-8126-E5C93FF43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2856832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183328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399647397"/>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226247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808891" y="1640932"/>
            <a:ext cx="10589793" cy="375651"/>
          </a:xfrm>
        </p:spPr>
        <p:txBody>
          <a:bodyPr/>
          <a:lstStyle>
            <a:lvl1pPr marL="11113" indent="-11113">
              <a:buNone/>
              <a:tabLst/>
              <a:defRPr sz="2000" b="1"/>
            </a:lvl1pPr>
          </a:lstStyle>
          <a:p>
            <a:pPr lvl="0"/>
            <a:r>
              <a:rPr lang="en-GB"/>
              <a:t>Subhead</a:t>
            </a:r>
            <a:endParaRPr lang="en-US"/>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2211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837127"/>
            <a:ext cx="11128310"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200"/>
            <a:ext cx="11123613" cy="4070350"/>
          </a:xfrm>
          <a:prstGeom prst="rect">
            <a:avLst/>
          </a:prstGeom>
        </p:spPr>
        <p:txBody>
          <a:bodyPr>
            <a:normAutofit/>
          </a:bodyPr>
          <a:lstStyle>
            <a:lvl1pPr marL="0" indent="0">
              <a:buFontTx/>
              <a:buNone/>
              <a:defRPr sz="2000">
                <a:latin typeface="Arial" charset="0"/>
                <a:ea typeface="Arial" charset="0"/>
                <a:cs typeface="Arial" charset="0"/>
              </a:defRPr>
            </a:lvl1pPr>
          </a:lstStyle>
          <a:p>
            <a:pPr lvl="0"/>
            <a:r>
              <a:rPr lang="en-US"/>
              <a:t>Click to edit</a:t>
            </a:r>
            <a:endParaRPr lang="en-GB"/>
          </a:p>
        </p:txBody>
      </p:sp>
    </p:spTree>
    <p:extLst>
      <p:ext uri="{BB962C8B-B14F-4D97-AF65-F5344CB8AC3E}">
        <p14:creationId xmlns:p14="http://schemas.microsoft.com/office/powerpoint/2010/main" val="443922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A835BA-20C5-DA4B-8518-72E783AD0B47}"/>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01070"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808892"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96000"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p:txBody>
      </p:sp>
      <p:sp>
        <p:nvSpPr>
          <p:cNvPr id="12" name="TextBox 11">
            <a:extLst>
              <a:ext uri="{FF2B5EF4-FFF2-40B4-BE49-F238E27FC236}">
                <a16:creationId xmlns:a16="http://schemas.microsoft.com/office/drawing/2014/main" id="{3427A242-6236-0341-B7C7-7CE47CB8EF63}"/>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7FA27620-FB01-0149-B9D3-F57234CDF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757394308"/>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A7723995-8BFF-E840-BA7D-570C8FF42DE8}"/>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41C45D34-B6D0-5F49-9E27-5CA854B76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336714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79635"/>
            <a:ext cx="4771444" cy="3962365"/>
          </a:xfrm>
          <a:ln w="190500" cap="sq">
            <a:solidFill>
              <a:schemeClr val="accent1"/>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100F710F-5606-7646-A322-512C2DF26FF5}"/>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C8F5FC17-0365-7844-9C68-88F0B600D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636909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 content + image right grey ">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47FCD96-9DEF-DE43-BA7E-C3EA2FA5210D}"/>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905361"/>
            <a:ext cx="4771444" cy="3987439"/>
          </a:xfrm>
          <a:ln w="190500" cap="sq">
            <a:solidFill>
              <a:srgbClr val="F6F6F6"/>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0" name="TextBox 9">
            <a:extLst>
              <a:ext uri="{FF2B5EF4-FFF2-40B4-BE49-F238E27FC236}">
                <a16:creationId xmlns:a16="http://schemas.microsoft.com/office/drawing/2014/main" id="{A9A68431-98DC-F74F-AD3C-93A76AF496B4}"/>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2" name="Picture 11" descr="Icon&#10;&#10;Description automatically generated">
            <a:extLst>
              <a:ext uri="{FF2B5EF4-FFF2-40B4-BE49-F238E27FC236}">
                <a16:creationId xmlns:a16="http://schemas.microsoft.com/office/drawing/2014/main" id="{5124E91D-A653-B74B-BE48-879C965B26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493828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rcular pic">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no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DCFA5C25-ADFE-0D4F-9B70-A516087F663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794690D0-2C27-B64D-8701-E213B2041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C9D611DF-85CD-6E49-B337-A5250CB1AF0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BD37E584-C520-4E4D-B02C-C269E530C18E}"/>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614772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solidFill>
              <a:schemeClr val="accent1"/>
            </a:solid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857BAF6F-BDE8-424A-BFCD-5AE8C7FCB1B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8869670A-24AC-684F-A8D4-0038316B22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95C53BA8-D198-1F41-8A67-8D3E591EA5A6}"/>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4494D0B1-5AAE-6C48-92C2-DB80568AFFB1}"/>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664624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ircular pic gre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215900">
            <a:solidFill>
              <a:srgbClr val="F5F5F5"/>
            </a:solidFill>
          </a:ln>
        </p:spPr>
        <p:txBody>
          <a:bodyPr wrap="square">
            <a:noAutofit/>
          </a:bodyPr>
          <a:lstStyle>
            <a:lvl1pPr marL="11113" indent="-11113" algn="ctr">
              <a:buNone/>
              <a:tabLst/>
              <a:defRPr sz="2000"/>
            </a:lvl1pPr>
          </a:lstStyle>
          <a:p>
            <a:r>
              <a:rPr lang="en-US"/>
              <a:t>Click icon to add picture</a:t>
            </a:r>
          </a:p>
        </p:txBody>
      </p:sp>
      <p:sp>
        <p:nvSpPr>
          <p:cNvPr id="10" name="TextBox 9">
            <a:extLst>
              <a:ext uri="{FF2B5EF4-FFF2-40B4-BE49-F238E27FC236}">
                <a16:creationId xmlns:a16="http://schemas.microsoft.com/office/drawing/2014/main" id="{0D715D3D-5C55-EF45-8531-8B14A9750D0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1" name="Picture 10" descr="Icon&#10;&#10;Description automatically generated">
            <a:extLst>
              <a:ext uri="{FF2B5EF4-FFF2-40B4-BE49-F238E27FC236}">
                <a16:creationId xmlns:a16="http://schemas.microsoft.com/office/drawing/2014/main" id="{F2EA6210-B64A-0243-B2E4-6166391F7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082B3DA0-339D-3444-B01F-117433928430}"/>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EC9E70D-1379-3B4C-96FA-964C6C066685}"/>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2862111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ircular p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FA56D-706C-8D4C-8422-725431357A2A}"/>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2" name="TextBox 11">
            <a:extLst>
              <a:ext uri="{FF2B5EF4-FFF2-40B4-BE49-F238E27FC236}">
                <a16:creationId xmlns:a16="http://schemas.microsoft.com/office/drawing/2014/main" id="{98F02296-880B-F147-8804-3CB6DE81CA6A}"/>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EA46E459-BF6B-5744-8FF0-44226A143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A8B08707-7DF8-1A48-8400-1670F60A8352}"/>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FB3632B6-CF32-0F40-8DF7-CF2D1667CE33}"/>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17627175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12" name="Picture Placeholder 11">
            <a:extLst>
              <a:ext uri="{FF2B5EF4-FFF2-40B4-BE49-F238E27FC236}">
                <a16:creationId xmlns:a16="http://schemas.microsoft.com/office/drawing/2014/main" id="{E08E9F13-4186-1441-99B0-F05129A3EE72}"/>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53B058"/>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1" name="TextBox 10">
            <a:extLst>
              <a:ext uri="{FF2B5EF4-FFF2-40B4-BE49-F238E27FC236}">
                <a16:creationId xmlns:a16="http://schemas.microsoft.com/office/drawing/2014/main" id="{7397FF6A-0F69-F94B-B2C1-43C897CABE2C}"/>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3" name="Picture 12" descr="Icon&#10;&#10;Description automatically generated">
            <a:extLst>
              <a:ext uri="{FF2B5EF4-FFF2-40B4-BE49-F238E27FC236}">
                <a16:creationId xmlns:a16="http://schemas.microsoft.com/office/drawing/2014/main" id="{DEB4DBCE-B832-8D48-BC29-7252E4F026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89B326CD-D89D-1F42-A6FE-E73612278C51}"/>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14FB47E8-4F76-9E44-A277-AAA9A141F0A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1634603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ircular pic gre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2FC776B-FB98-664E-8161-25A520752A74}"/>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0" name="TextBox 9">
            <a:extLst>
              <a:ext uri="{FF2B5EF4-FFF2-40B4-BE49-F238E27FC236}">
                <a16:creationId xmlns:a16="http://schemas.microsoft.com/office/drawing/2014/main" id="{CFA7B9A1-7C66-864F-89E8-C6ADB63E1A2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1" name="Picture 10" descr="Icon&#10;&#10;Description automatically generated">
            <a:extLst>
              <a:ext uri="{FF2B5EF4-FFF2-40B4-BE49-F238E27FC236}">
                <a16:creationId xmlns:a16="http://schemas.microsoft.com/office/drawing/2014/main" id="{2D6DCD96-2F61-5F46-B2C3-4ECD1ECE0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3B73CA2F-4623-4D4B-A47D-FF9678A7F18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728EC04-FB54-D045-B426-EEE62230489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179233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599" y="837127"/>
            <a:ext cx="11268269" cy="624819"/>
          </a:xfrm>
          <a:prstGeom prst="rect">
            <a:avLst/>
          </a:prstGeom>
        </p:spPr>
        <p:txBody>
          <a:bodyPr/>
          <a:lstStyle>
            <a:lvl1pPr>
              <a:defRPr sz="3600" b="1" baseline="0">
                <a:latin typeface="Arial" charset="0"/>
                <a:ea typeface="Arial" charset="0"/>
                <a:cs typeface="Arial" charset="0"/>
              </a:defRPr>
            </a:lvl1pPr>
          </a:lstStyle>
          <a:p>
            <a:r>
              <a:rPr lang="en-US"/>
              <a:t>Title here</a:t>
            </a:r>
            <a:endParaRPr lang="en-GB"/>
          </a:p>
        </p:txBody>
      </p:sp>
      <p:sp>
        <p:nvSpPr>
          <p:cNvPr id="8" name="Text Placeholder 3"/>
          <p:cNvSpPr>
            <a:spLocks noGrp="1"/>
          </p:cNvSpPr>
          <p:nvPr>
            <p:ph type="body" sz="quarter" idx="10"/>
          </p:nvPr>
        </p:nvSpPr>
        <p:spPr>
          <a:xfrm>
            <a:off x="609600" y="1854021"/>
            <a:ext cx="7362825" cy="4044950"/>
          </a:xfrm>
          <a:prstGeom prst="rect">
            <a:avLst/>
          </a:prstGeom>
        </p:spPr>
        <p:txBody>
          <a:bodyPr>
            <a:normAutofit/>
          </a:bodyPr>
          <a:lstStyle>
            <a:lvl1pPr marL="0" indent="0">
              <a:buFontTx/>
              <a:buNone/>
              <a:defRPr sz="2000" baseline="0">
                <a:latin typeface="Arial" charset="0"/>
                <a:ea typeface="Arial" charset="0"/>
                <a:cs typeface="Arial" charset="0"/>
              </a:defRPr>
            </a:lvl1pPr>
          </a:lstStyle>
          <a:p>
            <a:pPr lvl="0"/>
            <a:r>
              <a:rPr lang="en-US"/>
              <a:t>Click to edit </a:t>
            </a:r>
            <a:endParaRPr lang="en-GB"/>
          </a:p>
        </p:txBody>
      </p:sp>
      <p:sp>
        <p:nvSpPr>
          <p:cNvPr id="9" name="Picture Placeholder 5"/>
          <p:cNvSpPr>
            <a:spLocks noGrp="1"/>
          </p:cNvSpPr>
          <p:nvPr>
            <p:ph type="pic" sz="quarter" idx="11"/>
          </p:nvPr>
        </p:nvSpPr>
        <p:spPr>
          <a:xfrm>
            <a:off x="8075613" y="1854200"/>
            <a:ext cx="3798887" cy="4044950"/>
          </a:xfrm>
          <a:prstGeom prst="rect">
            <a:avLst/>
          </a:prstGeom>
        </p:spPr>
        <p:txBody>
          <a:bodyPr/>
          <a:lstStyle>
            <a:lvl1pPr marL="0" indent="0">
              <a:buFontTx/>
              <a:buNone/>
              <a:defRPr sz="2400">
                <a:latin typeface="Arial" charset="0"/>
                <a:ea typeface="Arial" charset="0"/>
                <a:cs typeface="Arial" charset="0"/>
              </a:defRPr>
            </a:lvl1pPr>
          </a:lstStyle>
          <a:p>
            <a:endParaRPr lang="en-GB"/>
          </a:p>
        </p:txBody>
      </p:sp>
    </p:spTree>
    <p:extLst>
      <p:ext uri="{BB962C8B-B14F-4D97-AF65-F5344CB8AC3E}">
        <p14:creationId xmlns:p14="http://schemas.microsoft.com/office/powerpoint/2010/main" val="647587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6CB4C33-DED6-0041-ABA7-C287261569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7913" y="0"/>
            <a:ext cx="12192000" cy="6870357"/>
          </a:xfrm>
          <a:prstGeom prst="rect">
            <a:avLst/>
          </a:prstGeom>
        </p:spPr>
      </p:pic>
      <p:sp>
        <p:nvSpPr>
          <p:cNvPr id="11" name="Text Placeholder 2">
            <a:extLst>
              <a:ext uri="{FF2B5EF4-FFF2-40B4-BE49-F238E27FC236}">
                <a16:creationId xmlns:a16="http://schemas.microsoft.com/office/drawing/2014/main" id="{48C00819-1863-6940-A124-E3275268E161}"/>
              </a:ext>
            </a:extLst>
          </p:cNvPr>
          <p:cNvSpPr>
            <a:spLocks noGrp="1"/>
          </p:cNvSpPr>
          <p:nvPr>
            <p:ph type="body" sz="quarter" idx="10" hasCustomPrompt="1"/>
          </p:nvPr>
        </p:nvSpPr>
        <p:spPr>
          <a:xfrm>
            <a:off x="808892" y="2563125"/>
            <a:ext cx="4969058"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4" name="Straight Connector 13">
            <a:extLst>
              <a:ext uri="{FF2B5EF4-FFF2-40B4-BE49-F238E27FC236}">
                <a16:creationId xmlns:a16="http://schemas.microsoft.com/office/drawing/2014/main" id="{94BB5041-5687-9144-842B-22626597F7F1}"/>
              </a:ext>
            </a:extLst>
          </p:cNvPr>
          <p:cNvCxnSpPr/>
          <p:nvPr userDrawn="1"/>
        </p:nvCxnSpPr>
        <p:spPr>
          <a:xfrm>
            <a:off x="6122502" y="2563124"/>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BB16F0E1-97B4-594E-9C49-8B7B22F1859D}"/>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7" name="Text Placeholder 2">
            <a:extLst>
              <a:ext uri="{FF2B5EF4-FFF2-40B4-BE49-F238E27FC236}">
                <a16:creationId xmlns:a16="http://schemas.microsoft.com/office/drawing/2014/main" id="{D3A390E3-140E-E547-9E8B-4D9B3D18BD8B}"/>
              </a:ext>
            </a:extLst>
          </p:cNvPr>
          <p:cNvSpPr>
            <a:spLocks noGrp="1"/>
          </p:cNvSpPr>
          <p:nvPr>
            <p:ph type="body" sz="quarter" idx="14" hasCustomPrompt="1"/>
          </p:nvPr>
        </p:nvSpPr>
        <p:spPr>
          <a:xfrm>
            <a:off x="6480400" y="2575206"/>
            <a:ext cx="502706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13" name="TextBox 12">
            <a:extLst>
              <a:ext uri="{FF2B5EF4-FFF2-40B4-BE49-F238E27FC236}">
                <a16:creationId xmlns:a16="http://schemas.microsoft.com/office/drawing/2014/main" id="{DF267F82-1D76-804E-973A-8BD5C66E480F}"/>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5" name="Picture 14" descr="Icon&#10;&#10;Description automatically generated">
            <a:extLst>
              <a:ext uri="{FF2B5EF4-FFF2-40B4-BE49-F238E27FC236}">
                <a16:creationId xmlns:a16="http://schemas.microsoft.com/office/drawing/2014/main" id="{75FED602-3608-C440-81BC-8A58012E9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0" name="Title 1">
            <a:extLst>
              <a:ext uri="{FF2B5EF4-FFF2-40B4-BE49-F238E27FC236}">
                <a16:creationId xmlns:a16="http://schemas.microsoft.com/office/drawing/2014/main" id="{7E5CF72D-FEFF-9545-B378-3B5DC80864F4}"/>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3607587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19DBBC8-A3C9-A74F-BB81-8A62310F9980}"/>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3" name="Text Placeholder 2">
            <a:extLst>
              <a:ext uri="{FF2B5EF4-FFF2-40B4-BE49-F238E27FC236}">
                <a16:creationId xmlns:a16="http://schemas.microsoft.com/office/drawing/2014/main" id="{5233F634-82E2-4B47-98BE-CD0967D9743F}"/>
              </a:ext>
            </a:extLst>
          </p:cNvPr>
          <p:cNvSpPr>
            <a:spLocks noGrp="1"/>
          </p:cNvSpPr>
          <p:nvPr>
            <p:ph type="body" sz="quarter" idx="10" hasCustomPrompt="1"/>
          </p:nvPr>
        </p:nvSpPr>
        <p:spPr>
          <a:xfrm>
            <a:off x="802827" y="2563125"/>
            <a:ext cx="309331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8" name="Text Placeholder 2">
            <a:extLst>
              <a:ext uri="{FF2B5EF4-FFF2-40B4-BE49-F238E27FC236}">
                <a16:creationId xmlns:a16="http://schemas.microsoft.com/office/drawing/2014/main" id="{0856031A-581E-C943-808C-901EA96AC894}"/>
              </a:ext>
            </a:extLst>
          </p:cNvPr>
          <p:cNvSpPr>
            <a:spLocks noGrp="1"/>
          </p:cNvSpPr>
          <p:nvPr>
            <p:ph type="body" sz="quarter" idx="11" hasCustomPrompt="1"/>
          </p:nvPr>
        </p:nvSpPr>
        <p:spPr>
          <a:xfrm>
            <a:off x="4497405" y="2563125"/>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9" name="Text Placeholder 2">
            <a:extLst>
              <a:ext uri="{FF2B5EF4-FFF2-40B4-BE49-F238E27FC236}">
                <a16:creationId xmlns:a16="http://schemas.microsoft.com/office/drawing/2014/main" id="{E1FD0595-D54C-E24E-A8CB-E3E68A7946EA}"/>
              </a:ext>
            </a:extLst>
          </p:cNvPr>
          <p:cNvSpPr>
            <a:spLocks noGrp="1"/>
          </p:cNvSpPr>
          <p:nvPr>
            <p:ph type="body" sz="quarter" idx="12" hasCustomPrompt="1"/>
          </p:nvPr>
        </p:nvSpPr>
        <p:spPr>
          <a:xfrm>
            <a:off x="8243922" y="2563124"/>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1" name="Straight Connector 10">
            <a:extLst>
              <a:ext uri="{FF2B5EF4-FFF2-40B4-BE49-F238E27FC236}">
                <a16:creationId xmlns:a16="http://schemas.microsoft.com/office/drawing/2014/main" id="{4B489203-48C7-F54C-8920-EA20CDF631BF}"/>
              </a:ext>
            </a:extLst>
          </p:cNvPr>
          <p:cNvCxnSpPr/>
          <p:nvPr userDrawn="1"/>
        </p:nvCxnSpPr>
        <p:spPr>
          <a:xfrm>
            <a:off x="4174434" y="2563124"/>
            <a:ext cx="0" cy="366539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BAF4720-9450-BD4A-A2D6-2D17BE596D7C}"/>
              </a:ext>
            </a:extLst>
          </p:cNvPr>
          <p:cNvCxnSpPr/>
          <p:nvPr userDrawn="1"/>
        </p:nvCxnSpPr>
        <p:spPr>
          <a:xfrm>
            <a:off x="7931425" y="2563123"/>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5BDEDA3-9C0B-2D41-BD95-C8EAC73CB0C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7" name="Picture 16" descr="Icon&#10;&#10;Description automatically generated">
            <a:extLst>
              <a:ext uri="{FF2B5EF4-FFF2-40B4-BE49-F238E27FC236}">
                <a16:creationId xmlns:a16="http://schemas.microsoft.com/office/drawing/2014/main" id="{E738B259-EB2F-7244-9170-5F932993E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8" name="Text Placeholder 10">
            <a:extLst>
              <a:ext uri="{FF2B5EF4-FFF2-40B4-BE49-F238E27FC236}">
                <a16:creationId xmlns:a16="http://schemas.microsoft.com/office/drawing/2014/main" id="{69AF931A-9886-1042-B92F-216BAF699810}"/>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9" name="Title 1">
            <a:extLst>
              <a:ext uri="{FF2B5EF4-FFF2-40B4-BE49-F238E27FC236}">
                <a16:creationId xmlns:a16="http://schemas.microsoft.com/office/drawing/2014/main" id="{7926E213-08BB-664B-B1AE-978F00DD8A47}"/>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3280935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555449"/>
            <a:ext cx="12213536" cy="872063"/>
          </a:xfrm>
        </p:spPr>
        <p:txBody>
          <a:bodyPr anchor="b"/>
          <a:lstStyle>
            <a:lvl1pPr algn="ctr">
              <a:defRPr sz="6000"/>
            </a:lvl1pPr>
          </a:lstStyle>
          <a:p>
            <a:r>
              <a:rPr lang="en-GB"/>
              <a:t>Thank you</a:t>
            </a:r>
            <a:endParaRPr lang="en-US"/>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C1E94BFF-B5AB-E943-9CFC-F78F07288D42}"/>
              </a:ext>
            </a:extLst>
          </p:cNvPr>
          <p:cNvSpPr txBox="1"/>
          <p:nvPr userDrawn="1"/>
        </p:nvSpPr>
        <p:spPr>
          <a:xfrm>
            <a:off x="9530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6" name="Picture 5" descr="Icon&#10;&#10;Description automatically generated">
            <a:extLst>
              <a:ext uri="{FF2B5EF4-FFF2-40B4-BE49-F238E27FC236}">
                <a16:creationId xmlns:a16="http://schemas.microsoft.com/office/drawing/2014/main" id="{4B6489C5-A1D5-854E-A4C3-7C65D5414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73398" y="237797"/>
            <a:ext cx="492443" cy="492443"/>
          </a:xfrm>
          <a:prstGeom prst="rect">
            <a:avLst/>
          </a:prstGeom>
        </p:spPr>
      </p:pic>
    </p:spTree>
    <p:extLst>
      <p:ext uri="{BB962C8B-B14F-4D97-AF65-F5344CB8AC3E}">
        <p14:creationId xmlns:p14="http://schemas.microsoft.com/office/powerpoint/2010/main" val="36123192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EBA110A-BAEB-0141-973A-FEA95AAEC7E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56937"/>
            <a:ext cx="12213536" cy="872063"/>
          </a:xfrm>
        </p:spPr>
        <p:txBody>
          <a:bodyPr anchor="b"/>
          <a:lstStyle>
            <a:lvl1pPr algn="ctr">
              <a:defRPr sz="6000">
                <a:solidFill>
                  <a:srgbClr val="53B058"/>
                </a:solidFill>
              </a:defRPr>
            </a:lvl1pPr>
          </a:lstStyle>
          <a:p>
            <a:r>
              <a:rPr lang="en-GB"/>
              <a:t>Thank you</a:t>
            </a:r>
            <a:endParaRPr lang="en-US"/>
          </a:p>
        </p:txBody>
      </p:sp>
      <p:sp>
        <p:nvSpPr>
          <p:cNvPr id="4" name="TextBox 3">
            <a:extLst>
              <a:ext uri="{FF2B5EF4-FFF2-40B4-BE49-F238E27FC236}">
                <a16:creationId xmlns:a16="http://schemas.microsoft.com/office/drawing/2014/main" id="{32FE22AF-0330-2E42-9C9B-80BD71BF264F}"/>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Icon&#10;&#10;Description automatically generated">
            <a:extLst>
              <a:ext uri="{FF2B5EF4-FFF2-40B4-BE49-F238E27FC236}">
                <a16:creationId xmlns:a16="http://schemas.microsoft.com/office/drawing/2014/main" id="{E40DADFA-8F30-C641-B0C6-AE73CFAC37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980735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66A6321-CBAF-2A40-8801-01BE35D3A9EB}"/>
              </a:ext>
            </a:extLst>
          </p:cNvPr>
          <p:cNvPicPr>
            <a:picLocks noChangeAspect="1"/>
          </p:cNvPicPr>
          <p:nvPr userDrawn="1"/>
        </p:nvPicPr>
        <p:blipFill>
          <a:blip r:embed="rId2">
            <a:alphaModFix amt="40000"/>
          </a:blip>
          <a:stretch>
            <a:fillRect/>
          </a:stretch>
        </p:blipFill>
        <p:spPr>
          <a:xfrm>
            <a:off x="9010" y="-332154"/>
            <a:ext cx="12192000" cy="7190154"/>
          </a:xfrm>
          <a:prstGeom prst="rect">
            <a:avLst/>
          </a:prstGeom>
        </p:spPr>
      </p:pic>
      <p:sp>
        <p:nvSpPr>
          <p:cNvPr id="3" name="TextBox 2">
            <a:extLst>
              <a:ext uri="{FF2B5EF4-FFF2-40B4-BE49-F238E27FC236}">
                <a16:creationId xmlns:a16="http://schemas.microsoft.com/office/drawing/2014/main" id="{05424188-BEB1-9E4C-8C10-2E7F33C47095}"/>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Icon&#10;&#10;Description automatically generated">
            <a:extLst>
              <a:ext uri="{FF2B5EF4-FFF2-40B4-BE49-F238E27FC236}">
                <a16:creationId xmlns:a16="http://schemas.microsoft.com/office/drawing/2014/main" id="{418ACBB8-3624-6048-8969-2D44ADD00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03786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37999-8E9D-CB42-AFEF-52726384724E}"/>
              </a:ext>
            </a:extLst>
          </p:cNvPr>
          <p:cNvSpPr>
            <a:spLocks noGrp="1"/>
          </p:cNvSpPr>
          <p:nvPr>
            <p:ph type="dt" sz="half" idx="10"/>
          </p:nvPr>
        </p:nvSpPr>
        <p:spPr/>
        <p:txBody>
          <a:bodyPr/>
          <a:lstStyle/>
          <a:p>
            <a:fld id="{66264A9D-E9B5-7A42-A727-3F19B36C0956}" type="datetimeFigureOut">
              <a:rPr lang="en-US" smtClean="0"/>
              <a:t>6/24/2022</a:t>
            </a:fld>
            <a:endParaRPr lang="en-US"/>
          </a:p>
        </p:txBody>
      </p:sp>
      <p:sp>
        <p:nvSpPr>
          <p:cNvPr id="3" name="Footer Placeholder 2">
            <a:extLst>
              <a:ext uri="{FF2B5EF4-FFF2-40B4-BE49-F238E27FC236}">
                <a16:creationId xmlns:a16="http://schemas.microsoft.com/office/drawing/2014/main" id="{CE358F46-BC37-4F4E-861D-6428C6E41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87616-CD83-D745-AF7C-66B5A3E7A33C}"/>
              </a:ext>
            </a:extLst>
          </p:cNvPr>
          <p:cNvSpPr>
            <a:spLocks noGrp="1"/>
          </p:cNvSpPr>
          <p:nvPr>
            <p:ph type="sldNum" sz="quarter" idx="12"/>
          </p:nvPr>
        </p:nvSpPr>
        <p:spPr/>
        <p:txBody>
          <a:bodyPr/>
          <a:lstStyle/>
          <a:p>
            <a:fld id="{6A8F97D5-0B3E-114F-A06B-FEADF0846DF3}" type="slidenum">
              <a:rPr lang="en-US" smtClean="0"/>
              <a:t>‹#›</a:t>
            </a:fld>
            <a:endParaRPr lang="en-US"/>
          </a:p>
        </p:txBody>
      </p:sp>
    </p:spTree>
    <p:extLst>
      <p:ext uri="{BB962C8B-B14F-4D97-AF65-F5344CB8AC3E}">
        <p14:creationId xmlns:p14="http://schemas.microsoft.com/office/powerpoint/2010/main" val="1429114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29E35266-84C1-5644-A21D-EEB4AE06D37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Logo&#10;&#10;Description automatically generated with medium confidence">
            <a:extLst>
              <a:ext uri="{FF2B5EF4-FFF2-40B4-BE49-F238E27FC236}">
                <a16:creationId xmlns:a16="http://schemas.microsoft.com/office/drawing/2014/main" id="{3CBB80CD-7D10-D649-B898-1A94566AE7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50960" y="280400"/>
            <a:ext cx="2783840" cy="869950"/>
          </a:xfrm>
          <a:prstGeom prst="rect">
            <a:avLst/>
          </a:prstGeom>
        </p:spPr>
      </p:pic>
      <p:sp>
        <p:nvSpPr>
          <p:cNvPr id="11" name="Title 1">
            <a:extLst>
              <a:ext uri="{FF2B5EF4-FFF2-40B4-BE49-F238E27FC236}">
                <a16:creationId xmlns:a16="http://schemas.microsoft.com/office/drawing/2014/main" id="{D7884971-042A-8842-A5FE-6AC434B5DCF8}"/>
              </a:ext>
            </a:extLst>
          </p:cNvPr>
          <p:cNvSpPr>
            <a:spLocks noGrp="1"/>
          </p:cNvSpPr>
          <p:nvPr>
            <p:ph type="ctrTitle" hasCustomPrompt="1"/>
          </p:nvPr>
        </p:nvSpPr>
        <p:spPr>
          <a:xfrm>
            <a:off x="520146" y="858911"/>
            <a:ext cx="8235927" cy="1739433"/>
          </a:xfrm>
        </p:spPr>
        <p:txBody>
          <a:bodyPr anchor="b"/>
          <a:lstStyle>
            <a:lvl1pPr algn="l">
              <a:defRPr sz="6000">
                <a:solidFill>
                  <a:schemeClr val="tx2"/>
                </a:solidFill>
              </a:defRPr>
            </a:lvl1pPr>
          </a:lstStyle>
          <a:p>
            <a:r>
              <a:rPr lang="en-GB"/>
              <a:t>Title </a:t>
            </a:r>
            <a:br>
              <a:rPr lang="en-GB"/>
            </a:br>
            <a:r>
              <a:rPr lang="en-GB"/>
              <a:t>slide 1</a:t>
            </a:r>
            <a:endParaRPr lang="en-US"/>
          </a:p>
        </p:txBody>
      </p:sp>
      <p:sp>
        <p:nvSpPr>
          <p:cNvPr id="12" name="Subtitle 2">
            <a:extLst>
              <a:ext uri="{FF2B5EF4-FFF2-40B4-BE49-F238E27FC236}">
                <a16:creationId xmlns:a16="http://schemas.microsoft.com/office/drawing/2014/main" id="{4AD69F52-471A-AF48-82FB-76FC62444E5F}"/>
              </a:ext>
            </a:extLst>
          </p:cNvPr>
          <p:cNvSpPr>
            <a:spLocks noGrp="1"/>
          </p:cNvSpPr>
          <p:nvPr>
            <p:ph type="subTitle" idx="1" hasCustomPrompt="1"/>
          </p:nvPr>
        </p:nvSpPr>
        <p:spPr>
          <a:xfrm>
            <a:off x="520148" y="2871635"/>
            <a:ext cx="8235926" cy="55736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Tree>
    <p:extLst>
      <p:ext uri="{BB962C8B-B14F-4D97-AF65-F5344CB8AC3E}">
        <p14:creationId xmlns:p14="http://schemas.microsoft.com/office/powerpoint/2010/main" val="3237092001"/>
      </p:ext>
    </p:extLst>
  </p:cSld>
  <p:clrMapOvr>
    <a:masterClrMapping/>
  </p:clrMapOvr>
  <p:extLst>
    <p:ext uri="{DCECCB84-F9BA-43D5-87BE-67443E8EF086}">
      <p15:sldGuideLst xmlns:p15="http://schemas.microsoft.com/office/powerpoint/2012/main">
        <p15:guide id="1" orient="horz" pos="527">
          <p15:clr>
            <a:srgbClr val="FBAE40"/>
          </p15:clr>
        </p15:guide>
        <p15:guide id="2" pos="325">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C76CB4F-648F-CD48-B7D2-4F2F7BF1ED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1"/>
            <a:ext cx="12192000" cy="6870357"/>
          </a:xfrm>
          <a:prstGeom prst="rect">
            <a:avLst/>
          </a:prstGeom>
        </p:spPr>
      </p:pic>
      <p:pic>
        <p:nvPicPr>
          <p:cNvPr id="5" name="Picture 4" descr="Icon&#10;&#10;Description automatically generated">
            <a:extLst>
              <a:ext uri="{FF2B5EF4-FFF2-40B4-BE49-F238E27FC236}">
                <a16:creationId xmlns:a16="http://schemas.microsoft.com/office/drawing/2014/main" id="{64313CC4-3183-4549-8567-8ED92738F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7339653" y="2035963"/>
            <a:ext cx="6864627" cy="2844800"/>
          </a:xfrm>
          <a:prstGeom prst="rect">
            <a:avLst/>
          </a:prstGeom>
        </p:spPr>
      </p:pic>
      <p:sp>
        <p:nvSpPr>
          <p:cNvPr id="10" name="Title 1">
            <a:extLst>
              <a:ext uri="{FF2B5EF4-FFF2-40B4-BE49-F238E27FC236}">
                <a16:creationId xmlns:a16="http://schemas.microsoft.com/office/drawing/2014/main" id="{08810A1B-9991-D644-B0FB-D05D6A589AE4}"/>
              </a:ext>
            </a:extLst>
          </p:cNvPr>
          <p:cNvSpPr>
            <a:spLocks noGrp="1"/>
          </p:cNvSpPr>
          <p:nvPr>
            <p:ph type="ctrTitle" hasCustomPrompt="1"/>
          </p:nvPr>
        </p:nvSpPr>
        <p:spPr>
          <a:xfrm>
            <a:off x="520146" y="858911"/>
            <a:ext cx="8829420" cy="1739433"/>
          </a:xfrm>
        </p:spPr>
        <p:txBody>
          <a:bodyPr anchor="b"/>
          <a:lstStyle>
            <a:lvl1pPr algn="l">
              <a:defRPr sz="6000">
                <a:solidFill>
                  <a:schemeClr val="tx2"/>
                </a:solidFill>
              </a:defRPr>
            </a:lvl1pPr>
          </a:lstStyle>
          <a:p>
            <a:r>
              <a:rPr lang="en-GB"/>
              <a:t>Title </a:t>
            </a:r>
            <a:br>
              <a:rPr lang="en-GB"/>
            </a:br>
            <a:r>
              <a:rPr lang="en-GB"/>
              <a:t>slide 2</a:t>
            </a:r>
            <a:endParaRPr lang="en-US"/>
          </a:p>
        </p:txBody>
      </p:sp>
      <p:sp>
        <p:nvSpPr>
          <p:cNvPr id="11" name="Subtitle 2">
            <a:extLst>
              <a:ext uri="{FF2B5EF4-FFF2-40B4-BE49-F238E27FC236}">
                <a16:creationId xmlns:a16="http://schemas.microsoft.com/office/drawing/2014/main" id="{F3335796-8577-6A4F-8D57-F60569700A50}"/>
              </a:ext>
            </a:extLst>
          </p:cNvPr>
          <p:cNvSpPr>
            <a:spLocks noGrp="1"/>
          </p:cNvSpPr>
          <p:nvPr>
            <p:ph type="subTitle" idx="1" hasCustomPrompt="1"/>
          </p:nvPr>
        </p:nvSpPr>
        <p:spPr>
          <a:xfrm>
            <a:off x="520147" y="2871635"/>
            <a:ext cx="8829419"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sp>
        <p:nvSpPr>
          <p:cNvPr id="7" name="TextBox 6">
            <a:extLst>
              <a:ext uri="{FF2B5EF4-FFF2-40B4-BE49-F238E27FC236}">
                <a16:creationId xmlns:a16="http://schemas.microsoft.com/office/drawing/2014/main" id="{7CA3A49B-7239-384B-A3B0-8600CA8D6427}"/>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2022 | nutrition.org.uk</a:t>
            </a:r>
          </a:p>
          <a:p>
            <a:pPr algn="l"/>
            <a:endParaRPr lang="en-US"/>
          </a:p>
        </p:txBody>
      </p:sp>
      <p:pic>
        <p:nvPicPr>
          <p:cNvPr id="8" name="Picture 7" descr="Logo&#10;&#10;Description automatically generated with medium confidence">
            <a:extLst>
              <a:ext uri="{FF2B5EF4-FFF2-40B4-BE49-F238E27FC236}">
                <a16:creationId xmlns:a16="http://schemas.microsoft.com/office/drawing/2014/main" id="{761032D2-8F41-5A4F-94F0-4094E2786C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Tree>
    <p:extLst>
      <p:ext uri="{BB962C8B-B14F-4D97-AF65-F5344CB8AC3E}">
        <p14:creationId xmlns:p14="http://schemas.microsoft.com/office/powerpoint/2010/main" val="3138566609"/>
      </p:ext>
    </p:extLst>
  </p:cSld>
  <p:clrMapOvr>
    <a:masterClrMapping/>
  </p:clrMapOvr>
  <p:extLst>
    <p:ext uri="{DCECCB84-F9BA-43D5-87BE-67443E8EF086}">
      <p15:sldGuideLst xmlns:p15="http://schemas.microsoft.com/office/powerpoint/2012/main">
        <p15:guide id="1" orient="horz" pos="527">
          <p15:clr>
            <a:srgbClr val="FBAE40"/>
          </p15:clr>
        </p15:guide>
        <p15:guide id="2" pos="32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B98D0707-8F8F-B146-8C52-B561FD09177A}"/>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r="29012"/>
          <a:stretch/>
        </p:blipFill>
        <p:spPr>
          <a:xfrm>
            <a:off x="4053840" y="-40640"/>
            <a:ext cx="8138160" cy="6885691"/>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520146" y="848751"/>
            <a:ext cx="10025934" cy="1739433"/>
          </a:xfrm>
        </p:spPr>
        <p:txBody>
          <a:bodyPr anchor="b"/>
          <a:lstStyle>
            <a:lvl1pPr algn="l">
              <a:defRPr sz="6000">
                <a:solidFill>
                  <a:srgbClr val="53B058"/>
                </a:solidFill>
              </a:defRPr>
            </a:lvl1pPr>
          </a:lstStyle>
          <a:p>
            <a:r>
              <a:rPr lang="en-GB"/>
              <a:t>Title </a:t>
            </a:r>
            <a:br>
              <a:rPr lang="en-GB"/>
            </a:br>
            <a:r>
              <a:rPr lang="en-GB"/>
              <a:t>slide</a:t>
            </a:r>
            <a:endParaRPr lang="en-US"/>
          </a:p>
        </p:txBody>
      </p:sp>
      <p:sp>
        <p:nvSpPr>
          <p:cNvPr id="3" name="Subtitle 2">
            <a:extLst>
              <a:ext uri="{FF2B5EF4-FFF2-40B4-BE49-F238E27FC236}">
                <a16:creationId xmlns:a16="http://schemas.microsoft.com/office/drawing/2014/main" id="{6385A77F-4613-6A49-889D-044A5256C18D}"/>
              </a:ext>
            </a:extLst>
          </p:cNvPr>
          <p:cNvSpPr>
            <a:spLocks noGrp="1"/>
          </p:cNvSpPr>
          <p:nvPr>
            <p:ph type="subTitle" idx="1" hasCustomPrompt="1"/>
          </p:nvPr>
        </p:nvSpPr>
        <p:spPr>
          <a:xfrm>
            <a:off x="520147" y="2861475"/>
            <a:ext cx="10025933" cy="106314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if needed </a:t>
            </a:r>
            <a:endParaRPr lang="en-US"/>
          </a:p>
        </p:txBody>
      </p:sp>
      <p:pic>
        <p:nvPicPr>
          <p:cNvPr id="8" name="Picture 7" descr="Logo&#10;&#10;Description automatically generated with medium confidence">
            <a:extLst>
              <a:ext uri="{FF2B5EF4-FFF2-40B4-BE49-F238E27FC236}">
                <a16:creationId xmlns:a16="http://schemas.microsoft.com/office/drawing/2014/main" id="{3DBE9F0C-B0C1-364F-9445-D831842771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8160" y="5212026"/>
            <a:ext cx="3402048" cy="1063140"/>
          </a:xfrm>
          <a:prstGeom prst="rect">
            <a:avLst/>
          </a:prstGeom>
        </p:spPr>
      </p:pic>
      <p:sp>
        <p:nvSpPr>
          <p:cNvPr id="6" name="TextBox 5">
            <a:extLst>
              <a:ext uri="{FF2B5EF4-FFF2-40B4-BE49-F238E27FC236}">
                <a16:creationId xmlns:a16="http://schemas.microsoft.com/office/drawing/2014/main" id="{69301A21-E7B2-3447-BA9B-2E25416FEAE5}"/>
              </a:ext>
            </a:extLst>
          </p:cNvPr>
          <p:cNvSpPr txBox="1"/>
          <p:nvPr userDrawn="1"/>
        </p:nvSpPr>
        <p:spPr>
          <a:xfrm>
            <a:off x="9540240" y="6571139"/>
            <a:ext cx="258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2022 | nutrition.org.uk</a:t>
            </a:r>
          </a:p>
          <a:p>
            <a:pPr algn="l"/>
            <a:endParaRPr lang="en-US"/>
          </a:p>
        </p:txBody>
      </p:sp>
    </p:spTree>
    <p:extLst>
      <p:ext uri="{BB962C8B-B14F-4D97-AF65-F5344CB8AC3E}">
        <p14:creationId xmlns:p14="http://schemas.microsoft.com/office/powerpoint/2010/main" val="1060961735"/>
      </p:ext>
    </p:extLst>
  </p:cSld>
  <p:clrMapOvr>
    <a:masterClrMapping/>
  </p:clrMapOvr>
  <p:extLst>
    <p:ext uri="{DCECCB84-F9BA-43D5-87BE-67443E8EF086}">
      <p15:sldGuideLst xmlns:p15="http://schemas.microsoft.com/office/powerpoint/2012/main">
        <p15:guide id="1" orient="horz" pos="527">
          <p15:clr>
            <a:srgbClr val="FBAE40"/>
          </p15:clr>
        </p15:guide>
        <p15:guide id="2" pos="325">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divider plai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1552112-1EDA-1348-9A06-E85F696280E5}"/>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rgbClr val="53B058"/>
                </a:solidFill>
              </a:defRPr>
            </a:lvl1pPr>
          </a:lstStyle>
          <a:p>
            <a:r>
              <a:rPr lang="en-GB"/>
              <a:t>Section Divider: Plain</a:t>
            </a:r>
            <a:endParaRPr lang="en-US"/>
          </a:p>
        </p:txBody>
      </p:sp>
      <p:pic>
        <p:nvPicPr>
          <p:cNvPr id="6" name="Picture 5" descr="Icon&#10;&#10;Description automatically generated">
            <a:extLst>
              <a:ext uri="{FF2B5EF4-FFF2-40B4-BE49-F238E27FC236}">
                <a16:creationId xmlns:a16="http://schemas.microsoft.com/office/drawing/2014/main" id="{8F4F6C8F-7E06-2345-BC0E-0D391D5C91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9" name="TextBox 8">
            <a:extLst>
              <a:ext uri="{FF2B5EF4-FFF2-40B4-BE49-F238E27FC236}">
                <a16:creationId xmlns:a16="http://schemas.microsoft.com/office/drawing/2014/main" id="{2C5750F5-B00C-4841-AA7D-EE297926A599}"/>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sz="1000"/>
          </a:p>
        </p:txBody>
      </p:sp>
    </p:spTree>
    <p:extLst>
      <p:ext uri="{BB962C8B-B14F-4D97-AF65-F5344CB8AC3E}">
        <p14:creationId xmlns:p14="http://schemas.microsoft.com/office/powerpoint/2010/main" val="4874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5" y="1563798"/>
            <a:ext cx="9720000" cy="720000"/>
          </a:xfrm>
          <a:prstGeom prst="rect">
            <a:avLst/>
          </a:prstGeom>
        </p:spPr>
        <p:txBody>
          <a:bodyPr lIns="0" tIns="0" rIns="0" bIns="0" anchor="t"/>
          <a:lstStyle>
            <a:lvl1pPr algn="l">
              <a:defRPr sz="2550" b="1" i="0">
                <a:solidFill>
                  <a:srgbClr val="C33D86"/>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14313" indent="-214313" algn="l">
              <a:buSzPct val="90000"/>
              <a:buFont typeface="Arial" charset="0"/>
              <a:buChar char="•"/>
              <a:defRPr sz="1350" b="0" i="0">
                <a:solidFill>
                  <a:schemeClr val="tx1"/>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 here</a:t>
            </a:r>
          </a:p>
        </p:txBody>
      </p:sp>
    </p:spTree>
    <p:extLst>
      <p:ext uri="{BB962C8B-B14F-4D97-AF65-F5344CB8AC3E}">
        <p14:creationId xmlns:p14="http://schemas.microsoft.com/office/powerpoint/2010/main" val="1916224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divider Blocks">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5AB137F7-4470-674A-B763-E69F613E298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3169"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Blocks</a:t>
            </a:r>
            <a:endParaRPr lang="en-US"/>
          </a:p>
        </p:txBody>
      </p:sp>
      <p:pic>
        <p:nvPicPr>
          <p:cNvPr id="8" name="Picture 7" descr="A picture containing drawing&#10;&#10;Description automatically generated">
            <a:extLst>
              <a:ext uri="{FF2B5EF4-FFF2-40B4-BE49-F238E27FC236}">
                <a16:creationId xmlns:a16="http://schemas.microsoft.com/office/drawing/2014/main" id="{E0A7485E-FABC-9C45-807C-45B10991B7A0}"/>
              </a:ext>
            </a:extLst>
          </p:cNvPr>
          <p:cNvPicPr>
            <a:picLocks noChangeAspect="1"/>
          </p:cNvPicPr>
          <p:nvPr userDrawn="1"/>
        </p:nvPicPr>
        <p:blipFill>
          <a:blip r:embed="rId3"/>
          <a:stretch>
            <a:fillRect/>
          </a:stretch>
        </p:blipFill>
        <p:spPr>
          <a:xfrm>
            <a:off x="70339" y="4994031"/>
            <a:ext cx="12024984" cy="1875692"/>
          </a:xfrm>
          <a:prstGeom prst="rect">
            <a:avLst/>
          </a:prstGeom>
        </p:spPr>
      </p:pic>
      <p:pic>
        <p:nvPicPr>
          <p:cNvPr id="3" name="Picture 2" descr="Icon&#10;&#10;Description automatically generated">
            <a:extLst>
              <a:ext uri="{FF2B5EF4-FFF2-40B4-BE49-F238E27FC236}">
                <a16:creationId xmlns:a16="http://schemas.microsoft.com/office/drawing/2014/main" id="{220313A8-413D-A444-A021-CB153809DA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423329" y="275411"/>
            <a:ext cx="534991" cy="534991"/>
          </a:xfrm>
          <a:prstGeom prst="rect">
            <a:avLst/>
          </a:prstGeom>
        </p:spPr>
      </p:pic>
      <p:sp>
        <p:nvSpPr>
          <p:cNvPr id="9" name="TextBox 8">
            <a:extLst>
              <a:ext uri="{FF2B5EF4-FFF2-40B4-BE49-F238E27FC236}">
                <a16:creationId xmlns:a16="http://schemas.microsoft.com/office/drawing/2014/main" id="{4E944D1F-16E2-1C42-BC01-40BDA1B0C498}"/>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spTree>
    <p:extLst>
      <p:ext uri="{BB962C8B-B14F-4D97-AF65-F5344CB8AC3E}">
        <p14:creationId xmlns:p14="http://schemas.microsoft.com/office/powerpoint/2010/main" val="41031464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ection divider gree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A7948B9-E2D7-0C46-BBD5-8A8901B485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509"/>
          <a:stretch/>
        </p:blipFill>
        <p:spPr>
          <a:xfrm>
            <a:off x="0" y="0"/>
            <a:ext cx="12192000" cy="687831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Green</a:t>
            </a:r>
            <a:endParaRPr lang="en-US"/>
          </a:p>
        </p:txBody>
      </p:sp>
      <p:sp>
        <p:nvSpPr>
          <p:cNvPr id="5" name="TextBox 4">
            <a:extLst>
              <a:ext uri="{FF2B5EF4-FFF2-40B4-BE49-F238E27FC236}">
                <a16:creationId xmlns:a16="http://schemas.microsoft.com/office/drawing/2014/main" id="{C500FF99-9F59-0540-BF93-0DA39ED3074D}"/>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6" name="Picture 5" descr="Icon&#10;&#10;Description automatically generated">
            <a:extLst>
              <a:ext uri="{FF2B5EF4-FFF2-40B4-BE49-F238E27FC236}">
                <a16:creationId xmlns:a16="http://schemas.microsoft.com/office/drawing/2014/main" id="{A06CF6AA-2ABC-A442-9DCD-CD50B26D3C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827968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Section divider tan">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71B6609C-F2CE-8D4A-8125-64CCCDB288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7832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Tan</a:t>
            </a:r>
            <a:endParaRPr lang="en-US"/>
          </a:p>
        </p:txBody>
      </p:sp>
      <p:sp>
        <p:nvSpPr>
          <p:cNvPr id="8" name="TextBox 7">
            <a:extLst>
              <a:ext uri="{FF2B5EF4-FFF2-40B4-BE49-F238E27FC236}">
                <a16:creationId xmlns:a16="http://schemas.microsoft.com/office/drawing/2014/main" id="{42E67CE2-3041-1547-9F0B-C855A7A3F57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22E77DFA-D338-1E4E-9FCD-DFD64BA6C3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407384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ection divider yellow">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85F87BC-EFDD-D244-85B2-858EE64E20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347200" cy="6858000"/>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tx1"/>
                </a:solidFill>
              </a:defRPr>
            </a:lvl1pPr>
          </a:lstStyle>
          <a:p>
            <a:r>
              <a:rPr lang="en-GB"/>
              <a:t>Section Divider: Yellow</a:t>
            </a:r>
            <a:endParaRPr lang="en-US"/>
          </a:p>
        </p:txBody>
      </p:sp>
      <p:sp>
        <p:nvSpPr>
          <p:cNvPr id="8" name="TextBox 7">
            <a:extLst>
              <a:ext uri="{FF2B5EF4-FFF2-40B4-BE49-F238E27FC236}">
                <a16:creationId xmlns:a16="http://schemas.microsoft.com/office/drawing/2014/main" id="{FD2E68D0-1A0A-0841-8342-AD55AE73F016}"/>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1D5AF871-7C29-084E-8C12-C2368388D5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1740354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ection divider blu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349783A-3F3D-2048-A533-417AE864E6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863"/>
          <a:stretch/>
        </p:blipFill>
        <p:spPr>
          <a:xfrm>
            <a:off x="0" y="-54429"/>
            <a:ext cx="12192000" cy="691242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Blue</a:t>
            </a:r>
            <a:endParaRPr lang="en-US"/>
          </a:p>
        </p:txBody>
      </p:sp>
      <p:sp>
        <p:nvSpPr>
          <p:cNvPr id="8" name="TextBox 7">
            <a:extLst>
              <a:ext uri="{FF2B5EF4-FFF2-40B4-BE49-F238E27FC236}">
                <a16:creationId xmlns:a16="http://schemas.microsoft.com/office/drawing/2014/main" id="{DDCF2284-C5F6-F247-990C-4AF26C41B122}"/>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9E6954E2-285B-2B47-92D3-F16E53FA2A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3257305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ection divider pink">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B40599-B26E-234A-B113-BE7AECCA87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90799"/>
            <a:ext cx="12192000" cy="643155"/>
          </a:xfrm>
        </p:spPr>
        <p:txBody>
          <a:bodyPr anchor="b"/>
          <a:lstStyle>
            <a:lvl1pPr algn="ctr">
              <a:defRPr sz="4000">
                <a:solidFill>
                  <a:schemeClr val="bg1"/>
                </a:solidFill>
              </a:defRPr>
            </a:lvl1pPr>
          </a:lstStyle>
          <a:p>
            <a:r>
              <a:rPr lang="en-GB"/>
              <a:t>Section Divider: Pink</a:t>
            </a:r>
            <a:endParaRPr lang="en-US"/>
          </a:p>
        </p:txBody>
      </p:sp>
      <p:sp>
        <p:nvSpPr>
          <p:cNvPr id="8" name="TextBox 7">
            <a:extLst>
              <a:ext uri="{FF2B5EF4-FFF2-40B4-BE49-F238E27FC236}">
                <a16:creationId xmlns:a16="http://schemas.microsoft.com/office/drawing/2014/main" id="{FBC3358C-CFBA-594F-9642-86C913598C4F}"/>
              </a:ext>
            </a:extLst>
          </p:cNvPr>
          <p:cNvSpPr txBox="1"/>
          <p:nvPr userDrawn="1"/>
        </p:nvSpPr>
        <p:spPr>
          <a:xfrm>
            <a:off x="132079" y="6553273"/>
            <a:ext cx="327152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bg1"/>
                </a:solidFill>
                <a:effectLst/>
                <a:latin typeface="+mn-lt"/>
                <a:ea typeface="+mn-ea"/>
                <a:cs typeface="+mn-cs"/>
              </a:rPr>
              <a:t>© British Nutrition Foundation 2022 | nutrition.org.uk</a:t>
            </a:r>
          </a:p>
          <a:p>
            <a:pPr algn="l"/>
            <a:endParaRPr lang="en-US" sz="1000"/>
          </a:p>
        </p:txBody>
      </p:sp>
      <p:pic>
        <p:nvPicPr>
          <p:cNvPr id="9" name="Picture 8" descr="Icon&#10;&#10;Description automatically generated">
            <a:extLst>
              <a:ext uri="{FF2B5EF4-FFF2-40B4-BE49-F238E27FC236}">
                <a16:creationId xmlns:a16="http://schemas.microsoft.com/office/drawing/2014/main" id="{6603A102-005B-A642-8126-E5C93FF430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35486" y="6047718"/>
            <a:ext cx="643155" cy="643155"/>
          </a:xfrm>
          <a:prstGeom prst="rect">
            <a:avLst/>
          </a:prstGeom>
        </p:spPr>
      </p:pic>
    </p:spTree>
    <p:extLst>
      <p:ext uri="{BB962C8B-B14F-4D97-AF65-F5344CB8AC3E}">
        <p14:creationId xmlns:p14="http://schemas.microsoft.com/office/powerpoint/2010/main" val="400107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183328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081662404"/>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29CB8AE5-F581-1548-82EF-6DEBC30236A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1" y="703384"/>
            <a:ext cx="10589793" cy="691661"/>
          </a:xfrm>
        </p:spPr>
        <p:txBody>
          <a:bodyPr anchor="b"/>
          <a:lstStyle>
            <a:lvl1pPr algn="l">
              <a:defRPr sz="4000">
                <a:solidFill>
                  <a:schemeClr val="tx1"/>
                </a:solidFill>
              </a:defRPr>
            </a:lvl1pPr>
          </a:lstStyle>
          <a:p>
            <a:r>
              <a:rPr lang="en-GB"/>
              <a:t>Title </a:t>
            </a:r>
            <a:endParaRPr lang="en-US"/>
          </a:p>
        </p:txBody>
      </p:sp>
      <p:sp>
        <p:nvSpPr>
          <p:cNvPr id="9" name="Text Placeholder 3">
            <a:extLst>
              <a:ext uri="{FF2B5EF4-FFF2-40B4-BE49-F238E27FC236}">
                <a16:creationId xmlns:a16="http://schemas.microsoft.com/office/drawing/2014/main" id="{DC598F20-CF77-594C-B8EF-91FDE3724D70}"/>
              </a:ext>
            </a:extLst>
          </p:cNvPr>
          <p:cNvSpPr>
            <a:spLocks noGrp="1"/>
          </p:cNvSpPr>
          <p:nvPr>
            <p:ph type="body" sz="quarter" idx="10" hasCustomPrompt="1"/>
          </p:nvPr>
        </p:nvSpPr>
        <p:spPr>
          <a:xfrm>
            <a:off x="808891" y="2262470"/>
            <a:ext cx="10589794" cy="3892146"/>
          </a:xfrm>
        </p:spPr>
        <p:txBody>
          <a:bodyPr>
            <a:normAutofit/>
          </a:bodyPr>
          <a:lstStyle>
            <a:lvl1pPr marL="0" marR="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marL="0" marR="0" lvl="0" indent="-11113"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a:p>
          <a:p>
            <a:pPr lvl="0"/>
            <a:endParaRPr lang="en-US"/>
          </a:p>
          <a:p>
            <a:pPr lvl="0"/>
            <a:endParaRPr lang="en-US"/>
          </a:p>
          <a:p>
            <a:pPr lvl="0"/>
            <a:endParaRPr lang="en-GB"/>
          </a:p>
        </p:txBody>
      </p:sp>
      <p:sp>
        <p:nvSpPr>
          <p:cNvPr id="11" name="Text Placeholder 10">
            <a:extLst>
              <a:ext uri="{FF2B5EF4-FFF2-40B4-BE49-F238E27FC236}">
                <a16:creationId xmlns:a16="http://schemas.microsoft.com/office/drawing/2014/main" id="{997E3206-C3B6-1A44-AA3D-E2BC0EA729F9}"/>
              </a:ext>
            </a:extLst>
          </p:cNvPr>
          <p:cNvSpPr>
            <a:spLocks noGrp="1"/>
          </p:cNvSpPr>
          <p:nvPr>
            <p:ph type="body" sz="quarter" idx="11" hasCustomPrompt="1"/>
          </p:nvPr>
        </p:nvSpPr>
        <p:spPr>
          <a:xfrm>
            <a:off x="808891" y="1640932"/>
            <a:ext cx="10589793" cy="375651"/>
          </a:xfrm>
        </p:spPr>
        <p:txBody>
          <a:bodyPr/>
          <a:lstStyle>
            <a:lvl1pPr marL="11113" indent="-11113">
              <a:buNone/>
              <a:tabLst/>
              <a:defRPr sz="2000" b="1"/>
            </a:lvl1pPr>
          </a:lstStyle>
          <a:p>
            <a:pPr lvl="0"/>
            <a:r>
              <a:rPr lang="en-GB"/>
              <a:t>Subhead</a:t>
            </a:r>
            <a:endParaRPr lang="en-US"/>
          </a:p>
        </p:txBody>
      </p:sp>
      <p:sp>
        <p:nvSpPr>
          <p:cNvPr id="10" name="TextBox 9">
            <a:extLst>
              <a:ext uri="{FF2B5EF4-FFF2-40B4-BE49-F238E27FC236}">
                <a16:creationId xmlns:a16="http://schemas.microsoft.com/office/drawing/2014/main" id="{4CB09A7F-5ABE-5C48-ACCB-9C236D2232F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2" name="Picture 11" descr="Icon&#10;&#10;Description automatically generated">
            <a:extLst>
              <a:ext uri="{FF2B5EF4-FFF2-40B4-BE49-F238E27FC236}">
                <a16:creationId xmlns:a16="http://schemas.microsoft.com/office/drawing/2014/main" id="{CD8FC27C-19DF-F446-8A12-5E1D798FFD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862654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FA835BA-20C5-DA4B-8518-72E783AD0B47}"/>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01070"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808892"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6096000"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a:t>
            </a:r>
          </a:p>
        </p:txBody>
      </p:sp>
      <p:sp>
        <p:nvSpPr>
          <p:cNvPr id="12" name="TextBox 11">
            <a:extLst>
              <a:ext uri="{FF2B5EF4-FFF2-40B4-BE49-F238E27FC236}">
                <a16:creationId xmlns:a16="http://schemas.microsoft.com/office/drawing/2014/main" id="{3427A242-6236-0341-B7C7-7CE47CB8EF63}"/>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7FA27620-FB01-0149-B9D3-F57234CDF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1582902896"/>
      </p:ext>
    </p:extLst>
  </p:cSld>
  <p:clrMapOvr>
    <a:masterClrMapping/>
  </p:clrMapOvr>
  <p:extLst>
    <p:ext uri="{DCECCB84-F9BA-43D5-87BE-67443E8EF086}">
      <p15:sldGuideLst xmlns:p15="http://schemas.microsoft.com/office/powerpoint/2012/main">
        <p15:guide id="1" orient="horz" pos="1139">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34018"/>
            <a:ext cx="4771444" cy="4285427"/>
          </a:xfrm>
        </p:spPr>
        <p:txBody>
          <a:bodyPr/>
          <a:lstStyle>
            <a:lvl1pP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A7723995-8BFF-E840-BA7D-570C8FF42DE8}"/>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41C45D34-B6D0-5F49-9E27-5CA854B76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29732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3000" b="1" i="0">
                <a:solidFill>
                  <a:srgbClr val="C33D86"/>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90"/>
            <a:ext cx="9144000" cy="3087973"/>
          </a:xfrm>
          <a:prstGeom prst="rect">
            <a:avLst/>
          </a:prstGeom>
        </p:spPr>
        <p:txBody>
          <a:bodyPr lIns="0" tIns="0" rIns="0" bIns="0"/>
          <a:lstStyle>
            <a:lvl1pPr marL="214313" indent="-214313" algn="l">
              <a:buFont typeface="Arial" charset="0"/>
              <a:buChar char="•"/>
              <a:defRPr sz="1350">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Text</a:t>
            </a:r>
          </a:p>
        </p:txBody>
      </p:sp>
    </p:spTree>
    <p:extLst>
      <p:ext uri="{BB962C8B-B14F-4D97-AF65-F5344CB8AC3E}">
        <p14:creationId xmlns:p14="http://schemas.microsoft.com/office/powerpoint/2010/main" val="967191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 content + image right green">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FEC7D7-9264-BA40-ADD8-F31B313999CB}"/>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879635"/>
            <a:ext cx="4771444" cy="3962365"/>
          </a:xfrm>
          <a:ln w="190500" cap="sq">
            <a:solidFill>
              <a:schemeClr val="accent1"/>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2" name="TextBox 11">
            <a:extLst>
              <a:ext uri="{FF2B5EF4-FFF2-40B4-BE49-F238E27FC236}">
                <a16:creationId xmlns:a16="http://schemas.microsoft.com/office/drawing/2014/main" id="{100F710F-5606-7646-A322-512C2DF26FF5}"/>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C8F5FC17-0365-7844-9C68-88F0B600D55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606639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 content + image right grey ">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47FCD96-9DEF-DE43-BA7E-C3EA2FA5210D}"/>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4" name="Title 1">
            <a:extLst>
              <a:ext uri="{FF2B5EF4-FFF2-40B4-BE49-F238E27FC236}">
                <a16:creationId xmlns:a16="http://schemas.microsoft.com/office/drawing/2014/main" id="{CFEAB991-7420-4B4E-9529-11ABD233828D}"/>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6" name="Picture Placeholder 3">
            <a:extLst>
              <a:ext uri="{FF2B5EF4-FFF2-40B4-BE49-F238E27FC236}">
                <a16:creationId xmlns:a16="http://schemas.microsoft.com/office/drawing/2014/main" id="{DACC9805-01DC-7F49-A819-B4690A2FA323}"/>
              </a:ext>
            </a:extLst>
          </p:cNvPr>
          <p:cNvSpPr>
            <a:spLocks noGrp="1"/>
          </p:cNvSpPr>
          <p:nvPr>
            <p:ph type="pic" sz="quarter" idx="11"/>
          </p:nvPr>
        </p:nvSpPr>
        <p:spPr>
          <a:xfrm>
            <a:off x="6470656" y="1905361"/>
            <a:ext cx="4771444" cy="3987439"/>
          </a:xfrm>
          <a:ln w="190500" cap="sq">
            <a:solidFill>
              <a:srgbClr val="F6F6F6"/>
            </a:solidFill>
            <a:miter lim="800000"/>
          </a:ln>
        </p:spPr>
        <p:txBody>
          <a:bodyPr/>
          <a:lstStyle>
            <a:lvl1pPr algn="ctr">
              <a:buNone/>
              <a:defRPr sz="2000"/>
            </a:lvl1pPr>
          </a:lstStyle>
          <a:p>
            <a:r>
              <a:rPr lang="en-US"/>
              <a:t>Click icon to add picture</a:t>
            </a:r>
          </a:p>
        </p:txBody>
      </p:sp>
      <p:sp>
        <p:nvSpPr>
          <p:cNvPr id="11" name="Text Placeholder 3">
            <a:extLst>
              <a:ext uri="{FF2B5EF4-FFF2-40B4-BE49-F238E27FC236}">
                <a16:creationId xmlns:a16="http://schemas.microsoft.com/office/drawing/2014/main" id="{E4E5D589-72E0-BD4A-9A78-F78AE9ABE9DF}"/>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
        <p:nvSpPr>
          <p:cNvPr id="10" name="TextBox 9">
            <a:extLst>
              <a:ext uri="{FF2B5EF4-FFF2-40B4-BE49-F238E27FC236}">
                <a16:creationId xmlns:a16="http://schemas.microsoft.com/office/drawing/2014/main" id="{A9A68431-98DC-F74F-AD3C-93A76AF496B4}"/>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2" name="Picture 11" descr="Icon&#10;&#10;Description automatically generated">
            <a:extLst>
              <a:ext uri="{FF2B5EF4-FFF2-40B4-BE49-F238E27FC236}">
                <a16:creationId xmlns:a16="http://schemas.microsoft.com/office/drawing/2014/main" id="{5124E91D-A653-B74B-BE48-879C965B26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0304881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rcular pic">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no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DCFA5C25-ADFE-0D4F-9B70-A516087F663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794690D0-2C27-B64D-8701-E213B20411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C9D611DF-85CD-6E49-B337-A5250CB1AF0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BD37E584-C520-4E4D-B02C-C269E530C18E}"/>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7643292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190500">
            <a:solidFill>
              <a:schemeClr val="accent1"/>
            </a:solidFill>
          </a:ln>
        </p:spPr>
        <p:txBody>
          <a:bodyPr wrap="square">
            <a:noAutofit/>
          </a:bodyPr>
          <a:lstStyle>
            <a:lvl1pPr marL="11113" indent="-11113" algn="ctr">
              <a:buNone/>
              <a:tabLst/>
              <a:defRPr sz="2000"/>
            </a:lvl1pPr>
          </a:lstStyle>
          <a:p>
            <a:r>
              <a:rPr lang="en-US"/>
              <a:t>Click icon to add picture</a:t>
            </a:r>
          </a:p>
        </p:txBody>
      </p:sp>
      <p:sp>
        <p:nvSpPr>
          <p:cNvPr id="12" name="TextBox 11">
            <a:extLst>
              <a:ext uri="{FF2B5EF4-FFF2-40B4-BE49-F238E27FC236}">
                <a16:creationId xmlns:a16="http://schemas.microsoft.com/office/drawing/2014/main" id="{857BAF6F-BDE8-424A-BFCD-5AE8C7FCB1BB}"/>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8869670A-24AC-684F-A8D4-0038316B22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95C53BA8-D198-1F41-8A67-8D3E591EA5A6}"/>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4494D0B1-5AAE-6C48-92C2-DB80568AFFB1}"/>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3642261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ircular pic grey">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AAD4FA7-47A2-A845-AFB6-2F5B7E4EFB49}"/>
              </a:ext>
            </a:extLst>
          </p:cNvPr>
          <p:cNvSpPr>
            <a:spLocks noGrp="1"/>
          </p:cNvSpPr>
          <p:nvPr>
            <p:ph type="pic" sz="quarter" idx="11"/>
          </p:nvPr>
        </p:nvSpPr>
        <p:spPr>
          <a:xfrm>
            <a:off x="6488482" y="1834018"/>
            <a:ext cx="4294064" cy="4285427"/>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ln w="215900">
            <a:solidFill>
              <a:srgbClr val="F5F5F5"/>
            </a:solidFill>
          </a:ln>
        </p:spPr>
        <p:txBody>
          <a:bodyPr wrap="square">
            <a:noAutofit/>
          </a:bodyPr>
          <a:lstStyle>
            <a:lvl1pPr marL="11113" indent="-11113" algn="ctr">
              <a:buNone/>
              <a:tabLst/>
              <a:defRPr sz="2000"/>
            </a:lvl1pPr>
          </a:lstStyle>
          <a:p>
            <a:r>
              <a:rPr lang="en-US"/>
              <a:t>Click icon to add picture</a:t>
            </a:r>
          </a:p>
        </p:txBody>
      </p:sp>
      <p:sp>
        <p:nvSpPr>
          <p:cNvPr id="10" name="TextBox 9">
            <a:extLst>
              <a:ext uri="{FF2B5EF4-FFF2-40B4-BE49-F238E27FC236}">
                <a16:creationId xmlns:a16="http://schemas.microsoft.com/office/drawing/2014/main" id="{0D715D3D-5C55-EF45-8531-8B14A9750D0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1" name="Picture 10" descr="Icon&#10;&#10;Description automatically generated">
            <a:extLst>
              <a:ext uri="{FF2B5EF4-FFF2-40B4-BE49-F238E27FC236}">
                <a16:creationId xmlns:a16="http://schemas.microsoft.com/office/drawing/2014/main" id="{F2EA6210-B64A-0243-B2E4-6166391F74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082B3DA0-339D-3444-B01F-117433928430}"/>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EC9E70D-1379-3B4C-96FA-964C6C066685}"/>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39458996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ircular pic">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F6FA56D-706C-8D4C-8422-725431357A2A}"/>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2" name="TextBox 11">
            <a:extLst>
              <a:ext uri="{FF2B5EF4-FFF2-40B4-BE49-F238E27FC236}">
                <a16:creationId xmlns:a16="http://schemas.microsoft.com/office/drawing/2014/main" id="{98F02296-880B-F147-8804-3CB6DE81CA6A}"/>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EA46E459-BF6B-5744-8FF0-44226A143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A8B08707-7DF8-1A48-8400-1670F60A8352}"/>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FB3632B6-CF32-0F40-8DF7-CF2D1667CE33}"/>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4258089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ircular pic green">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8FA1AB0-DE6E-8A41-BDC7-E4CBA48F7A5F}"/>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12" name="Picture Placeholder 11">
            <a:extLst>
              <a:ext uri="{FF2B5EF4-FFF2-40B4-BE49-F238E27FC236}">
                <a16:creationId xmlns:a16="http://schemas.microsoft.com/office/drawing/2014/main" id="{E08E9F13-4186-1441-99B0-F05129A3EE72}"/>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53B058"/>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1" name="TextBox 10">
            <a:extLst>
              <a:ext uri="{FF2B5EF4-FFF2-40B4-BE49-F238E27FC236}">
                <a16:creationId xmlns:a16="http://schemas.microsoft.com/office/drawing/2014/main" id="{7397FF6A-0F69-F94B-B2C1-43C897CABE2C}"/>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3" name="Picture 12" descr="Icon&#10;&#10;Description automatically generated">
            <a:extLst>
              <a:ext uri="{FF2B5EF4-FFF2-40B4-BE49-F238E27FC236}">
                <a16:creationId xmlns:a16="http://schemas.microsoft.com/office/drawing/2014/main" id="{DEB4DBCE-B832-8D48-BC29-7252E4F026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4" name="Title 1">
            <a:extLst>
              <a:ext uri="{FF2B5EF4-FFF2-40B4-BE49-F238E27FC236}">
                <a16:creationId xmlns:a16="http://schemas.microsoft.com/office/drawing/2014/main" id="{89B326CD-D89D-1F42-A6FE-E73612278C51}"/>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5" name="Text Placeholder 3">
            <a:extLst>
              <a:ext uri="{FF2B5EF4-FFF2-40B4-BE49-F238E27FC236}">
                <a16:creationId xmlns:a16="http://schemas.microsoft.com/office/drawing/2014/main" id="{14FB47E8-4F76-9E44-A277-AAA9A141F0A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891788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ircular pic gre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2FC776B-FB98-664E-8161-25A520752A74}"/>
              </a:ext>
            </a:extLst>
          </p:cNvPr>
          <p:cNvSpPr>
            <a:spLocks noGrp="1"/>
          </p:cNvSpPr>
          <p:nvPr>
            <p:ph type="pic" sz="quarter" idx="11"/>
          </p:nvPr>
        </p:nvSpPr>
        <p:spPr>
          <a:xfrm>
            <a:off x="6769937" y="1938969"/>
            <a:ext cx="4341915" cy="4016524"/>
          </a:xfrm>
          <a:custGeom>
            <a:avLst/>
            <a:gdLst>
              <a:gd name="connsiteX0" fmla="*/ 2081674 w 4002710"/>
              <a:gd name="connsiteY0" fmla="*/ 3645586 h 3645586"/>
              <a:gd name="connsiteX1" fmla="*/ 2001355 w 4002710"/>
              <a:gd name="connsiteY1" fmla="*/ 3641738 h 3645586"/>
              <a:gd name="connsiteX2" fmla="*/ 1921036 w 4002710"/>
              <a:gd name="connsiteY2" fmla="*/ 3645586 h 3645586"/>
              <a:gd name="connsiteX3" fmla="*/ 0 w 4002710"/>
              <a:gd name="connsiteY3" fmla="*/ 3645586 h 3645586"/>
              <a:gd name="connsiteX4" fmla="*/ 0 w 4002710"/>
              <a:gd name="connsiteY4" fmla="*/ 1822793 h 3645586"/>
              <a:gd name="connsiteX5" fmla="*/ 1921036 w 4002710"/>
              <a:gd name="connsiteY5" fmla="*/ 0 h 3645586"/>
              <a:gd name="connsiteX6" fmla="*/ 2001355 w 4002710"/>
              <a:gd name="connsiteY6" fmla="*/ 3849 h 3645586"/>
              <a:gd name="connsiteX7" fmla="*/ 2081674 w 4002710"/>
              <a:gd name="connsiteY7" fmla="*/ 0 h 3645586"/>
              <a:gd name="connsiteX8" fmla="*/ 4002710 w 4002710"/>
              <a:gd name="connsiteY8" fmla="*/ 0 h 3645586"/>
              <a:gd name="connsiteX9" fmla="*/ 4002710 w 4002710"/>
              <a:gd name="connsiteY9" fmla="*/ 1822793 h 3645586"/>
              <a:gd name="connsiteX10" fmla="*/ 2081674 w 4002710"/>
              <a:gd name="connsiteY10" fmla="*/ 3645586 h 364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2710" h="3645586">
                <a:moveTo>
                  <a:pt x="2081674" y="3645586"/>
                </a:moveTo>
                <a:lnTo>
                  <a:pt x="2001355" y="3641738"/>
                </a:lnTo>
                <a:lnTo>
                  <a:pt x="1921036" y="3645586"/>
                </a:lnTo>
                <a:lnTo>
                  <a:pt x="0" y="3645586"/>
                </a:lnTo>
                <a:lnTo>
                  <a:pt x="0" y="1822793"/>
                </a:lnTo>
                <a:cubicBezTo>
                  <a:pt x="0" y="816092"/>
                  <a:pt x="860077" y="0"/>
                  <a:pt x="1921036" y="0"/>
                </a:cubicBezTo>
                <a:lnTo>
                  <a:pt x="2001355" y="3849"/>
                </a:lnTo>
                <a:lnTo>
                  <a:pt x="2081674" y="0"/>
                </a:lnTo>
                <a:lnTo>
                  <a:pt x="4002710" y="0"/>
                </a:lnTo>
                <a:lnTo>
                  <a:pt x="4002710" y="1822793"/>
                </a:lnTo>
                <a:cubicBezTo>
                  <a:pt x="4002710" y="2829494"/>
                  <a:pt x="3142633" y="3645586"/>
                  <a:pt x="2081674" y="3645586"/>
                </a:cubicBezTo>
                <a:close/>
              </a:path>
            </a:pathLst>
          </a:custGeom>
          <a:ln w="215900">
            <a:solidFill>
              <a:srgbClr val="F5F5F5"/>
            </a:solidFill>
            <a:miter lim="800000"/>
          </a:ln>
        </p:spPr>
        <p:txBody>
          <a:bodyPr wrap="square">
            <a:noAutofit/>
          </a:bodyPr>
          <a:lstStyle>
            <a:lvl1pPr>
              <a:defRPr>
                <a:solidFill>
                  <a:sysClr val="windowText" lastClr="000000"/>
                </a:solidFill>
              </a:defRPr>
            </a:lvl1pPr>
          </a:lstStyle>
          <a:p>
            <a:r>
              <a:rPr lang="en-US"/>
              <a:t>Click icon to add picture</a:t>
            </a:r>
          </a:p>
        </p:txBody>
      </p:sp>
      <p:sp>
        <p:nvSpPr>
          <p:cNvPr id="10" name="TextBox 9">
            <a:extLst>
              <a:ext uri="{FF2B5EF4-FFF2-40B4-BE49-F238E27FC236}">
                <a16:creationId xmlns:a16="http://schemas.microsoft.com/office/drawing/2014/main" id="{CFA7B9A1-7C66-864F-89E8-C6ADB63E1A29}"/>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1" name="Picture 10" descr="Icon&#10;&#10;Description automatically generated">
            <a:extLst>
              <a:ext uri="{FF2B5EF4-FFF2-40B4-BE49-F238E27FC236}">
                <a16:creationId xmlns:a16="http://schemas.microsoft.com/office/drawing/2014/main" id="{2D6DCD96-2F61-5F46-B2C3-4ECD1ECE0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2" name="Title 1">
            <a:extLst>
              <a:ext uri="{FF2B5EF4-FFF2-40B4-BE49-F238E27FC236}">
                <a16:creationId xmlns:a16="http://schemas.microsoft.com/office/drawing/2014/main" id="{3B73CA2F-4623-4D4B-A47D-FF9678A7F18A}"/>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
        <p:nvSpPr>
          <p:cNvPr id="13" name="Text Placeholder 3">
            <a:extLst>
              <a:ext uri="{FF2B5EF4-FFF2-40B4-BE49-F238E27FC236}">
                <a16:creationId xmlns:a16="http://schemas.microsoft.com/office/drawing/2014/main" id="{B728EC04-FB54-D045-B426-EEE62230489C}"/>
              </a:ext>
            </a:extLst>
          </p:cNvPr>
          <p:cNvSpPr>
            <a:spLocks noGrp="1"/>
          </p:cNvSpPr>
          <p:nvPr>
            <p:ph type="body" sz="quarter" idx="10" hasCustomPrompt="1"/>
          </p:nvPr>
        </p:nvSpPr>
        <p:spPr>
          <a:xfrm>
            <a:off x="808892" y="1834018"/>
            <a:ext cx="5113962" cy="4320598"/>
          </a:xfrm>
        </p:spPr>
        <p:txBody>
          <a:bodyPr>
            <a:normAutofit/>
          </a:bodyPr>
          <a:lstStyle>
            <a:lvl1pPr marL="11113" marR="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sz="1800" baseline="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p>
          <a:p>
            <a:pPr marL="11113"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p>
        </p:txBody>
      </p:sp>
    </p:spTree>
    <p:extLst>
      <p:ext uri="{BB962C8B-B14F-4D97-AF65-F5344CB8AC3E}">
        <p14:creationId xmlns:p14="http://schemas.microsoft.com/office/powerpoint/2010/main" val="1271021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6CB4C33-DED6-0041-ABA7-C28726156919}"/>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7913" y="0"/>
            <a:ext cx="12192000" cy="6870357"/>
          </a:xfrm>
          <a:prstGeom prst="rect">
            <a:avLst/>
          </a:prstGeom>
        </p:spPr>
      </p:pic>
      <p:sp>
        <p:nvSpPr>
          <p:cNvPr id="11" name="Text Placeholder 2">
            <a:extLst>
              <a:ext uri="{FF2B5EF4-FFF2-40B4-BE49-F238E27FC236}">
                <a16:creationId xmlns:a16="http://schemas.microsoft.com/office/drawing/2014/main" id="{48C00819-1863-6940-A124-E3275268E161}"/>
              </a:ext>
            </a:extLst>
          </p:cNvPr>
          <p:cNvSpPr>
            <a:spLocks noGrp="1"/>
          </p:cNvSpPr>
          <p:nvPr>
            <p:ph type="body" sz="quarter" idx="10" hasCustomPrompt="1"/>
          </p:nvPr>
        </p:nvSpPr>
        <p:spPr>
          <a:xfrm>
            <a:off x="808892" y="2563125"/>
            <a:ext cx="4969058"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4" name="Straight Connector 13">
            <a:extLst>
              <a:ext uri="{FF2B5EF4-FFF2-40B4-BE49-F238E27FC236}">
                <a16:creationId xmlns:a16="http://schemas.microsoft.com/office/drawing/2014/main" id="{94BB5041-5687-9144-842B-22626597F7F1}"/>
              </a:ext>
            </a:extLst>
          </p:cNvPr>
          <p:cNvCxnSpPr/>
          <p:nvPr userDrawn="1"/>
        </p:nvCxnSpPr>
        <p:spPr>
          <a:xfrm>
            <a:off x="6122502" y="2563124"/>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 Placeholder 10">
            <a:extLst>
              <a:ext uri="{FF2B5EF4-FFF2-40B4-BE49-F238E27FC236}">
                <a16:creationId xmlns:a16="http://schemas.microsoft.com/office/drawing/2014/main" id="{BB16F0E1-97B4-594E-9C49-8B7B22F1859D}"/>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7" name="Text Placeholder 2">
            <a:extLst>
              <a:ext uri="{FF2B5EF4-FFF2-40B4-BE49-F238E27FC236}">
                <a16:creationId xmlns:a16="http://schemas.microsoft.com/office/drawing/2014/main" id="{D3A390E3-140E-E547-9E8B-4D9B3D18BD8B}"/>
              </a:ext>
            </a:extLst>
          </p:cNvPr>
          <p:cNvSpPr>
            <a:spLocks noGrp="1"/>
          </p:cNvSpPr>
          <p:nvPr>
            <p:ph type="body" sz="quarter" idx="14" hasCustomPrompt="1"/>
          </p:nvPr>
        </p:nvSpPr>
        <p:spPr>
          <a:xfrm>
            <a:off x="6480400" y="2575206"/>
            <a:ext cx="502706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13" name="TextBox 12">
            <a:extLst>
              <a:ext uri="{FF2B5EF4-FFF2-40B4-BE49-F238E27FC236}">
                <a16:creationId xmlns:a16="http://schemas.microsoft.com/office/drawing/2014/main" id="{DF267F82-1D76-804E-973A-8BD5C66E480F}"/>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2022 | nutrition.org.uk</a:t>
            </a:r>
          </a:p>
          <a:p>
            <a:pPr algn="l"/>
            <a:endParaRPr lang="en-US"/>
          </a:p>
        </p:txBody>
      </p:sp>
      <p:pic>
        <p:nvPicPr>
          <p:cNvPr id="15" name="Picture 14" descr="Icon&#10;&#10;Description automatically generated">
            <a:extLst>
              <a:ext uri="{FF2B5EF4-FFF2-40B4-BE49-F238E27FC236}">
                <a16:creationId xmlns:a16="http://schemas.microsoft.com/office/drawing/2014/main" id="{75FED602-3608-C440-81BC-8A58012E9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20" name="Title 1">
            <a:extLst>
              <a:ext uri="{FF2B5EF4-FFF2-40B4-BE49-F238E27FC236}">
                <a16:creationId xmlns:a16="http://schemas.microsoft.com/office/drawing/2014/main" id="{7E5CF72D-FEFF-9545-B378-3B5DC80864F4}"/>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507235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19DBBC8-A3C9-A74F-BB81-8A62310F9980}"/>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0" y="0"/>
            <a:ext cx="12192000" cy="6870357"/>
          </a:xfrm>
          <a:prstGeom prst="rect">
            <a:avLst/>
          </a:prstGeom>
        </p:spPr>
      </p:pic>
      <p:sp>
        <p:nvSpPr>
          <p:cNvPr id="3" name="Text Placeholder 2">
            <a:extLst>
              <a:ext uri="{FF2B5EF4-FFF2-40B4-BE49-F238E27FC236}">
                <a16:creationId xmlns:a16="http://schemas.microsoft.com/office/drawing/2014/main" id="{5233F634-82E2-4B47-98BE-CD0967D9743F}"/>
              </a:ext>
            </a:extLst>
          </p:cNvPr>
          <p:cNvSpPr>
            <a:spLocks noGrp="1"/>
          </p:cNvSpPr>
          <p:nvPr>
            <p:ph type="body" sz="quarter" idx="10" hasCustomPrompt="1"/>
          </p:nvPr>
        </p:nvSpPr>
        <p:spPr>
          <a:xfrm>
            <a:off x="802827" y="2563125"/>
            <a:ext cx="3093312"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8" name="Text Placeholder 2">
            <a:extLst>
              <a:ext uri="{FF2B5EF4-FFF2-40B4-BE49-F238E27FC236}">
                <a16:creationId xmlns:a16="http://schemas.microsoft.com/office/drawing/2014/main" id="{0856031A-581E-C943-808C-901EA96AC894}"/>
              </a:ext>
            </a:extLst>
          </p:cNvPr>
          <p:cNvSpPr>
            <a:spLocks noGrp="1"/>
          </p:cNvSpPr>
          <p:nvPr>
            <p:ph type="body" sz="quarter" idx="11" hasCustomPrompt="1"/>
          </p:nvPr>
        </p:nvSpPr>
        <p:spPr>
          <a:xfrm>
            <a:off x="4497405" y="2563125"/>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sp>
        <p:nvSpPr>
          <p:cNvPr id="9" name="Text Placeholder 2">
            <a:extLst>
              <a:ext uri="{FF2B5EF4-FFF2-40B4-BE49-F238E27FC236}">
                <a16:creationId xmlns:a16="http://schemas.microsoft.com/office/drawing/2014/main" id="{E1FD0595-D54C-E24E-A8CB-E3E68A7946EA}"/>
              </a:ext>
            </a:extLst>
          </p:cNvPr>
          <p:cNvSpPr>
            <a:spLocks noGrp="1"/>
          </p:cNvSpPr>
          <p:nvPr>
            <p:ph type="body" sz="quarter" idx="12" hasCustomPrompt="1"/>
          </p:nvPr>
        </p:nvSpPr>
        <p:spPr>
          <a:xfrm>
            <a:off x="8243922" y="2563124"/>
            <a:ext cx="3145251" cy="366539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12700" indent="211138">
              <a:tabLst/>
              <a:defRPr/>
            </a:lvl2pPr>
            <a:lvl3pPr marL="250825" indent="-250825">
              <a:tabLst/>
              <a:defRPr/>
            </a:lvl3pPr>
          </a:lstStyle>
          <a:p>
            <a:pPr lvl="0"/>
            <a:r>
              <a:rPr lang="en-US"/>
              <a:t>Bullet point 1</a:t>
            </a:r>
          </a:p>
          <a:p>
            <a:pPr lvl="0"/>
            <a:r>
              <a:rPr lang="en-US"/>
              <a:t>Bullet point 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Bullet point 3</a:t>
            </a:r>
          </a:p>
          <a:p>
            <a:pPr lvl="0"/>
            <a:endParaRPr lang="en-US"/>
          </a:p>
          <a:p>
            <a:pPr lvl="0"/>
            <a:endParaRPr lang="en-US"/>
          </a:p>
        </p:txBody>
      </p:sp>
      <p:cxnSp>
        <p:nvCxnSpPr>
          <p:cNvPr id="11" name="Straight Connector 10">
            <a:extLst>
              <a:ext uri="{FF2B5EF4-FFF2-40B4-BE49-F238E27FC236}">
                <a16:creationId xmlns:a16="http://schemas.microsoft.com/office/drawing/2014/main" id="{4B489203-48C7-F54C-8920-EA20CDF631BF}"/>
              </a:ext>
            </a:extLst>
          </p:cNvPr>
          <p:cNvCxnSpPr/>
          <p:nvPr userDrawn="1"/>
        </p:nvCxnSpPr>
        <p:spPr>
          <a:xfrm>
            <a:off x="4174434" y="2563124"/>
            <a:ext cx="0" cy="366539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BAF4720-9450-BD4A-A2D6-2D17BE596D7C}"/>
              </a:ext>
            </a:extLst>
          </p:cNvPr>
          <p:cNvCxnSpPr/>
          <p:nvPr userDrawn="1"/>
        </p:nvCxnSpPr>
        <p:spPr>
          <a:xfrm>
            <a:off x="7931425" y="2563123"/>
            <a:ext cx="0" cy="3665397"/>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15BDEDA3-9C0B-2D41-BD95-C8EAC73CB0CE}"/>
              </a:ext>
            </a:extLst>
          </p:cNvPr>
          <p:cNvSpPr txBox="1"/>
          <p:nvPr userDrawn="1"/>
        </p:nvSpPr>
        <p:spPr>
          <a:xfrm>
            <a:off x="132079" y="6553273"/>
            <a:ext cx="34950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 British Nutrition Foundation 2021 | </a:t>
            </a:r>
            <a:r>
              <a:rPr lang="en-GB" sz="1000" b="0" kern="1200" err="1">
                <a:solidFill>
                  <a:schemeClr val="tx1"/>
                </a:solidFill>
                <a:effectLst/>
                <a:latin typeface="+mn-lt"/>
                <a:ea typeface="+mn-ea"/>
                <a:cs typeface="+mn-cs"/>
              </a:rPr>
              <a:t>nutrition.org.uk</a:t>
            </a:r>
            <a:endParaRPr lang="en-GB" sz="1000" b="0" kern="1200">
              <a:solidFill>
                <a:schemeClr val="tx1"/>
              </a:solidFill>
              <a:effectLst/>
              <a:latin typeface="+mn-lt"/>
              <a:ea typeface="+mn-ea"/>
              <a:cs typeface="+mn-cs"/>
            </a:endParaRPr>
          </a:p>
          <a:p>
            <a:pPr algn="l"/>
            <a:endParaRPr lang="en-US"/>
          </a:p>
        </p:txBody>
      </p:sp>
      <p:pic>
        <p:nvPicPr>
          <p:cNvPr id="17" name="Picture 16" descr="Icon&#10;&#10;Description automatically generated">
            <a:extLst>
              <a:ext uri="{FF2B5EF4-FFF2-40B4-BE49-F238E27FC236}">
                <a16:creationId xmlns:a16="http://schemas.microsoft.com/office/drawing/2014/main" id="{E738B259-EB2F-7244-9170-5F932993E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
        <p:nvSpPr>
          <p:cNvPr id="18" name="Text Placeholder 10">
            <a:extLst>
              <a:ext uri="{FF2B5EF4-FFF2-40B4-BE49-F238E27FC236}">
                <a16:creationId xmlns:a16="http://schemas.microsoft.com/office/drawing/2014/main" id="{69AF931A-9886-1042-B92F-216BAF699810}"/>
              </a:ext>
            </a:extLst>
          </p:cNvPr>
          <p:cNvSpPr>
            <a:spLocks noGrp="1"/>
          </p:cNvSpPr>
          <p:nvPr>
            <p:ph type="body" sz="quarter" idx="13" hasCustomPrompt="1"/>
          </p:nvPr>
        </p:nvSpPr>
        <p:spPr>
          <a:xfrm>
            <a:off x="808892" y="1796338"/>
            <a:ext cx="10727572" cy="375651"/>
          </a:xfrm>
        </p:spPr>
        <p:txBody>
          <a:bodyPr/>
          <a:lstStyle>
            <a:lvl1pPr marL="11113" indent="-11113">
              <a:buNone/>
              <a:tabLst/>
              <a:defRPr sz="2000" b="1"/>
            </a:lvl1pPr>
          </a:lstStyle>
          <a:p>
            <a:pPr lvl="0"/>
            <a:r>
              <a:rPr lang="en-GB"/>
              <a:t>Subhead</a:t>
            </a:r>
            <a:endParaRPr lang="en-US"/>
          </a:p>
        </p:txBody>
      </p:sp>
      <p:sp>
        <p:nvSpPr>
          <p:cNvPr id="19" name="Title 1">
            <a:extLst>
              <a:ext uri="{FF2B5EF4-FFF2-40B4-BE49-F238E27FC236}">
                <a16:creationId xmlns:a16="http://schemas.microsoft.com/office/drawing/2014/main" id="{7926E213-08BB-664B-B1AE-978F00DD8A47}"/>
              </a:ext>
            </a:extLst>
          </p:cNvPr>
          <p:cNvSpPr>
            <a:spLocks noGrp="1"/>
          </p:cNvSpPr>
          <p:nvPr>
            <p:ph type="ctrTitle" hasCustomPrompt="1"/>
          </p:nvPr>
        </p:nvSpPr>
        <p:spPr>
          <a:xfrm>
            <a:off x="808892" y="703384"/>
            <a:ext cx="10433208" cy="691661"/>
          </a:xfrm>
        </p:spPr>
        <p:txBody>
          <a:bodyPr anchor="b"/>
          <a:lstStyle>
            <a:lvl1pPr algn="l">
              <a:defRPr sz="4000">
                <a:solidFill>
                  <a:schemeClr val="tx1"/>
                </a:solidFill>
              </a:defRPr>
            </a:lvl1pPr>
          </a:lstStyle>
          <a:p>
            <a:r>
              <a:rPr lang="en-GB"/>
              <a:t>Title </a:t>
            </a:r>
            <a:endParaRPr lang="en-US"/>
          </a:p>
        </p:txBody>
      </p:sp>
    </p:spTree>
    <p:extLst>
      <p:ext uri="{BB962C8B-B14F-4D97-AF65-F5344CB8AC3E}">
        <p14:creationId xmlns:p14="http://schemas.microsoft.com/office/powerpoint/2010/main" val="365349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3934" y="4676504"/>
            <a:ext cx="2656676" cy="2486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6148" y="1412776"/>
            <a:ext cx="8544949" cy="1728192"/>
          </a:xfrm>
        </p:spPr>
        <p:txBody>
          <a:bodyPr/>
          <a:lstStyle>
            <a:lvl1pPr algn="ctr">
              <a:defRPr sz="6000" b="1" baseline="0">
                <a:solidFill>
                  <a:schemeClr val="accent4">
                    <a:lumMod val="75000"/>
                  </a:schemeClr>
                </a:solidFill>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517943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inal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1555449"/>
            <a:ext cx="12213536" cy="872063"/>
          </a:xfrm>
        </p:spPr>
        <p:txBody>
          <a:bodyPr anchor="b"/>
          <a:lstStyle>
            <a:lvl1pPr algn="ctr">
              <a:defRPr sz="6000"/>
            </a:lvl1pPr>
          </a:lstStyle>
          <a:p>
            <a:r>
              <a:rPr lang="en-GB"/>
              <a:t>Thank you</a:t>
            </a:r>
            <a:endParaRPr lang="en-US"/>
          </a:p>
        </p:txBody>
      </p:sp>
      <p:pic>
        <p:nvPicPr>
          <p:cNvPr id="10" name="Picture 9" descr="Icon&#10;&#10;Description automatically generated">
            <a:extLst>
              <a:ext uri="{FF2B5EF4-FFF2-40B4-BE49-F238E27FC236}">
                <a16:creationId xmlns:a16="http://schemas.microsoft.com/office/drawing/2014/main" id="{91C7F613-5B79-674E-8CAB-8F5D864B8DC3}"/>
              </a:ext>
            </a:extLst>
          </p:cNvPr>
          <p:cNvPicPr>
            <a:picLocks noChangeAspect="1"/>
          </p:cNvPicPr>
          <p:nvPr userDrawn="1"/>
        </p:nvPicPr>
        <p:blipFill>
          <a:blip r:embed="rId2"/>
          <a:stretch>
            <a:fillRect/>
          </a:stretch>
        </p:blipFill>
        <p:spPr>
          <a:xfrm>
            <a:off x="-36043" y="3252721"/>
            <a:ext cx="12213536" cy="3605279"/>
          </a:xfrm>
          <a:prstGeom prst="rect">
            <a:avLst/>
          </a:prstGeom>
        </p:spPr>
      </p:pic>
      <p:sp>
        <p:nvSpPr>
          <p:cNvPr id="4" name="TextBox 3">
            <a:extLst>
              <a:ext uri="{FF2B5EF4-FFF2-40B4-BE49-F238E27FC236}">
                <a16:creationId xmlns:a16="http://schemas.microsoft.com/office/drawing/2014/main" id="{C1E94BFF-B5AB-E943-9CFC-F78F07288D42}"/>
              </a:ext>
            </a:extLst>
          </p:cNvPr>
          <p:cNvSpPr txBox="1"/>
          <p:nvPr userDrawn="1"/>
        </p:nvSpPr>
        <p:spPr>
          <a:xfrm>
            <a:off x="9530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6" name="Picture 5" descr="Icon&#10;&#10;Description automatically generated">
            <a:extLst>
              <a:ext uri="{FF2B5EF4-FFF2-40B4-BE49-F238E27FC236}">
                <a16:creationId xmlns:a16="http://schemas.microsoft.com/office/drawing/2014/main" id="{4B6489C5-A1D5-854E-A4C3-7C65D5414A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473398" y="237797"/>
            <a:ext cx="492443" cy="492443"/>
          </a:xfrm>
          <a:prstGeom prst="rect">
            <a:avLst/>
          </a:prstGeom>
        </p:spPr>
      </p:pic>
    </p:spTree>
    <p:extLst>
      <p:ext uri="{BB962C8B-B14F-4D97-AF65-F5344CB8AC3E}">
        <p14:creationId xmlns:p14="http://schemas.microsoft.com/office/powerpoint/2010/main" val="26583936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EBA110A-BAEB-0141-973A-FEA95AAEC7E6}"/>
              </a:ext>
            </a:extLst>
          </p:cNvPr>
          <p:cNvPicPr>
            <a:picLocks noChangeAspect="1"/>
          </p:cNvPicPr>
          <p:nvPr userDrawn="1"/>
        </p:nvPicPr>
        <p:blipFill rotWithShape="1">
          <a:blip r:embed="rId2" cstate="screen">
            <a:alphaModFix amt="40000"/>
            <a:extLst>
              <a:ext uri="{28A0092B-C50C-407E-A947-70E740481C1C}">
                <a14:useLocalDpi xmlns:a14="http://schemas.microsoft.com/office/drawing/2010/main"/>
              </a:ext>
            </a:extLst>
          </a:blip>
          <a:srcRect/>
          <a:stretch/>
        </p:blipFill>
        <p:spPr>
          <a:xfrm>
            <a:off x="-10159" y="-1"/>
            <a:ext cx="12192000" cy="6870357"/>
          </a:xfrm>
          <a:prstGeom prst="rect">
            <a:avLst/>
          </a:prstGeom>
        </p:spPr>
      </p:pic>
      <p:sp>
        <p:nvSpPr>
          <p:cNvPr id="2" name="Title 1">
            <a:extLst>
              <a:ext uri="{FF2B5EF4-FFF2-40B4-BE49-F238E27FC236}">
                <a16:creationId xmlns:a16="http://schemas.microsoft.com/office/drawing/2014/main" id="{0A5BB7FF-0181-5642-9A5C-C34FEA97075A}"/>
              </a:ext>
            </a:extLst>
          </p:cNvPr>
          <p:cNvSpPr>
            <a:spLocks noGrp="1"/>
          </p:cNvSpPr>
          <p:nvPr>
            <p:ph type="ctrTitle" hasCustomPrompt="1"/>
          </p:nvPr>
        </p:nvSpPr>
        <p:spPr>
          <a:xfrm>
            <a:off x="0" y="2556937"/>
            <a:ext cx="12213536" cy="872063"/>
          </a:xfrm>
        </p:spPr>
        <p:txBody>
          <a:bodyPr anchor="b"/>
          <a:lstStyle>
            <a:lvl1pPr algn="ctr">
              <a:defRPr sz="6000">
                <a:solidFill>
                  <a:srgbClr val="53B058"/>
                </a:solidFill>
              </a:defRPr>
            </a:lvl1pPr>
          </a:lstStyle>
          <a:p>
            <a:r>
              <a:rPr lang="en-GB"/>
              <a:t>Thank you</a:t>
            </a:r>
            <a:endParaRPr lang="en-US"/>
          </a:p>
        </p:txBody>
      </p:sp>
      <p:sp>
        <p:nvSpPr>
          <p:cNvPr id="4" name="TextBox 3">
            <a:extLst>
              <a:ext uri="{FF2B5EF4-FFF2-40B4-BE49-F238E27FC236}">
                <a16:creationId xmlns:a16="http://schemas.microsoft.com/office/drawing/2014/main" id="{32FE22AF-0330-2E42-9C9B-80BD71BF264F}"/>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8" name="Picture 7" descr="Icon&#10;&#10;Description automatically generated">
            <a:extLst>
              <a:ext uri="{FF2B5EF4-FFF2-40B4-BE49-F238E27FC236}">
                <a16:creationId xmlns:a16="http://schemas.microsoft.com/office/drawing/2014/main" id="{E40DADFA-8F30-C641-B0C6-AE73CFAC37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3762887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66A6321-CBAF-2A40-8801-01BE35D3A9EB}"/>
              </a:ext>
            </a:extLst>
          </p:cNvPr>
          <p:cNvPicPr>
            <a:picLocks noChangeAspect="1"/>
          </p:cNvPicPr>
          <p:nvPr userDrawn="1"/>
        </p:nvPicPr>
        <p:blipFill>
          <a:blip r:embed="rId2">
            <a:alphaModFix amt="40000"/>
          </a:blip>
          <a:stretch>
            <a:fillRect/>
          </a:stretch>
        </p:blipFill>
        <p:spPr>
          <a:xfrm>
            <a:off x="9010" y="-332154"/>
            <a:ext cx="12192000" cy="7190154"/>
          </a:xfrm>
          <a:prstGeom prst="rect">
            <a:avLst/>
          </a:prstGeom>
        </p:spPr>
      </p:pic>
      <p:sp>
        <p:nvSpPr>
          <p:cNvPr id="3" name="TextBox 2">
            <a:extLst>
              <a:ext uri="{FF2B5EF4-FFF2-40B4-BE49-F238E27FC236}">
                <a16:creationId xmlns:a16="http://schemas.microsoft.com/office/drawing/2014/main" id="{05424188-BEB1-9E4C-8C10-2E7F33C47095}"/>
              </a:ext>
            </a:extLst>
          </p:cNvPr>
          <p:cNvSpPr txBox="1"/>
          <p:nvPr userDrawn="1"/>
        </p:nvSpPr>
        <p:spPr>
          <a:xfrm>
            <a:off x="132079" y="6553273"/>
            <a:ext cx="2560321"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kern="1200">
                <a:solidFill>
                  <a:schemeClr val="tx1"/>
                </a:solidFill>
                <a:effectLst/>
                <a:latin typeface="+mn-lt"/>
                <a:ea typeface="+mn-ea"/>
                <a:cs typeface="+mn-cs"/>
              </a:rPr>
              <a:t>© British Nutrition Foundation 2021 | </a:t>
            </a:r>
            <a:r>
              <a:rPr lang="en-GB" sz="800" b="0" kern="1200" err="1">
                <a:solidFill>
                  <a:schemeClr val="tx1"/>
                </a:solidFill>
                <a:effectLst/>
                <a:latin typeface="+mn-lt"/>
                <a:ea typeface="+mn-ea"/>
                <a:cs typeface="+mn-cs"/>
              </a:rPr>
              <a:t>nutrition.org.uk</a:t>
            </a:r>
            <a:endParaRPr lang="en-GB" sz="800" b="0" kern="1200">
              <a:solidFill>
                <a:schemeClr val="tx1"/>
              </a:solidFill>
              <a:effectLst/>
              <a:latin typeface="+mn-lt"/>
              <a:ea typeface="+mn-ea"/>
              <a:cs typeface="+mn-cs"/>
            </a:endParaRPr>
          </a:p>
          <a:p>
            <a:pPr algn="l"/>
            <a:endParaRPr lang="en-US"/>
          </a:p>
        </p:txBody>
      </p:sp>
      <p:pic>
        <p:nvPicPr>
          <p:cNvPr id="7" name="Picture 6" descr="Icon&#10;&#10;Description automatically generated">
            <a:extLst>
              <a:ext uri="{FF2B5EF4-FFF2-40B4-BE49-F238E27FC236}">
                <a16:creationId xmlns:a16="http://schemas.microsoft.com/office/drawing/2014/main" id="{418ACBB8-3624-6048-8969-2D44ADD00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367710" y="6057546"/>
            <a:ext cx="643155" cy="643155"/>
          </a:xfrm>
          <a:prstGeom prst="rect">
            <a:avLst/>
          </a:prstGeom>
        </p:spPr>
      </p:pic>
    </p:spTree>
    <p:extLst>
      <p:ext uri="{BB962C8B-B14F-4D97-AF65-F5344CB8AC3E}">
        <p14:creationId xmlns:p14="http://schemas.microsoft.com/office/powerpoint/2010/main" val="2323069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37999-8E9D-CB42-AFEF-52726384724E}"/>
              </a:ext>
            </a:extLst>
          </p:cNvPr>
          <p:cNvSpPr>
            <a:spLocks noGrp="1"/>
          </p:cNvSpPr>
          <p:nvPr>
            <p:ph type="dt" sz="half" idx="10"/>
          </p:nvPr>
        </p:nvSpPr>
        <p:spPr/>
        <p:txBody>
          <a:bodyPr/>
          <a:lstStyle/>
          <a:p>
            <a:fld id="{66264A9D-E9B5-7A42-A727-3F19B36C0956}" type="datetimeFigureOut">
              <a:rPr lang="en-US" smtClean="0"/>
              <a:t>6/24/2022</a:t>
            </a:fld>
            <a:endParaRPr lang="en-US"/>
          </a:p>
        </p:txBody>
      </p:sp>
      <p:sp>
        <p:nvSpPr>
          <p:cNvPr id="3" name="Footer Placeholder 2">
            <a:extLst>
              <a:ext uri="{FF2B5EF4-FFF2-40B4-BE49-F238E27FC236}">
                <a16:creationId xmlns:a16="http://schemas.microsoft.com/office/drawing/2014/main" id="{CE358F46-BC37-4F4E-861D-6428C6E41A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287616-CD83-D745-AF7C-66B5A3E7A33C}"/>
              </a:ext>
            </a:extLst>
          </p:cNvPr>
          <p:cNvSpPr>
            <a:spLocks noGrp="1"/>
          </p:cNvSpPr>
          <p:nvPr>
            <p:ph type="sldNum" sz="quarter" idx="12"/>
          </p:nvPr>
        </p:nvSpPr>
        <p:spPr/>
        <p:txBody>
          <a:bodyPr/>
          <a:lstStyle/>
          <a:p>
            <a:fld id="{6A8F97D5-0B3E-114F-A06B-FEADF0846DF3}" type="slidenum">
              <a:rPr lang="en-US" smtClean="0"/>
              <a:t>‹#›</a:t>
            </a:fld>
            <a:endParaRPr lang="en-US"/>
          </a:p>
        </p:txBody>
      </p:sp>
    </p:spTree>
    <p:extLst>
      <p:ext uri="{BB962C8B-B14F-4D97-AF65-F5344CB8AC3E}">
        <p14:creationId xmlns:p14="http://schemas.microsoft.com/office/powerpoint/2010/main" val="27767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FTC UEL">
    <p:spTree>
      <p:nvGrpSpPr>
        <p:cNvPr id="1" name=""/>
        <p:cNvGrpSpPr/>
        <p:nvPr/>
      </p:nvGrpSpPr>
      <p:grpSpPr>
        <a:xfrm>
          <a:off x="0" y="0"/>
          <a:ext cx="0" cy="0"/>
          <a:chOff x="0" y="0"/>
          <a:chExt cx="0" cy="0"/>
        </a:xfrm>
      </p:grpSpPr>
      <p:sp>
        <p:nvSpPr>
          <p:cNvPr id="2" name="Title 1"/>
          <p:cNvSpPr>
            <a:spLocks noGrp="1"/>
          </p:cNvSpPr>
          <p:nvPr>
            <p:ph type="title"/>
          </p:nvPr>
        </p:nvSpPr>
        <p:spPr>
          <a:xfrm>
            <a:off x="719403" y="274638"/>
            <a:ext cx="10862997" cy="1143000"/>
          </a:xfrm>
        </p:spPr>
        <p:txBody>
          <a:bodyPr/>
          <a:lstStyle>
            <a:lvl1pPr algn="l">
              <a:defRPr>
                <a:solidFill>
                  <a:schemeClr val="accent4">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a:xfrm>
            <a:off x="666712" y="1500176"/>
            <a:ext cx="10972800" cy="415604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en-US"/>
              <a:t>Click to edit Master text styles</a:t>
            </a:r>
          </a:p>
          <a:p>
            <a:pPr lvl="1"/>
            <a:r>
              <a:rPr lang="en-US"/>
              <a:t>Second level</a:t>
            </a:r>
          </a:p>
        </p:txBody>
      </p:sp>
      <p:pic>
        <p:nvPicPr>
          <p:cNvPr id="5" name="Picture 4">
            <a:extLst>
              <a:ext uri="{FF2B5EF4-FFF2-40B4-BE49-F238E27FC236}">
                <a16:creationId xmlns:a16="http://schemas.microsoft.com/office/drawing/2014/main" id="{2095A6A8-E67F-4495-8C77-DB6D965D2A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935" y="5656217"/>
            <a:ext cx="1610054" cy="150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42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hyperlink" Target="http://www.foodafactoflife.org.uk/"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6.jpeg"/><Relationship Id="rId5" Type="http://schemas.openxmlformats.org/officeDocument/2006/relationships/slideLayout" Target="../slideLayouts/slideLayout12.xml"/><Relationship Id="rId10" Type="http://schemas.openxmlformats.org/officeDocument/2006/relationships/theme" Target="../theme/theme6.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0.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theme" Target="../theme/theme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heme" Target="../theme/theme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492" y="0"/>
            <a:ext cx="12172508" cy="6847036"/>
          </a:xfrm>
          <a:prstGeom prst="rect">
            <a:avLst/>
          </a:prstGeom>
        </p:spPr>
      </p:pic>
    </p:spTree>
    <p:extLst>
      <p:ext uri="{BB962C8B-B14F-4D97-AF65-F5344CB8AC3E}">
        <p14:creationId xmlns:p14="http://schemas.microsoft.com/office/powerpoint/2010/main" val="1032443473"/>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837127"/>
            <a:ext cx="8398374" cy="624819"/>
          </a:xfrm>
          <a:prstGeom prst="rect">
            <a:avLst/>
          </a:prstGeom>
        </p:spPr>
        <p:txBody>
          <a:bodyPr vert="horz" lIns="91440" tIns="45720" rIns="91440" bIns="45720" rtlCol="0" anchor="ctr">
            <a:normAutofit/>
          </a:bodyPr>
          <a:lstStyle/>
          <a:p>
            <a:r>
              <a:rPr lang="en-US"/>
              <a:t>Title here</a:t>
            </a:r>
            <a:endParaRPr lang="en-GB"/>
          </a:p>
        </p:txBody>
      </p:sp>
      <p:sp>
        <p:nvSpPr>
          <p:cNvPr id="3" name="Text Placeholder 2"/>
          <p:cNvSpPr>
            <a:spLocks noGrp="1"/>
          </p:cNvSpPr>
          <p:nvPr>
            <p:ph type="body" idx="1"/>
          </p:nvPr>
        </p:nvSpPr>
        <p:spPr>
          <a:xfrm>
            <a:off x="609600" y="1867437"/>
            <a:ext cx="11135932" cy="3889419"/>
          </a:xfrm>
          <a:prstGeom prst="rect">
            <a:avLst/>
          </a:prstGeom>
        </p:spPr>
        <p:txBody>
          <a:bodyPr vert="horz" lIns="91440" tIns="45720" rIns="91440" bIns="45720" rtlCol="0">
            <a:normAutofit/>
          </a:bodyPr>
          <a:lstStyle/>
          <a:p>
            <a:pPr lvl="0"/>
            <a:r>
              <a:rPr lang="en-GB" sz="2400">
                <a:latin typeface="Arial" panose="020B0604020202020204" pitchFamily="34" charset="0"/>
                <a:cs typeface="Arial" panose="020B0604020202020204" pitchFamily="34" charset="0"/>
              </a:rPr>
              <a:t>Click to add text</a:t>
            </a:r>
            <a:endParaRPr lang="en-GB"/>
          </a:p>
        </p:txBody>
      </p:sp>
    </p:spTree>
    <p:extLst>
      <p:ext uri="{BB962C8B-B14F-4D97-AF65-F5344CB8AC3E}">
        <p14:creationId xmlns:p14="http://schemas.microsoft.com/office/powerpoint/2010/main" val="1450869770"/>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a:buNone/>
        <a:defRPr sz="24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47591442"/>
      </p:ext>
    </p:extLst>
  </p:cSld>
  <p:clrMap bg1="lt1" tx1="dk1" bg2="lt2" tx2="dk2" accent1="accent1" accent2="accent2" accent3="accent3" accent4="accent4" accent5="accent5" accent6="accent6" hlink="hlink" folHlink="folHlink"/>
  <p:sldLayoutIdLst>
    <p:sldLayoutId id="2147483739" r:id="rId1"/>
    <p:sldLayoutId id="21474837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30"/>
            <a:ext cx="10721788" cy="103875"/>
          </a:xfrm>
          <a:prstGeom prst="rect">
            <a:avLst/>
          </a:prstGeom>
          <a:noFill/>
        </p:spPr>
        <p:txBody>
          <a:bodyPr wrap="square" lIns="0" tIns="0" rIns="0" bIns="0" rtlCol="0">
            <a:spAutoFit/>
          </a:bodyPr>
          <a:lstStyle/>
          <a:p>
            <a:pPr algn="r"/>
            <a:r>
              <a:rPr lang="en-US" sz="675">
                <a:solidFill>
                  <a:prstClr val="black"/>
                </a:solidFill>
                <a:latin typeface="Arial" charset="0"/>
                <a:ea typeface="Arial" charset="0"/>
                <a:cs typeface="Arial" charset="0"/>
                <a:hlinkClick r:id="rId4"/>
              </a:rPr>
              <a:t>www.foodafactoflife.org.uk</a:t>
            </a:r>
            <a:r>
              <a:rPr lang="en-US" sz="675">
                <a:solidFill>
                  <a:prstClr val="black"/>
                </a:solidFill>
                <a:latin typeface="Arial" charset="0"/>
                <a:ea typeface="Arial" charset="0"/>
                <a:cs typeface="Arial" charset="0"/>
              </a:rPr>
              <a:t>    © Food – a fact of life 2022</a:t>
            </a:r>
          </a:p>
        </p:txBody>
      </p:sp>
    </p:spTree>
    <p:extLst>
      <p:ext uri="{BB962C8B-B14F-4D97-AF65-F5344CB8AC3E}">
        <p14:creationId xmlns:p14="http://schemas.microsoft.com/office/powerpoint/2010/main" val="1438286082"/>
      </p:ext>
    </p:extLst>
  </p:cSld>
  <p:clrMap bg1="lt1" tx1="dk1" bg2="lt2" tx2="dk2" accent1="accent1" accent2="accent2" accent3="accent3" accent4="accent4" accent5="accent5" accent6="accent6" hlink="hlink" folHlink="folHlink"/>
  <p:sldLayoutIdLst>
    <p:sldLayoutId id="214748374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73072" y="6539530"/>
            <a:ext cx="10721788" cy="103875"/>
          </a:xfrm>
          <a:prstGeom prst="rect">
            <a:avLst/>
          </a:prstGeom>
          <a:noFill/>
        </p:spPr>
        <p:txBody>
          <a:bodyPr wrap="square" lIns="0" tIns="0" rIns="0" bIns="0" rtlCol="0">
            <a:spAutoFit/>
          </a:bodyPr>
          <a:lstStyle/>
          <a:p>
            <a:pPr algn="r"/>
            <a:r>
              <a:rPr lang="en-US" sz="675" b="0" i="0">
                <a:solidFill>
                  <a:schemeClr val="tx1"/>
                </a:solidFill>
                <a:latin typeface="Arial" charset="0"/>
                <a:ea typeface="Arial" charset="0"/>
                <a:cs typeface="Arial" charset="0"/>
                <a:hlinkClick r:id="rId4"/>
              </a:rPr>
              <a:t>www.foodafactoflife.org.uk</a:t>
            </a:r>
            <a:r>
              <a:rPr lang="en-US" sz="675" b="0" i="0" baseline="0">
                <a:solidFill>
                  <a:schemeClr val="tx1"/>
                </a:solidFill>
                <a:latin typeface="Arial" charset="0"/>
                <a:ea typeface="Arial" charset="0"/>
                <a:cs typeface="Arial" charset="0"/>
              </a:rPr>
              <a:t>    </a:t>
            </a:r>
            <a:r>
              <a:rPr lang="en-US" sz="675"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3614256877"/>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32400" y="274638"/>
            <a:ext cx="635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5327651" y="1600201"/>
            <a:ext cx="6254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extLst>
      <p:ext uri="{BB962C8B-B14F-4D97-AF65-F5344CB8AC3E}">
        <p14:creationId xmlns:p14="http://schemas.microsoft.com/office/powerpoint/2010/main" val="66025521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rtl="0" eaLnBrk="0" fontAlgn="base" hangingPunct="0">
        <a:spcBef>
          <a:spcPct val="0"/>
        </a:spcBef>
        <a:spcAft>
          <a:spcPct val="0"/>
        </a:spcAft>
        <a:defRPr sz="4400" kern="1200">
          <a:solidFill>
            <a:srgbClr val="604A7B"/>
          </a:solidFill>
          <a:latin typeface="+mj-lt"/>
          <a:ea typeface="+mj-ea"/>
          <a:cs typeface="+mj-cs"/>
        </a:defRPr>
      </a:lvl1pPr>
      <a:lvl2pPr algn="l" rtl="0" eaLnBrk="0" fontAlgn="base" hangingPunct="0">
        <a:spcBef>
          <a:spcPct val="0"/>
        </a:spcBef>
        <a:spcAft>
          <a:spcPct val="0"/>
        </a:spcAft>
        <a:defRPr sz="4400">
          <a:solidFill>
            <a:srgbClr val="604A7B"/>
          </a:solidFill>
          <a:latin typeface="Arial" charset="0"/>
        </a:defRPr>
      </a:lvl2pPr>
      <a:lvl3pPr algn="l" rtl="0" eaLnBrk="0" fontAlgn="base" hangingPunct="0">
        <a:spcBef>
          <a:spcPct val="0"/>
        </a:spcBef>
        <a:spcAft>
          <a:spcPct val="0"/>
        </a:spcAft>
        <a:defRPr sz="4400">
          <a:solidFill>
            <a:srgbClr val="604A7B"/>
          </a:solidFill>
          <a:latin typeface="Arial" charset="0"/>
        </a:defRPr>
      </a:lvl3pPr>
      <a:lvl4pPr algn="l" rtl="0" eaLnBrk="0" fontAlgn="base" hangingPunct="0">
        <a:spcBef>
          <a:spcPct val="0"/>
        </a:spcBef>
        <a:spcAft>
          <a:spcPct val="0"/>
        </a:spcAft>
        <a:defRPr sz="4400">
          <a:solidFill>
            <a:srgbClr val="604A7B"/>
          </a:solidFill>
          <a:latin typeface="Arial" charset="0"/>
        </a:defRPr>
      </a:lvl4pPr>
      <a:lvl5pPr algn="l" rtl="0" eaLnBrk="0" fontAlgn="base" hangingPunct="0">
        <a:spcBef>
          <a:spcPct val="0"/>
        </a:spcBef>
        <a:spcAft>
          <a:spcPct val="0"/>
        </a:spcAft>
        <a:defRPr sz="4400">
          <a:solidFill>
            <a:srgbClr val="604A7B"/>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3" name="Picture 9" descr="bit of bubble_20%"/>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8100" y="1"/>
            <a:ext cx="4720167" cy="2168525"/>
          </a:xfrm>
          <a:prstGeom prst="rect">
            <a:avLst/>
          </a:prstGeom>
          <a:noFill/>
        </p:spPr>
      </p:pic>
      <p:sp>
        <p:nvSpPr>
          <p:cNvPr id="1026" name="Rectangle 2"/>
          <p:cNvSpPr>
            <a:spLocks noGrp="1" noChangeArrowheads="1"/>
          </p:cNvSpPr>
          <p:nvPr>
            <p:ph type="title"/>
          </p:nvPr>
        </p:nvSpPr>
        <p:spPr bwMode="auto">
          <a:xfrm>
            <a:off x="3168652" y="1700213"/>
            <a:ext cx="8462433" cy="1143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a:t>
            </a:r>
            <a:br>
              <a:rPr lang="en-US"/>
            </a:br>
            <a:r>
              <a:rPr lang="en-US"/>
              <a:t>Master title style</a:t>
            </a:r>
          </a:p>
        </p:txBody>
      </p:sp>
      <p:sp>
        <p:nvSpPr>
          <p:cNvPr id="1027" name="Rectangle 3"/>
          <p:cNvSpPr>
            <a:spLocks noGrp="1" noChangeArrowheads="1"/>
          </p:cNvSpPr>
          <p:nvPr>
            <p:ph type="body" idx="1"/>
          </p:nvPr>
        </p:nvSpPr>
        <p:spPr bwMode="auto">
          <a:xfrm>
            <a:off x="3168652" y="2930526"/>
            <a:ext cx="8462433" cy="27797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32CAFF7-BA05-4B92-867C-F4310C356967}" type="slidenum">
              <a:rPr lang="en-US"/>
              <a:pPr/>
              <a:t>‹#›</a:t>
            </a:fld>
            <a:endParaRPr lang="en-US"/>
          </a:p>
        </p:txBody>
      </p:sp>
    </p:spTree>
    <p:extLst>
      <p:ext uri="{BB962C8B-B14F-4D97-AF65-F5344CB8AC3E}">
        <p14:creationId xmlns:p14="http://schemas.microsoft.com/office/powerpoint/2010/main" val="7837412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fontAlgn="base">
        <a:lnSpc>
          <a:spcPct val="90000"/>
        </a:lnSpc>
        <a:spcBef>
          <a:spcPct val="0"/>
        </a:spcBef>
        <a:spcAft>
          <a:spcPct val="0"/>
        </a:spcAft>
        <a:defRPr sz="3400" b="1">
          <a:solidFill>
            <a:srgbClr val="A8084D"/>
          </a:solidFill>
          <a:latin typeface="+mj-lt"/>
          <a:ea typeface="+mj-ea"/>
          <a:cs typeface="+mj-cs"/>
        </a:defRPr>
      </a:lvl1pPr>
      <a:lvl2pPr algn="l" rtl="0" fontAlgn="base">
        <a:lnSpc>
          <a:spcPct val="90000"/>
        </a:lnSpc>
        <a:spcBef>
          <a:spcPct val="0"/>
        </a:spcBef>
        <a:spcAft>
          <a:spcPct val="0"/>
        </a:spcAft>
        <a:defRPr sz="3400" b="1">
          <a:solidFill>
            <a:srgbClr val="A8084D"/>
          </a:solidFill>
          <a:latin typeface="FS Mencap" pitchFamily="50" charset="0"/>
        </a:defRPr>
      </a:lvl2pPr>
      <a:lvl3pPr algn="l" rtl="0" fontAlgn="base">
        <a:lnSpc>
          <a:spcPct val="90000"/>
        </a:lnSpc>
        <a:spcBef>
          <a:spcPct val="0"/>
        </a:spcBef>
        <a:spcAft>
          <a:spcPct val="0"/>
        </a:spcAft>
        <a:defRPr sz="3400" b="1">
          <a:solidFill>
            <a:srgbClr val="A8084D"/>
          </a:solidFill>
          <a:latin typeface="FS Mencap" pitchFamily="50" charset="0"/>
        </a:defRPr>
      </a:lvl3pPr>
      <a:lvl4pPr algn="l" rtl="0" fontAlgn="base">
        <a:lnSpc>
          <a:spcPct val="90000"/>
        </a:lnSpc>
        <a:spcBef>
          <a:spcPct val="0"/>
        </a:spcBef>
        <a:spcAft>
          <a:spcPct val="0"/>
        </a:spcAft>
        <a:defRPr sz="3400" b="1">
          <a:solidFill>
            <a:srgbClr val="A8084D"/>
          </a:solidFill>
          <a:latin typeface="FS Mencap" pitchFamily="50" charset="0"/>
        </a:defRPr>
      </a:lvl4pPr>
      <a:lvl5pPr algn="l" rtl="0" fontAlgn="base">
        <a:lnSpc>
          <a:spcPct val="90000"/>
        </a:lnSpc>
        <a:spcBef>
          <a:spcPct val="0"/>
        </a:spcBef>
        <a:spcAft>
          <a:spcPct val="0"/>
        </a:spcAft>
        <a:defRPr sz="3400" b="1">
          <a:solidFill>
            <a:srgbClr val="A8084D"/>
          </a:solidFill>
          <a:latin typeface="FS Mencap" pitchFamily="50" charset="0"/>
        </a:defRPr>
      </a:lvl5pPr>
      <a:lvl6pPr marL="457200" algn="l" rtl="0" fontAlgn="base">
        <a:lnSpc>
          <a:spcPct val="90000"/>
        </a:lnSpc>
        <a:spcBef>
          <a:spcPct val="0"/>
        </a:spcBef>
        <a:spcAft>
          <a:spcPct val="0"/>
        </a:spcAft>
        <a:defRPr sz="3400" b="1">
          <a:solidFill>
            <a:srgbClr val="A8084D"/>
          </a:solidFill>
          <a:latin typeface="FS Mencap" pitchFamily="50" charset="0"/>
        </a:defRPr>
      </a:lvl6pPr>
      <a:lvl7pPr marL="914400" algn="l" rtl="0" fontAlgn="base">
        <a:lnSpc>
          <a:spcPct val="90000"/>
        </a:lnSpc>
        <a:spcBef>
          <a:spcPct val="0"/>
        </a:spcBef>
        <a:spcAft>
          <a:spcPct val="0"/>
        </a:spcAft>
        <a:defRPr sz="3400" b="1">
          <a:solidFill>
            <a:srgbClr val="A8084D"/>
          </a:solidFill>
          <a:latin typeface="FS Mencap" pitchFamily="50" charset="0"/>
        </a:defRPr>
      </a:lvl7pPr>
      <a:lvl8pPr marL="1371600" algn="l" rtl="0" fontAlgn="base">
        <a:lnSpc>
          <a:spcPct val="90000"/>
        </a:lnSpc>
        <a:spcBef>
          <a:spcPct val="0"/>
        </a:spcBef>
        <a:spcAft>
          <a:spcPct val="0"/>
        </a:spcAft>
        <a:defRPr sz="3400" b="1">
          <a:solidFill>
            <a:srgbClr val="A8084D"/>
          </a:solidFill>
          <a:latin typeface="FS Mencap" pitchFamily="50" charset="0"/>
        </a:defRPr>
      </a:lvl8pPr>
      <a:lvl9pPr marL="1828800" algn="l" rtl="0" fontAlgn="base">
        <a:lnSpc>
          <a:spcPct val="90000"/>
        </a:lnSpc>
        <a:spcBef>
          <a:spcPct val="0"/>
        </a:spcBef>
        <a:spcAft>
          <a:spcPct val="0"/>
        </a:spcAft>
        <a:defRPr sz="3400" b="1">
          <a:solidFill>
            <a:srgbClr val="A8084D"/>
          </a:solidFill>
          <a:latin typeface="FS Mencap" pitchFamily="50"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C4D72-AE0F-FE4B-B6A5-4581A0B2D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E3A59-2058-7442-9528-A596EE7C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8C908-3946-184B-98CF-F23A68BC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4A9D-E9B5-7A42-A727-3F19B36C0956}" type="datetimeFigureOut">
              <a:rPr lang="en-US" smtClean="0"/>
              <a:t>6/24/2022</a:t>
            </a:fld>
            <a:endParaRPr lang="en-US"/>
          </a:p>
        </p:txBody>
      </p:sp>
      <p:sp>
        <p:nvSpPr>
          <p:cNvPr id="5" name="Footer Placeholder 4">
            <a:extLst>
              <a:ext uri="{FF2B5EF4-FFF2-40B4-BE49-F238E27FC236}">
                <a16:creationId xmlns:a16="http://schemas.microsoft.com/office/drawing/2014/main" id="{EA50DA2C-8883-AF4F-98A4-CB3E52833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AD9E1-5C2C-4043-83EB-2BF8C8F73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97D5-0B3E-114F-A06B-FEADF0846DF3}" type="slidenum">
              <a:rPr lang="en-US" smtClean="0"/>
              <a:t>‹#›</a:t>
            </a:fld>
            <a:endParaRPr lang="en-US"/>
          </a:p>
        </p:txBody>
      </p:sp>
    </p:spTree>
    <p:extLst>
      <p:ext uri="{BB962C8B-B14F-4D97-AF65-F5344CB8AC3E}">
        <p14:creationId xmlns:p14="http://schemas.microsoft.com/office/powerpoint/2010/main" val="398209414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6C4D72-AE0F-FE4B-B6A5-4581A0B2D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4E3A59-2058-7442-9528-A596EE7C5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8C908-3946-184B-98CF-F23A68BC41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64A9D-E9B5-7A42-A727-3F19B36C0956}" type="datetimeFigureOut">
              <a:rPr lang="en-US" smtClean="0"/>
              <a:t>6/24/2022</a:t>
            </a:fld>
            <a:endParaRPr lang="en-US"/>
          </a:p>
        </p:txBody>
      </p:sp>
      <p:sp>
        <p:nvSpPr>
          <p:cNvPr id="5" name="Footer Placeholder 4">
            <a:extLst>
              <a:ext uri="{FF2B5EF4-FFF2-40B4-BE49-F238E27FC236}">
                <a16:creationId xmlns:a16="http://schemas.microsoft.com/office/drawing/2014/main" id="{EA50DA2C-8883-AF4F-98A4-CB3E52833C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6AD9E1-5C2C-4043-83EB-2BF8C8F73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F97D5-0B3E-114F-A06B-FEADF0846DF3}" type="slidenum">
              <a:rPr lang="en-US" smtClean="0"/>
              <a:t>‹#›</a:t>
            </a:fld>
            <a:endParaRPr lang="en-US"/>
          </a:p>
        </p:txBody>
      </p:sp>
    </p:spTree>
    <p:extLst>
      <p:ext uri="{BB962C8B-B14F-4D97-AF65-F5344CB8AC3E}">
        <p14:creationId xmlns:p14="http://schemas.microsoft.com/office/powerpoint/2010/main" val="366049359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49.xml"/><Relationship Id="rId6" Type="http://schemas.openxmlformats.org/officeDocument/2006/relationships/image" Target="../media/image47.jpeg"/><Relationship Id="rId5" Type="http://schemas.openxmlformats.org/officeDocument/2006/relationships/image" Target="../media/image46.jpeg"/><Relationship Id="rId10" Type="http://schemas.openxmlformats.org/officeDocument/2006/relationships/hyperlink" Target="https://apps.who.int/iris/handle/10665/349086" TargetMode="External"/><Relationship Id="rId4" Type="http://schemas.openxmlformats.org/officeDocument/2006/relationships/image" Target="../media/image45.jpe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svg"/><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openxmlformats.org/officeDocument/2006/relationships/image" Target="../media/image60.sv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49.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49.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8.xml"/><Relationship Id="rId1" Type="http://schemas.openxmlformats.org/officeDocument/2006/relationships/slideLayout" Target="../slideLayouts/slideLayout49.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hyperlink" Target="https://www.nutrition.org.uk/news/2021/plenty-more-fish-in-the-sea-why-we-should-choose-more-sustainable-seafood/" TargetMode="External"/><Relationship Id="rId2" Type="http://schemas.openxmlformats.org/officeDocument/2006/relationships/notesSlide" Target="../notesSlides/notesSlide9.xml"/><Relationship Id="rId1" Type="http://schemas.openxmlformats.org/officeDocument/2006/relationships/slideLayout" Target="../slideLayouts/slideLayout77.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8" Type="http://schemas.openxmlformats.org/officeDocument/2006/relationships/hyperlink" Target="https://wrap.org.uk/taking-action/food-drink/initiatives/courtauld-commitment" TargetMode="External"/><Relationship Id="rId3" Type="http://schemas.openxmlformats.org/officeDocument/2006/relationships/image" Target="../media/image83.jpeg"/><Relationship Id="rId7" Type="http://schemas.openxmlformats.org/officeDocument/2006/relationships/hyperlink" Target="https://www.ipcc.ch/srccl/chapter/summary-for-policymakers/" TargetMode="External"/><Relationship Id="rId12" Type="http://schemas.openxmlformats.org/officeDocument/2006/relationships/hyperlink" Target="https://www.wrap.org.uk/content/courtauld-commitment-2025-milestone-progress-report" TargetMode="External"/><Relationship Id="rId2" Type="http://schemas.openxmlformats.org/officeDocument/2006/relationships/notesSlide" Target="../notesSlides/notesSlide10.xml"/><Relationship Id="rId1" Type="http://schemas.openxmlformats.org/officeDocument/2006/relationships/slideLayout" Target="../slideLayouts/slideLayout49.xml"/><Relationship Id="rId6" Type="http://schemas.openxmlformats.org/officeDocument/2006/relationships/hyperlink" Target="https://www.fao.org/food-loss-and-food-waste/flw-data" TargetMode="External"/><Relationship Id="rId11" Type="http://schemas.openxmlformats.org/officeDocument/2006/relationships/image" Target="../media/image86.png"/><Relationship Id="rId5" Type="http://schemas.openxmlformats.org/officeDocument/2006/relationships/image" Target="../media/image85.jpeg"/><Relationship Id="rId10" Type="http://schemas.openxmlformats.org/officeDocument/2006/relationships/hyperlink" Target="https://wrap.org.uk/sites/default/files/2021-10/food-%20surplus-and-%20waste-in-the-%20uk-key-facts-oct-21.pdf" TargetMode="External"/><Relationship Id="rId4" Type="http://schemas.openxmlformats.org/officeDocument/2006/relationships/image" Target="../media/image84.jpeg"/><Relationship Id="rId9" Type="http://schemas.openxmlformats.org/officeDocument/2006/relationships/hyperlink" Target="https://wrap.org.uk/resources/report/uk-household-food-waste-tracking-survey-winter-2021-behaviours-attitudes-an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hyperlink" Target="http://www.nutrition.org.uk/" TargetMode="External"/><Relationship Id="rId2" Type="http://schemas.openxmlformats.org/officeDocument/2006/relationships/hyperlink" Target="https://doi.org/10.1111/nbu.12518" TargetMode="External"/><Relationship Id="rId1" Type="http://schemas.openxmlformats.org/officeDocument/2006/relationships/slideLayout" Target="../slideLayouts/slideLayout49.xml"/><Relationship Id="rId4" Type="http://schemas.openxmlformats.org/officeDocument/2006/relationships/image" Target="../media/image87.png"/></Relationships>
</file>

<file path=ppt/slides/_rels/slide24.xml.rels><?xml version="1.0" encoding="UTF-8" standalone="yes"?>
<Relationships xmlns="http://schemas.openxmlformats.org/package/2006/relationships"><Relationship Id="rId3" Type="http://schemas.openxmlformats.org/officeDocument/2006/relationships/hyperlink" Target="https://www.foodafactoflife.org.uk/" TargetMode="External"/><Relationship Id="rId2" Type="http://schemas.openxmlformats.org/officeDocument/2006/relationships/image" Target="../media/image88.jpeg"/><Relationship Id="rId1" Type="http://schemas.openxmlformats.org/officeDocument/2006/relationships/slideLayout" Target="../slideLayouts/slideLayout6.xml"/><Relationship Id="rId5" Type="http://schemas.openxmlformats.org/officeDocument/2006/relationships/hyperlink" Target="https://www.foodafactoflife.org.uk/14-16-years/healthy-sustainable-diets/" TargetMode="External"/><Relationship Id="rId4" Type="http://schemas.openxmlformats.org/officeDocument/2006/relationships/hyperlink" Target="https://www.foodafactoflife.org.uk/11-14-years/healthy-sustainable-diet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foodafactoflife.org.uk/media/10012/wfcf-chall-ppt-1114.pptx" TargetMode="External"/><Relationship Id="rId13" Type="http://schemas.openxmlformats.org/officeDocument/2006/relationships/image" Target="../media/image91.png"/><Relationship Id="rId3" Type="http://schemas.openxmlformats.org/officeDocument/2006/relationships/hyperlink" Target="https://www.foodafactoflife.org.uk/11-14-years/food-commodities/fruit-and-vegetables/" TargetMode="External"/><Relationship Id="rId7" Type="http://schemas.openxmlformats.org/officeDocument/2006/relationships/hyperlink" Target="https://www.foodafactoflife.org.uk/professional-development/teaching-and-learning/classroom-resources-from-ffl-training/#WFCF" TargetMode="External"/><Relationship Id="rId12" Type="http://schemas.openxmlformats.org/officeDocument/2006/relationships/image" Target="../media/image90.png"/><Relationship Id="rId2" Type="http://schemas.openxmlformats.org/officeDocument/2006/relationships/hyperlink" Target="https://www.foodafactoflife.org.uk/media/9858/eatwell-guide-ko-11-16he.docx" TargetMode="External"/><Relationship Id="rId1" Type="http://schemas.openxmlformats.org/officeDocument/2006/relationships/slideLayout" Target="../slideLayouts/slideLayout6.xml"/><Relationship Id="rId6" Type="http://schemas.openxmlformats.org/officeDocument/2006/relationships/hyperlink" Target="https://www.foodafactoflife.org.uk/media/5418/using-leftovers-ppt-1416ca.pptx" TargetMode="External"/><Relationship Id="rId11" Type="http://schemas.openxmlformats.org/officeDocument/2006/relationships/image" Target="../media/image89.png"/><Relationship Id="rId5" Type="http://schemas.openxmlformats.org/officeDocument/2006/relationships/hyperlink" Target="https://www.foodafactoflife.org.uk/11-14-years/cooking/ingredients/" TargetMode="External"/><Relationship Id="rId15" Type="http://schemas.openxmlformats.org/officeDocument/2006/relationships/image" Target="../media/image93.png"/><Relationship Id="rId10" Type="http://schemas.openxmlformats.org/officeDocument/2006/relationships/hyperlink" Target="https://www.foodafactoflife.org.uk/11-14-years/where-food-comes-from/videos/" TargetMode="External"/><Relationship Id="rId4" Type="http://schemas.openxmlformats.org/officeDocument/2006/relationships/hyperlink" Target="https://www.foodafactoflife.org.uk/11-14-years/food-commodities/fish-and-shellfish/" TargetMode="External"/><Relationship Id="rId9" Type="http://schemas.openxmlformats.org/officeDocument/2006/relationships/hyperlink" Target="https://www.foodafactoflife.org.uk/media/10007/wfcf-chall-ppt-1416.pptx" TargetMode="External"/><Relationship Id="rId1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hyperlink" Target="https://www.nutrition.org.uk/healthy-eating-week/" TargetMode="External"/><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2.png"/><Relationship Id="rId11" Type="http://schemas.openxmlformats.org/officeDocument/2006/relationships/image" Target="../media/image106.png"/><Relationship Id="rId5" Type="http://schemas.openxmlformats.org/officeDocument/2006/relationships/image" Target="../media/image101.png"/><Relationship Id="rId10" Type="http://schemas.openxmlformats.org/officeDocument/2006/relationships/hyperlink" Target="https://www.nutrition.org.uk/healthy-eating-week/" TargetMode="External"/><Relationship Id="rId4" Type="http://schemas.openxmlformats.org/officeDocument/2006/relationships/image" Target="../media/image100.png"/><Relationship Id="rId9" Type="http://schemas.openxmlformats.org/officeDocument/2006/relationships/image" Target="../media/image10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hyperlink" Target="https://freepngimg.com/png/13548-earth-png" TargetMode="External"/><Relationship Id="rId9"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hyperlink" Target="https://www.un.org/en/sections/issues-depth/population/" TargetMode="External"/><Relationship Id="rId2" Type="http://schemas.openxmlformats.org/officeDocument/2006/relationships/image" Target="../media/image35.jpeg"/><Relationship Id="rId1" Type="http://schemas.openxmlformats.org/officeDocument/2006/relationships/slideLayout" Target="../slideLayouts/slideLayout43.xml"/><Relationship Id="rId5" Type="http://schemas.openxmlformats.org/officeDocument/2006/relationships/image" Target="../media/image36.png"/><Relationship Id="rId4" Type="http://schemas.openxmlformats.org/officeDocument/2006/relationships/hyperlink" Target="https://research.wri.org/wrr-foo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3.xml"/><Relationship Id="rId1" Type="http://schemas.openxmlformats.org/officeDocument/2006/relationships/tags" Target="../tags/tag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3.xml"/><Relationship Id="rId5" Type="http://schemas.openxmlformats.org/officeDocument/2006/relationships/hyperlink" Target="https://www.fao.org/publications/card/en/c/CB7514EN/" TargetMode="Externa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final-uk-greenhouse-gas-emissions-national-statistics-1990-to-2020" TargetMode="Externa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op.europa.eu/en/publication-detail/-/publication/38abd8e0-9fe1-4870-81da-2455f9fd75a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utrition.org.uk/news/2020/majority-unlikely-to-go-plant-based-in-the-new-year-bnf-survey-reveals/" TargetMode="External"/><Relationship Id="rId2" Type="http://schemas.openxmlformats.org/officeDocument/2006/relationships/image" Target="../media/image42.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674F-D3DB-9C4A-887A-D21ADA091C1C}"/>
              </a:ext>
            </a:extLst>
          </p:cNvPr>
          <p:cNvSpPr>
            <a:spLocks noGrp="1"/>
          </p:cNvSpPr>
          <p:nvPr>
            <p:ph type="ctrTitle"/>
          </p:nvPr>
        </p:nvSpPr>
        <p:spPr>
          <a:xfrm>
            <a:off x="520145" y="1817318"/>
            <a:ext cx="8845527" cy="1435622"/>
          </a:xfrm>
        </p:spPr>
        <p:txBody>
          <a:bodyPr anchor="t" anchorCtr="0">
            <a:noAutofit/>
          </a:bodyPr>
          <a:lstStyle/>
          <a:p>
            <a:r>
              <a:rPr kumimoji="0" lang="en-GB" sz="4400" i="0" u="none" strike="noStrike" kern="1200" cap="none" spc="0" normalizeH="0" baseline="0" noProof="0" dirty="0">
                <a:ln>
                  <a:noFill/>
                </a:ln>
                <a:solidFill>
                  <a:srgbClr val="00B050"/>
                </a:solidFill>
                <a:effectLst/>
                <a:uLnTx/>
                <a:uFillTx/>
                <a:latin typeface="Georgia" panose="02040502050405020303" pitchFamily="18" charset="0"/>
              </a:rPr>
              <a:t>Healthy and sustainable diets – what needs to be considered?</a:t>
            </a:r>
          </a:p>
        </p:txBody>
      </p:sp>
      <p:sp>
        <p:nvSpPr>
          <p:cNvPr id="3" name="Subtitle 2">
            <a:extLst>
              <a:ext uri="{FF2B5EF4-FFF2-40B4-BE49-F238E27FC236}">
                <a16:creationId xmlns:a16="http://schemas.microsoft.com/office/drawing/2014/main" id="{A71048B5-F307-A244-8D81-9CDADDD01303}"/>
              </a:ext>
            </a:extLst>
          </p:cNvPr>
          <p:cNvSpPr>
            <a:spLocks noGrp="1"/>
          </p:cNvSpPr>
          <p:nvPr>
            <p:ph type="subTitle" idx="1"/>
          </p:nvPr>
        </p:nvSpPr>
        <p:spPr>
          <a:xfrm>
            <a:off x="520146" y="3801482"/>
            <a:ext cx="3985179" cy="1063140"/>
          </a:xfrm>
        </p:spPr>
        <p:txBody>
          <a:bodyPr>
            <a:normAutofit/>
          </a:bodyPr>
          <a:lstStyle/>
          <a:p>
            <a:r>
              <a:rPr lang="en-US"/>
              <a:t>Dr Simon Steenson</a:t>
            </a:r>
          </a:p>
          <a:p>
            <a:r>
              <a:rPr lang="en-US"/>
              <a:t>Nutrition Scientist</a:t>
            </a:r>
          </a:p>
          <a:p>
            <a:endParaRPr lang="en-US"/>
          </a:p>
        </p:txBody>
      </p:sp>
      <p:pic>
        <p:nvPicPr>
          <p:cNvPr id="5" name="Picture 2">
            <a:extLst>
              <a:ext uri="{FF2B5EF4-FFF2-40B4-BE49-F238E27FC236}">
                <a16:creationId xmlns:a16="http://schemas.microsoft.com/office/drawing/2014/main" id="{5FFC4485-FE01-4AF6-996A-99AF459EA8F4}"/>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rcRect/>
          <a:stretch/>
        </p:blipFill>
        <p:spPr bwMode="auto">
          <a:xfrm>
            <a:off x="7564582" y="3429000"/>
            <a:ext cx="1438516" cy="1435622"/>
          </a:xfrm>
          <a:custGeom>
            <a:avLst/>
            <a:gdLst>
              <a:gd name="connsiteX0" fmla="*/ 2147032 w 4294064"/>
              <a:gd name="connsiteY0" fmla="*/ 0 h 4285427"/>
              <a:gd name="connsiteX1" fmla="*/ 4294064 w 4294064"/>
              <a:gd name="connsiteY1" fmla="*/ 2147032 h 4285427"/>
              <a:gd name="connsiteX2" fmla="*/ 2366554 w 4294064"/>
              <a:gd name="connsiteY2" fmla="*/ 4282979 h 4285427"/>
              <a:gd name="connsiteX3" fmla="*/ 2318076 w 4294064"/>
              <a:gd name="connsiteY3" fmla="*/ 4285427 h 4285427"/>
              <a:gd name="connsiteX4" fmla="*/ 1975989 w 4294064"/>
              <a:gd name="connsiteY4" fmla="*/ 4285427 h 4285427"/>
              <a:gd name="connsiteX5" fmla="*/ 1927510 w 4294064"/>
              <a:gd name="connsiteY5" fmla="*/ 4282979 h 4285427"/>
              <a:gd name="connsiteX6" fmla="*/ 0 w 4294064"/>
              <a:gd name="connsiteY6" fmla="*/ 2147032 h 4285427"/>
              <a:gd name="connsiteX7" fmla="*/ 2147032 w 4294064"/>
              <a:gd name="connsiteY7" fmla="*/ 0 h 428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4064" h="4285427">
                <a:moveTo>
                  <a:pt x="2147032" y="0"/>
                </a:moveTo>
                <a:cubicBezTo>
                  <a:pt x="3332805" y="0"/>
                  <a:pt x="4294064" y="961259"/>
                  <a:pt x="4294064" y="2147032"/>
                </a:cubicBezTo>
                <a:cubicBezTo>
                  <a:pt x="4294064" y="3258694"/>
                  <a:pt x="3449207" y="4173030"/>
                  <a:pt x="2366554" y="4282979"/>
                </a:cubicBezTo>
                <a:lnTo>
                  <a:pt x="2318076" y="4285427"/>
                </a:lnTo>
                <a:lnTo>
                  <a:pt x="1975989" y="4285427"/>
                </a:lnTo>
                <a:lnTo>
                  <a:pt x="1927510" y="4282979"/>
                </a:lnTo>
                <a:cubicBezTo>
                  <a:pt x="844857" y="4173030"/>
                  <a:pt x="0" y="3258694"/>
                  <a:pt x="0" y="2147032"/>
                </a:cubicBezTo>
                <a:cubicBezTo>
                  <a:pt x="0" y="961259"/>
                  <a:pt x="961259" y="0"/>
                  <a:pt x="2147032" y="0"/>
                </a:cubicBezTo>
                <a:close/>
              </a:path>
            </a:pathLst>
          </a:custGeom>
          <a:solidFill>
            <a:srgbClr val="FFFFFF"/>
          </a:solidFill>
          <a:ln w="190500">
            <a:solidFill>
              <a:schemeClr val="accent1"/>
            </a:solidFill>
          </a:ln>
        </p:spPr>
      </p:pic>
    </p:spTree>
    <p:extLst>
      <p:ext uri="{BB962C8B-B14F-4D97-AF65-F5344CB8AC3E}">
        <p14:creationId xmlns:p14="http://schemas.microsoft.com/office/powerpoint/2010/main" val="281221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50A8BA-2E89-4D78-9F58-1EDB51578106}"/>
              </a:ext>
            </a:extLst>
          </p:cNvPr>
          <p:cNvSpPr txBox="1">
            <a:spLocks/>
          </p:cNvSpPr>
          <p:nvPr/>
        </p:nvSpPr>
        <p:spPr>
          <a:xfrm>
            <a:off x="485767" y="191686"/>
            <a:ext cx="10423237" cy="822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B050"/>
                </a:solidFill>
                <a:effectLst/>
                <a:uLnTx/>
                <a:uFillTx/>
                <a:latin typeface="Georgia" panose="02040502050405020303" pitchFamily="18" charset="0"/>
                <a:ea typeface="+mj-ea"/>
                <a:cs typeface="Arial" panose="020B0604020202020204" pitchFamily="34" charset="0"/>
              </a:rPr>
              <a:t>What do we mean by the term ‘plant-based’?</a:t>
            </a:r>
            <a:endParaRPr kumimoji="0" lang="en-GB" sz="3200" b="1" i="0" u="none" strike="noStrike" kern="1200" cap="none" spc="0" normalizeH="0" baseline="0" noProof="0">
              <a:ln>
                <a:noFill/>
              </a:ln>
              <a:solidFill>
                <a:srgbClr val="00B050"/>
              </a:solidFill>
              <a:effectLst/>
              <a:uLnTx/>
              <a:uFillTx/>
              <a:latin typeface="Georgia" panose="02040502050405020303" pitchFamily="18" charset="0"/>
              <a:ea typeface="+mj-ea"/>
              <a:cs typeface="Arial" panose="020B0604020202020204" pitchFamily="34" charset="0"/>
            </a:endParaRPr>
          </a:p>
        </p:txBody>
      </p:sp>
      <p:sp>
        <p:nvSpPr>
          <p:cNvPr id="5" name="TextBox 4">
            <a:extLst>
              <a:ext uri="{FF2B5EF4-FFF2-40B4-BE49-F238E27FC236}">
                <a16:creationId xmlns:a16="http://schemas.microsoft.com/office/drawing/2014/main" id="{574505A7-9814-4063-9F64-F1B9724E21FF}"/>
              </a:ext>
            </a:extLst>
          </p:cNvPr>
          <p:cNvSpPr txBox="1"/>
          <p:nvPr/>
        </p:nvSpPr>
        <p:spPr>
          <a:xfrm>
            <a:off x="485768" y="1155383"/>
            <a:ext cx="8254195"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Currently no legal definition of a </a:t>
            </a: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‘plant-based’ food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but products must comply with existing legislation (e.g. novel foods)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Novel plant-based alternatives are likely to be classified as </a:t>
            </a: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ultra-processed foods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No accepted definition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among </a:t>
            </a: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industry, researchers or the public </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of a </a:t>
            </a: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‘plant-based diet’</a:t>
            </a: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 and if this can contain animal source foods or not</a:t>
            </a: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20C2B2AD-9C70-4A6D-A5DF-B55B683671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05867" y="1184440"/>
            <a:ext cx="1039026" cy="701938"/>
          </a:xfrm>
          <a:prstGeom prst="rect">
            <a:avLst/>
          </a:prstGeom>
        </p:spPr>
      </p:pic>
      <p:pic>
        <p:nvPicPr>
          <p:cNvPr id="7" name="Picture 6">
            <a:extLst>
              <a:ext uri="{FF2B5EF4-FFF2-40B4-BE49-F238E27FC236}">
                <a16:creationId xmlns:a16="http://schemas.microsoft.com/office/drawing/2014/main" id="{5B03D811-3BB5-4AAC-A1E8-77EE5A2D5B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35307" y="1014163"/>
            <a:ext cx="1196492" cy="995482"/>
          </a:xfrm>
          <a:prstGeom prst="rect">
            <a:avLst/>
          </a:prstGeom>
        </p:spPr>
      </p:pic>
      <p:pic>
        <p:nvPicPr>
          <p:cNvPr id="8" name="Picture 7">
            <a:extLst>
              <a:ext uri="{FF2B5EF4-FFF2-40B4-BE49-F238E27FC236}">
                <a16:creationId xmlns:a16="http://schemas.microsoft.com/office/drawing/2014/main" id="{2DA02FB2-8CD8-42B6-B6EA-EDC9265566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627173" y="2339873"/>
            <a:ext cx="1265037" cy="671479"/>
          </a:xfrm>
          <a:prstGeom prst="rect">
            <a:avLst/>
          </a:prstGeom>
        </p:spPr>
      </p:pic>
      <p:pic>
        <p:nvPicPr>
          <p:cNvPr id="9" name="Picture 8">
            <a:extLst>
              <a:ext uri="{FF2B5EF4-FFF2-40B4-BE49-F238E27FC236}">
                <a16:creationId xmlns:a16="http://schemas.microsoft.com/office/drawing/2014/main" id="{9B488C52-7EBE-44D8-A23A-7DD361AC5E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39963" y="2155633"/>
            <a:ext cx="1139277" cy="762580"/>
          </a:xfrm>
          <a:prstGeom prst="rect">
            <a:avLst/>
          </a:prstGeom>
        </p:spPr>
      </p:pic>
      <p:pic>
        <p:nvPicPr>
          <p:cNvPr id="11" name="Picture 10">
            <a:extLst>
              <a:ext uri="{FF2B5EF4-FFF2-40B4-BE49-F238E27FC236}">
                <a16:creationId xmlns:a16="http://schemas.microsoft.com/office/drawing/2014/main" id="{9C26BA53-C089-4FB7-93B8-455DDB97AB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4088" y="3053738"/>
            <a:ext cx="1128507" cy="1091355"/>
          </a:xfrm>
          <a:prstGeom prst="rect">
            <a:avLst/>
          </a:prstGeom>
        </p:spPr>
      </p:pic>
      <p:sp>
        <p:nvSpPr>
          <p:cNvPr id="12" name="TextBox 11">
            <a:extLst>
              <a:ext uri="{FF2B5EF4-FFF2-40B4-BE49-F238E27FC236}">
                <a16:creationId xmlns:a16="http://schemas.microsoft.com/office/drawing/2014/main" id="{CCC59464-C2AB-46CB-8DB0-401DC46BC418}"/>
              </a:ext>
            </a:extLst>
          </p:cNvPr>
          <p:cNvSpPr txBox="1"/>
          <p:nvPr/>
        </p:nvSpPr>
        <p:spPr>
          <a:xfrm>
            <a:off x="9954478" y="1961033"/>
            <a:ext cx="8545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a:ln>
                  <a:noFill/>
                </a:ln>
                <a:solidFill>
                  <a:srgbClr val="FF0000"/>
                </a:solidFill>
                <a:effectLst/>
                <a:uLnTx/>
                <a:uFillTx/>
                <a:latin typeface="Calibri"/>
                <a:ea typeface="+mn-ea"/>
                <a:cs typeface="+mn-cs"/>
              </a:rPr>
              <a:t>?</a:t>
            </a:r>
          </a:p>
        </p:txBody>
      </p:sp>
      <p:pic>
        <p:nvPicPr>
          <p:cNvPr id="3" name="Picture 2">
            <a:extLst>
              <a:ext uri="{FF2B5EF4-FFF2-40B4-BE49-F238E27FC236}">
                <a16:creationId xmlns:a16="http://schemas.microsoft.com/office/drawing/2014/main" id="{E2420E0A-E8F3-42A0-BB34-99EB3C71D38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4791" y="4399216"/>
            <a:ext cx="7424212" cy="1896104"/>
          </a:xfrm>
          <a:prstGeom prst="rect">
            <a:avLst/>
          </a:prstGeom>
          <a:ln>
            <a:solidFill>
              <a:schemeClr val="tx1"/>
            </a:solidFill>
          </a:ln>
        </p:spPr>
      </p:pic>
      <p:pic>
        <p:nvPicPr>
          <p:cNvPr id="18" name="Picture 17">
            <a:extLst>
              <a:ext uri="{FF2B5EF4-FFF2-40B4-BE49-F238E27FC236}">
                <a16:creationId xmlns:a16="http://schemas.microsoft.com/office/drawing/2014/main" id="{1B2A0D7E-522E-4B13-9ECA-879A97C9C8F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102009" y="4401321"/>
            <a:ext cx="3117353" cy="1893999"/>
          </a:xfrm>
          <a:prstGeom prst="rect">
            <a:avLst/>
          </a:prstGeom>
          <a:ln>
            <a:solidFill>
              <a:schemeClr val="tx1"/>
            </a:solidFill>
          </a:ln>
        </p:spPr>
      </p:pic>
      <p:pic>
        <p:nvPicPr>
          <p:cNvPr id="16" name="Picture 15">
            <a:extLst>
              <a:ext uri="{FF2B5EF4-FFF2-40B4-BE49-F238E27FC236}">
                <a16:creationId xmlns:a16="http://schemas.microsoft.com/office/drawing/2014/main" id="{AAF8BE21-F563-4784-92EA-2F72486576E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373787" y="4124576"/>
            <a:ext cx="1818168" cy="928467"/>
          </a:xfrm>
          <a:prstGeom prst="rect">
            <a:avLst/>
          </a:prstGeom>
        </p:spPr>
      </p:pic>
      <p:sp>
        <p:nvSpPr>
          <p:cNvPr id="22" name="TextBox 21">
            <a:extLst>
              <a:ext uri="{FF2B5EF4-FFF2-40B4-BE49-F238E27FC236}">
                <a16:creationId xmlns:a16="http://schemas.microsoft.com/office/drawing/2014/main" id="{B129F84D-A756-4471-AF77-B70BA9AE41D1}"/>
              </a:ext>
            </a:extLst>
          </p:cNvPr>
          <p:cNvSpPr txBox="1"/>
          <p:nvPr/>
        </p:nvSpPr>
        <p:spPr>
          <a:xfrm>
            <a:off x="6575622" y="6413040"/>
            <a:ext cx="468406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Source: WHO European Region - </a:t>
            </a:r>
            <a:r>
              <a:rPr kumimoji="0" lang="en-US" sz="1000" b="0" i="0" u="none" strike="noStrike" kern="1200" cap="none" spc="0" normalizeH="0" baseline="0" noProof="0">
                <a:ln>
                  <a:noFill/>
                </a:ln>
                <a:solidFill>
                  <a:prstClr val="black"/>
                </a:solidFill>
                <a:effectLst/>
                <a:uLnTx/>
                <a:uFillTx/>
                <a:latin typeface="Calibri"/>
                <a:ea typeface="+mn-ea"/>
                <a:cs typeface="+mn-cs"/>
                <a:hlinkClick r:id="rId10"/>
              </a:rPr>
              <a:t>https://apps.who.int/iris/handle/10665/349086</a:t>
            </a:r>
            <a:r>
              <a:rPr kumimoji="0" lang="en-US" sz="1000" b="0" i="0" u="none" strike="noStrike" kern="1200" cap="none" spc="0" normalizeH="0" baseline="0" noProof="0">
                <a:ln>
                  <a:noFill/>
                </a:ln>
                <a:solidFill>
                  <a:prstClr val="black"/>
                </a:solidFill>
                <a:effectLst/>
                <a:uLnTx/>
                <a:uFillTx/>
                <a:latin typeface="Calibri"/>
                <a:ea typeface="+mn-ea"/>
                <a:cs typeface="+mn-cs"/>
              </a:rPr>
              <a:t> </a:t>
            </a: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12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50A8BA-2E89-4D78-9F58-1EDB51578106}"/>
              </a:ext>
            </a:extLst>
          </p:cNvPr>
          <p:cNvSpPr txBox="1">
            <a:spLocks/>
          </p:cNvSpPr>
          <p:nvPr/>
        </p:nvSpPr>
        <p:spPr>
          <a:xfrm>
            <a:off x="660561" y="177621"/>
            <a:ext cx="9309904" cy="8224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rPr>
              <a:t>What does the term ‘plant-based diet’ mean?</a:t>
            </a:r>
            <a:endParaRPr kumimoji="0" lang="en-GB"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endParaRPr>
          </a:p>
        </p:txBody>
      </p:sp>
      <p:sp>
        <p:nvSpPr>
          <p:cNvPr id="5" name="Title 1">
            <a:extLst>
              <a:ext uri="{FF2B5EF4-FFF2-40B4-BE49-F238E27FC236}">
                <a16:creationId xmlns:a16="http://schemas.microsoft.com/office/drawing/2014/main" id="{DB973B59-D024-4039-951F-1E6946B7DDB6}"/>
              </a:ext>
            </a:extLst>
          </p:cNvPr>
          <p:cNvSpPr txBox="1">
            <a:spLocks/>
          </p:cNvSpPr>
          <p:nvPr/>
        </p:nvSpPr>
        <p:spPr>
          <a:xfrm>
            <a:off x="489080" y="1122747"/>
            <a:ext cx="6374014" cy="3818873"/>
          </a:xfrm>
          <a:prstGeom prst="rect">
            <a:avLst/>
          </a:prstGeom>
        </p:spPr>
        <p:txBody>
          <a:bodyPr vert="horz" lIns="91440" tIns="45720" rIns="91440" bIns="45720" rtlCol="0" anchor="t" anchorCtr="0">
            <a:normAutofit fontScale="92500" lnSpcReduction="10000"/>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457200" marR="0" lvl="0" indent="-457200" algn="l"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Government healthy eating advice and other healthy dietary patterns are mainly ‘plant-based’ but can still include </a:t>
            </a:r>
            <a:r>
              <a:rPr kumimoji="0" lang="en-GB" sz="2400" b="1" i="0" u="none" strike="noStrike" kern="1200" cap="none" spc="0" normalizeH="0" baseline="0" noProof="0" dirty="0">
                <a:ln>
                  <a:noFill/>
                </a:ln>
                <a:solidFill>
                  <a:srgbClr val="00B050"/>
                </a:solidFill>
                <a:effectLst/>
                <a:uLnTx/>
                <a:uFillTx/>
                <a:latin typeface="Arial" panose="020B0604020202020204"/>
                <a:ea typeface="+mj-ea"/>
                <a:cs typeface="Arial" panose="020B0604020202020204" pitchFamily="34" charset="0"/>
              </a:rPr>
              <a:t>some meat, fish, dairy, and eggs in moderation</a:t>
            </a:r>
          </a:p>
          <a:p>
            <a:pPr marL="457200" marR="0" lvl="0" indent="-457200" algn="l"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Some ‘plant-based’ products may be </a:t>
            </a:r>
            <a:r>
              <a:rPr kumimoji="0" lang="en-GB" sz="2400" b="1" i="0" u="none" strike="noStrike" kern="1200" cap="none" spc="0" normalizeH="0" baseline="0" noProof="0" dirty="0">
                <a:ln>
                  <a:noFill/>
                </a:ln>
                <a:solidFill>
                  <a:srgbClr val="00B050"/>
                </a:solidFill>
                <a:effectLst/>
                <a:uLnTx/>
                <a:uFillTx/>
                <a:latin typeface="Arial" panose="020B0604020202020204"/>
                <a:ea typeface="+mj-ea"/>
                <a:cs typeface="Arial" panose="020B0604020202020204" pitchFamily="34" charset="0"/>
              </a:rPr>
              <a:t>high in saturated fat, salt and/or sugars</a:t>
            </a:r>
            <a:r>
              <a:rPr kumimoji="0" lang="en-GB" sz="2400" b="0"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 and might not provide </a:t>
            </a:r>
            <a:r>
              <a:rPr kumimoji="0" lang="en-GB" sz="2400" b="1" i="0" u="none" strike="noStrike" kern="1200" cap="none" spc="0" normalizeH="0" baseline="0" noProof="0" dirty="0">
                <a:ln>
                  <a:noFill/>
                </a:ln>
                <a:solidFill>
                  <a:srgbClr val="00B050"/>
                </a:solidFill>
                <a:effectLst/>
                <a:uLnTx/>
                <a:uFillTx/>
                <a:latin typeface="Arial" panose="020B0604020202020204"/>
                <a:ea typeface="+mj-ea"/>
                <a:cs typeface="Arial" panose="020B0604020202020204" pitchFamily="34" charset="0"/>
              </a:rPr>
              <a:t>important essential nutrients </a:t>
            </a:r>
            <a:r>
              <a:rPr kumimoji="0" lang="en-GB" sz="2400" b="0"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found in animal-based equivalent foods </a:t>
            </a:r>
          </a:p>
          <a:p>
            <a:pPr marL="457200" marR="0" lvl="0" indent="-457200" algn="l"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Arial" panose="020B0604020202020204"/>
                <a:ea typeface="+mj-ea"/>
                <a:cs typeface="Arial" panose="020B0604020202020204" pitchFamily="34" charset="0"/>
              </a:rPr>
              <a:t>Could an alternative term(s) help avoid confusion?</a:t>
            </a:r>
          </a:p>
          <a:p>
            <a:pPr marL="457200" marR="0" lvl="0" indent="-457200" algn="l" defTabSz="914400" rtl="0" eaLnBrk="1" fontAlgn="auto" latinLnBrk="0" hangingPunct="1">
              <a:lnSpc>
                <a:spcPct val="120000"/>
              </a:lnSpc>
              <a:spcBef>
                <a:spcPct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endParaRPr>
          </a:p>
        </p:txBody>
      </p:sp>
      <p:pic>
        <p:nvPicPr>
          <p:cNvPr id="6" name="Picture 5">
            <a:extLst>
              <a:ext uri="{FF2B5EF4-FFF2-40B4-BE49-F238E27FC236}">
                <a16:creationId xmlns:a16="http://schemas.microsoft.com/office/drawing/2014/main" id="{6E881C91-7985-41E7-90C1-D9F7DECB61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983056" y="1183211"/>
            <a:ext cx="4719864" cy="3369519"/>
          </a:xfrm>
          <a:prstGeom prst="rect">
            <a:avLst/>
          </a:prstGeom>
        </p:spPr>
      </p:pic>
      <p:pic>
        <p:nvPicPr>
          <p:cNvPr id="1026" name="Picture 2">
            <a:extLst>
              <a:ext uri="{FF2B5EF4-FFF2-40B4-BE49-F238E27FC236}">
                <a16:creationId xmlns:a16="http://schemas.microsoft.com/office/drawing/2014/main" id="{EB1FDA00-F199-458C-8633-B332A69C49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29281" y="4735843"/>
            <a:ext cx="2913113" cy="1761423"/>
          </a:xfrm>
          <a:prstGeom prst="rect">
            <a:avLst/>
          </a:prstGeom>
          <a:noFill/>
          <a:extLst>
            <a:ext uri="{909E8E84-426E-40DD-AFC4-6F175D3DCCD1}">
              <a14:hiddenFill xmlns:a14="http://schemas.microsoft.com/office/drawing/2010/main">
                <a:solidFill>
                  <a:srgbClr val="FFFFFF"/>
                </a:solidFill>
              </a14:hiddenFill>
            </a:ext>
          </a:extLst>
        </p:spPr>
      </p:pic>
      <p:sp>
        <p:nvSpPr>
          <p:cNvPr id="10" name="Thought Bubble: Cloud 9">
            <a:extLst>
              <a:ext uri="{FF2B5EF4-FFF2-40B4-BE49-F238E27FC236}">
                <a16:creationId xmlns:a16="http://schemas.microsoft.com/office/drawing/2014/main" id="{CB9BAFDF-2414-1618-A13B-30E19ED44933}"/>
              </a:ext>
            </a:extLst>
          </p:cNvPr>
          <p:cNvSpPr/>
          <p:nvPr/>
        </p:nvSpPr>
        <p:spPr>
          <a:xfrm rot="519682">
            <a:off x="2895460" y="4731191"/>
            <a:ext cx="3870498" cy="1583141"/>
          </a:xfrm>
          <a:prstGeom prst="cloudCallou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0997ED75-53A0-00B5-C65C-54C49FBAF996}"/>
              </a:ext>
            </a:extLst>
          </p:cNvPr>
          <p:cNvSpPr txBox="1">
            <a:spLocks/>
          </p:cNvSpPr>
          <p:nvPr/>
        </p:nvSpPr>
        <p:spPr>
          <a:xfrm>
            <a:off x="3974225" y="5579913"/>
            <a:ext cx="2326966" cy="51582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Plant forward?</a:t>
            </a:r>
          </a:p>
        </p:txBody>
      </p:sp>
      <p:sp>
        <p:nvSpPr>
          <p:cNvPr id="12" name="Title 1">
            <a:extLst>
              <a:ext uri="{FF2B5EF4-FFF2-40B4-BE49-F238E27FC236}">
                <a16:creationId xmlns:a16="http://schemas.microsoft.com/office/drawing/2014/main" id="{3F8BC47A-D072-1D71-6C4A-1A648EDF5CC1}"/>
              </a:ext>
            </a:extLst>
          </p:cNvPr>
          <p:cNvSpPr txBox="1">
            <a:spLocks/>
          </p:cNvSpPr>
          <p:nvPr/>
        </p:nvSpPr>
        <p:spPr>
          <a:xfrm>
            <a:off x="3406759" y="5014969"/>
            <a:ext cx="1730949" cy="50779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1" u="none" strike="noStrike" kern="1200" cap="none" spc="0" normalizeH="0" baseline="0" noProof="0" dirty="0">
                <a:ln>
                  <a:noFill/>
                </a:ln>
                <a:solidFill>
                  <a:srgbClr val="000000"/>
                </a:solidFill>
                <a:effectLst/>
                <a:uLnTx/>
                <a:uFillTx/>
                <a:latin typeface="Arial" panose="020B0604020202020204"/>
                <a:ea typeface="+mj-ea"/>
                <a:cs typeface="Arial" panose="020B0604020202020204" pitchFamily="34" charset="0"/>
              </a:rPr>
              <a:t>Plant-rich?</a:t>
            </a:r>
          </a:p>
        </p:txBody>
      </p:sp>
    </p:spTree>
    <p:extLst>
      <p:ext uri="{BB962C8B-B14F-4D97-AF65-F5344CB8AC3E}">
        <p14:creationId xmlns:p14="http://schemas.microsoft.com/office/powerpoint/2010/main" val="389311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F4236F0-811D-4100-81D7-9196CC18D7C1}"/>
              </a:ext>
            </a:extLst>
          </p:cNvPr>
          <p:cNvSpPr txBox="1">
            <a:spLocks/>
          </p:cNvSpPr>
          <p:nvPr/>
        </p:nvSpPr>
        <p:spPr>
          <a:xfrm>
            <a:off x="464692" y="200372"/>
            <a:ext cx="6638751" cy="6869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Vegan diets and sustainability</a:t>
            </a:r>
            <a:endParaRPr kumimoji="0" lang="en-GB"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endParaRPr>
          </a:p>
        </p:txBody>
      </p:sp>
      <p:sp>
        <p:nvSpPr>
          <p:cNvPr id="10" name="TextBox 9">
            <a:extLst>
              <a:ext uri="{FF2B5EF4-FFF2-40B4-BE49-F238E27FC236}">
                <a16:creationId xmlns:a16="http://schemas.microsoft.com/office/drawing/2014/main" id="{91FBAF58-9E89-4E24-9E02-16DF1A407B5B}"/>
              </a:ext>
            </a:extLst>
          </p:cNvPr>
          <p:cNvSpPr txBox="1"/>
          <p:nvPr/>
        </p:nvSpPr>
        <p:spPr>
          <a:xfrm>
            <a:off x="397398" y="1025085"/>
            <a:ext cx="9237490" cy="101566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Adopting a vegan diet could lead to large reductions in GHG emissions and less land use vs. current average diets </a:t>
            </a:r>
            <a:r>
              <a:rPr kumimoji="0" lang="en-US" sz="2000" b="1" i="0" u="none" strike="noStrike" kern="1200" cap="none" spc="0" normalizeH="0" baseline="30000" noProof="0" dirty="0">
                <a:ln>
                  <a:noFill/>
                </a:ln>
                <a:solidFill>
                  <a:srgbClr val="FF0000"/>
                </a:solidFill>
                <a:effectLst/>
                <a:uLnTx/>
                <a:uFillTx/>
                <a:latin typeface="Arial" panose="020B0604020202020204"/>
                <a:ea typeface="+mn-ea"/>
                <a:cs typeface="Calibri" panose="020F0502020204030204" pitchFamily="34" charset="0"/>
              </a:rPr>
              <a:t>(1)</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Associated with potential health benefits </a:t>
            </a:r>
            <a:r>
              <a:rPr kumimoji="0" lang="en-US" sz="2000" b="1" i="0" u="none" strike="noStrike" kern="1200" cap="none" spc="0" normalizeH="0" baseline="30000" noProof="0" dirty="0">
                <a:ln>
                  <a:noFill/>
                </a:ln>
                <a:solidFill>
                  <a:srgbClr val="FF0000"/>
                </a:solidFill>
                <a:effectLst/>
                <a:uLnTx/>
                <a:uFillTx/>
                <a:latin typeface="Arial" panose="020B0604020202020204"/>
                <a:ea typeface="+mn-ea"/>
                <a:cs typeface="Calibri" panose="020F0502020204030204" pitchFamily="34" charset="0"/>
              </a:rPr>
              <a:t>(1)</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p>
        </p:txBody>
      </p:sp>
      <p:pic>
        <p:nvPicPr>
          <p:cNvPr id="5" name="Picture 4">
            <a:extLst>
              <a:ext uri="{FF2B5EF4-FFF2-40B4-BE49-F238E27FC236}">
                <a16:creationId xmlns:a16="http://schemas.microsoft.com/office/drawing/2014/main" id="{948B18C5-1604-4A98-A762-829F79489F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8666" y="381395"/>
            <a:ext cx="2055936" cy="1584391"/>
          </a:xfrm>
          <a:prstGeom prst="rect">
            <a:avLst/>
          </a:prstGeom>
        </p:spPr>
      </p:pic>
      <p:sp>
        <p:nvSpPr>
          <p:cNvPr id="12" name="TextBox 11">
            <a:extLst>
              <a:ext uri="{FF2B5EF4-FFF2-40B4-BE49-F238E27FC236}">
                <a16:creationId xmlns:a16="http://schemas.microsoft.com/office/drawing/2014/main" id="{477B04F5-A707-46DC-984D-183E2A3D0741}"/>
              </a:ext>
            </a:extLst>
          </p:cNvPr>
          <p:cNvSpPr txBox="1"/>
          <p:nvPr/>
        </p:nvSpPr>
        <p:spPr>
          <a:xfrm>
            <a:off x="464692" y="2263769"/>
            <a:ext cx="11019281" cy="34009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panose="020B0604020202020204"/>
                <a:ea typeface="+mn-ea"/>
                <a:cs typeface="Calibri"/>
              </a:rPr>
              <a:t>However…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a:rPr>
              <a:t>May slightly increase water footprint (compared to current average) diets </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Unrealistic for many people to adopt – currently only </a:t>
            </a:r>
            <a:r>
              <a:rPr kumimoji="0" lang="en-US" sz="20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1% of people in the UK are vegan (4% are vegetarian)</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r>
              <a:rPr kumimoji="0" lang="en-US" sz="2000" b="1" i="0" u="none" strike="noStrike" kern="1200" cap="none" spc="0" normalizeH="0" baseline="30000" noProof="0" dirty="0">
                <a:ln>
                  <a:noFill/>
                </a:ln>
                <a:solidFill>
                  <a:srgbClr val="FF0000"/>
                </a:solidFill>
                <a:effectLst/>
                <a:uLnTx/>
                <a:uFillTx/>
                <a:latin typeface="Arial" panose="020B0604020202020204"/>
                <a:ea typeface="+mn-ea"/>
                <a:cs typeface="Calibri" panose="020F0502020204030204" pitchFamily="34" charset="0"/>
              </a:rPr>
              <a:t>(2)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Excluding animal-derived foods could reduce intakes and/or ‘bioavailability’ </a:t>
            </a: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(how well a nutrient is absorbed and used by the body)</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of some important nutrients, such as </a:t>
            </a:r>
            <a:r>
              <a:rPr kumimoji="0" lang="en-US" sz="20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iron, zinc, iodine, vitamins A and B12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Potential cause for concern for some groups with evidence of low nutrient intakes and/or status (e.g. </a:t>
            </a:r>
            <a:r>
              <a:rPr kumimoji="0" lang="en-GB" sz="2000" b="1" i="0" u="none" strike="noStrike" kern="1200" cap="none" spc="0" normalizeH="0" baseline="0" noProof="0" dirty="0">
                <a:ln>
                  <a:noFill/>
                </a:ln>
                <a:solidFill>
                  <a:srgbClr val="00B050"/>
                </a:solidFill>
                <a:effectLst/>
                <a:uLnTx/>
                <a:uFillTx/>
                <a:latin typeface="Arial" panose="020B0604020202020204"/>
                <a:ea typeface="+mn-ea"/>
                <a:cs typeface="Calibri"/>
              </a:rPr>
              <a:t>1 in 10 UK girls aged 11-18 years is estimated to have iron deficiency and anaemia</a:t>
            </a: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Calibri"/>
              </a:rPr>
              <a:t>)</a:t>
            </a:r>
            <a:r>
              <a:rPr kumimoji="0" lang="en-GB" sz="2000" b="1" i="0" u="none" strike="noStrike" kern="1200" cap="none" spc="0" normalizeH="0" baseline="0" noProof="0" dirty="0">
                <a:ln>
                  <a:noFill/>
                </a:ln>
                <a:solidFill>
                  <a:srgbClr val="00B050"/>
                </a:solidFill>
                <a:effectLst/>
                <a:uLnTx/>
                <a:uFillTx/>
                <a:latin typeface="Arial" panose="020B0604020202020204"/>
                <a:ea typeface="+mn-ea"/>
                <a:cs typeface="Calibri"/>
              </a:rPr>
              <a:t> </a:t>
            </a:r>
            <a:r>
              <a:rPr kumimoji="0" lang="en-GB" sz="2000" b="1" i="0" u="none" strike="noStrike" kern="1200" cap="none" spc="0" normalizeH="0" baseline="30000" noProof="0" dirty="0">
                <a:ln>
                  <a:noFill/>
                </a:ln>
                <a:solidFill>
                  <a:srgbClr val="FF0000"/>
                </a:solidFill>
                <a:effectLst/>
                <a:uLnTx/>
                <a:uFillTx/>
                <a:latin typeface="Arial" panose="020B0604020202020204"/>
                <a:ea typeface="+mn-ea"/>
                <a:cs typeface="Calibri"/>
              </a:rPr>
              <a:t>(3)</a:t>
            </a:r>
            <a:endParaRPr kumimoji="0" lang="en-US" sz="2000" b="1" i="0" u="none" strike="noStrike" kern="1200" cap="none" spc="0" normalizeH="0" baseline="30000" noProof="0" dirty="0">
              <a:ln>
                <a:noFill/>
              </a:ln>
              <a:solidFill>
                <a:srgbClr val="FF0000"/>
              </a:solidFill>
              <a:effectLst/>
              <a:uLnTx/>
              <a:uFillTx/>
              <a:latin typeface="Arial" panose="020B0604020202020204"/>
              <a:ea typeface="+mn-ea"/>
              <a:cs typeface="Calibri" panose="020F0502020204030204" pitchFamily="34" charset="0"/>
            </a:endParaRPr>
          </a:p>
        </p:txBody>
      </p:sp>
      <p:sp>
        <p:nvSpPr>
          <p:cNvPr id="6" name="TextBox 5">
            <a:extLst>
              <a:ext uri="{FF2B5EF4-FFF2-40B4-BE49-F238E27FC236}">
                <a16:creationId xmlns:a16="http://schemas.microsoft.com/office/drawing/2014/main" id="{036855F6-01F6-4D74-A270-15D2B2158D3D}"/>
              </a:ext>
            </a:extLst>
          </p:cNvPr>
          <p:cNvSpPr txBox="1"/>
          <p:nvPr/>
        </p:nvSpPr>
        <p:spPr>
          <a:xfrm>
            <a:off x="3492500" y="6270460"/>
            <a:ext cx="75345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Sources: </a:t>
            </a:r>
            <a:r>
              <a:rPr kumimoji="0" lang="en-US" sz="900" b="1" i="0" u="none" strike="noStrike" kern="1200" cap="none" spc="0" normalizeH="0" baseline="0" noProof="0" dirty="0">
                <a:ln>
                  <a:noFill/>
                </a:ln>
                <a:solidFill>
                  <a:srgbClr val="FF0000"/>
                </a:solidFill>
                <a:effectLst/>
                <a:uLnTx/>
                <a:uFillTx/>
                <a:latin typeface="Arial" panose="020B0604020202020204"/>
                <a:ea typeface="+mn-ea"/>
                <a:cs typeface="+mn-cs"/>
              </a:rPr>
              <a:t>(1)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Steenson &amp; Buttriss </a:t>
            </a:r>
            <a:r>
              <a:rPr kumimoji="0" lang="en-US" sz="900" b="0" i="1" u="none" strike="noStrike" kern="1200" cap="none" spc="0" normalizeH="0" baseline="0" noProof="0" dirty="0">
                <a:ln>
                  <a:noFill/>
                </a:ln>
                <a:solidFill>
                  <a:srgbClr val="000000"/>
                </a:solidFill>
                <a:effectLst/>
                <a:uLnTx/>
                <a:uFillTx/>
                <a:latin typeface="Arial" panose="020B0604020202020204"/>
                <a:ea typeface="+mn-ea"/>
                <a:cs typeface="+mn-cs"/>
              </a:rPr>
              <a:t>Nutrition Bulletin</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46:279-309; </a:t>
            </a:r>
            <a:r>
              <a:rPr kumimoji="0" lang="en-US" sz="900" b="1" i="0" u="none" strike="noStrike" kern="1200" cap="none" spc="0" normalizeH="0" baseline="0" noProof="0" dirty="0">
                <a:ln>
                  <a:noFill/>
                </a:ln>
                <a:solidFill>
                  <a:srgbClr val="FF0000"/>
                </a:solidFill>
                <a:effectLst/>
                <a:uLnTx/>
                <a:uFillTx/>
                <a:latin typeface="Arial" panose="020B0604020202020204"/>
                <a:ea typeface="+mn-ea"/>
                <a:cs typeface="+mn-cs"/>
              </a:rPr>
              <a:t>(2)</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FSA, Food and You 2 - Wave 3 (Jan 2022) </a:t>
            </a:r>
            <a:r>
              <a:rPr kumimoji="0" lang="nl-NL" sz="9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900" b="1" i="0" u="none" strike="noStrike" kern="1200" cap="none" spc="0" normalizeH="0" baseline="0" noProof="0" dirty="0">
                <a:ln>
                  <a:noFill/>
                </a:ln>
                <a:solidFill>
                  <a:srgbClr val="FF0000"/>
                </a:solidFill>
                <a:effectLst/>
                <a:uLnTx/>
                <a:uFillTx/>
                <a:latin typeface="Arial" panose="020B0604020202020204"/>
                <a:ea typeface="+mn-ea"/>
                <a:cs typeface="+mn-cs"/>
              </a:rPr>
              <a:t>(3)</a:t>
            </a:r>
            <a:r>
              <a:rPr kumimoji="0" lang="nl-NL" sz="900" b="0" i="0" u="none" strike="noStrike" kern="1200" cap="none" spc="0" normalizeH="0" baseline="0" noProof="0" dirty="0">
                <a:ln>
                  <a:noFill/>
                </a:ln>
                <a:solidFill>
                  <a:srgbClr val="000000"/>
                </a:solidFill>
                <a:effectLst/>
                <a:uLnTx/>
                <a:uFillTx/>
                <a:latin typeface="Arial" panose="020B0604020202020204"/>
                <a:ea typeface="+mn-ea"/>
                <a:cs typeface="+mn-cs"/>
              </a:rPr>
              <a:t> National Diet and Nutrition Survey (years 9 to 11; 2016/2017 to 2018/2019)</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40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77B63538-0D11-4DD6-B2F1-6A8E501957B4}"/>
              </a:ext>
            </a:extLst>
          </p:cNvPr>
          <p:cNvSpPr txBox="1">
            <a:spLocks/>
          </p:cNvSpPr>
          <p:nvPr/>
        </p:nvSpPr>
        <p:spPr>
          <a:xfrm>
            <a:off x="394757" y="1080978"/>
            <a:ext cx="11069907" cy="8366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000" b="1" i="0" u="none" strike="noStrike" kern="1200" cap="none" spc="0" normalizeH="0" baseline="0" noProof="0" dirty="0">
                <a:ln>
                  <a:noFill/>
                </a:ln>
                <a:solidFill>
                  <a:srgbClr val="00B050"/>
                </a:solidFill>
                <a:effectLst/>
                <a:uLnTx/>
                <a:uFillTx/>
                <a:latin typeface="Arial" panose="020B0604020202020204"/>
                <a:ea typeface="+mn-ea"/>
                <a:cs typeface="+mn-cs"/>
              </a:rPr>
              <a:t>Restricting or eliminating animal-based foods </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from the diet may make it more difficult to get adequate amounts of some nutrients </a:t>
            </a:r>
            <a:r>
              <a:rPr kumimoji="0" lang="en-GB" sz="2000" b="1" i="0" u="none" strike="noStrike" kern="1200" cap="none" spc="0" normalizeH="0" baseline="0" noProof="0" dirty="0">
                <a:ln>
                  <a:noFill/>
                </a:ln>
                <a:solidFill>
                  <a:srgbClr val="00B050"/>
                </a:solidFill>
                <a:effectLst/>
                <a:uLnTx/>
                <a:uFillTx/>
                <a:latin typeface="Arial" panose="020B0604020202020204"/>
                <a:ea typeface="+mn-ea"/>
                <a:cs typeface="+mn-cs"/>
              </a:rPr>
              <a:t>if not eating a diverse diet</a:t>
            </a:r>
          </a:p>
        </p:txBody>
      </p:sp>
      <p:sp>
        <p:nvSpPr>
          <p:cNvPr id="14" name="Content Placeholder 2">
            <a:extLst>
              <a:ext uri="{FF2B5EF4-FFF2-40B4-BE49-F238E27FC236}">
                <a16:creationId xmlns:a16="http://schemas.microsoft.com/office/drawing/2014/main" id="{1F2AC147-FC0E-44E2-AE28-E585262D65A6}"/>
              </a:ext>
            </a:extLst>
          </p:cNvPr>
          <p:cNvSpPr txBox="1">
            <a:spLocks/>
          </p:cNvSpPr>
          <p:nvPr/>
        </p:nvSpPr>
        <p:spPr>
          <a:xfrm>
            <a:off x="394757" y="5449024"/>
            <a:ext cx="6430252" cy="65599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rPr>
              <a:t>*Total percentage contribution from ‘Milk and milk products’, ‘Meat and meat products’, ‘Eggs and egg dishes’, ‘Fish and fish dishes’ and ‘Butter’. Source: </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National Diet and Nutrition Survey (NDNS; years 9 to 11)</a:t>
            </a:r>
            <a:endPar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Content Placeholder 2">
            <a:extLst>
              <a:ext uri="{FF2B5EF4-FFF2-40B4-BE49-F238E27FC236}">
                <a16:creationId xmlns:a16="http://schemas.microsoft.com/office/drawing/2014/main" id="{5E936F34-A926-4712-A802-D73E6F8578B0}"/>
              </a:ext>
            </a:extLst>
          </p:cNvPr>
          <p:cNvSpPr txBox="1">
            <a:spLocks/>
          </p:cNvSpPr>
          <p:nvPr/>
        </p:nvSpPr>
        <p:spPr>
          <a:xfrm>
            <a:off x="7102767" y="1981373"/>
            <a:ext cx="4752951" cy="3366482"/>
          </a:xfrm>
          <a:prstGeom prst="rect">
            <a:avLst/>
          </a:prstGeom>
          <a:solidFill>
            <a:schemeClr val="accent1">
              <a:lumMod val="20000"/>
              <a:lumOff val="80000"/>
            </a:schemeClr>
          </a:solidFill>
          <a:ln w="19050">
            <a:solidFill>
              <a:sysClr val="windowText" lastClr="000000"/>
            </a:solid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Iron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iron from animal sources is more ‘bioavailable’ than iron from plant sources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Vitamin D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vitamin D</a:t>
            </a:r>
            <a:r>
              <a:rPr kumimoji="0" lang="en-GB" sz="1600" b="0" i="0" u="none" strike="noStrike" kern="1200" cap="none" spc="0" normalizeH="0" baseline="-25000" noProof="0" dirty="0">
                <a:ln>
                  <a:noFill/>
                </a:ln>
                <a:solidFill>
                  <a:prstClr val="black"/>
                </a:solidFill>
                <a:effectLst/>
                <a:uLnTx/>
                <a:uFillTx/>
                <a:latin typeface="Arial" panose="020B0604020202020204"/>
                <a:ea typeface="+mn-ea"/>
                <a:cs typeface="+mn-cs"/>
              </a:rPr>
              <a:t>3</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supplements from sheep’s wool (lanolin) raise vitamin D levels more effectively than vitamin D</a:t>
            </a:r>
            <a:r>
              <a:rPr kumimoji="0" lang="en-GB" sz="1600" b="0" i="0" u="none" strike="noStrike" kern="1200" cap="none" spc="0" normalizeH="0" baseline="-25000" noProof="0" dirty="0">
                <a:ln>
                  <a:noFill/>
                </a:ln>
                <a:solidFill>
                  <a:prstClr val="black"/>
                </a:solidFill>
                <a:effectLst/>
                <a:uLnTx/>
                <a:uFillTx/>
                <a:latin typeface="Arial" panose="020B0604020202020204"/>
                <a:ea typeface="+mn-ea"/>
                <a:cs typeface="+mn-cs"/>
              </a:rPr>
              <a:t>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supplements</a:t>
            </a:r>
            <a:r>
              <a:rPr kumimoji="0" lang="en-GB" sz="1600" b="0" i="0" u="none" strike="noStrike" kern="1200" cap="none" spc="0" normalizeH="0" baseline="30000" noProof="0" dirty="0">
                <a:ln>
                  <a:noFill/>
                </a:ln>
                <a:solidFill>
                  <a:srgbClr val="FF0000"/>
                </a:solidFill>
                <a:effectLst/>
                <a:uLnTx/>
                <a:uFillTx/>
                <a:latin typeface="Arial" panose="020B0604020202020204"/>
                <a:ea typeface="+mn-ea"/>
                <a:cs typeface="+mn-cs"/>
              </a:rPr>
              <a:t>(</a:t>
            </a:r>
            <a:r>
              <a:rPr kumimoji="0" lang="en-GB" sz="1600" b="1" i="0" u="none" strike="noStrike" kern="1200" cap="none" spc="0" normalizeH="0" baseline="30000" noProof="0" dirty="0">
                <a:ln>
                  <a:noFill/>
                </a:ln>
                <a:solidFill>
                  <a:srgbClr val="FF0000"/>
                </a:solidFill>
                <a:effectLst/>
                <a:uLnTx/>
                <a:uFillTx/>
                <a:latin typeface="Arial" panose="020B0604020202020204"/>
                <a:ea typeface="+mn-ea"/>
                <a:cs typeface="+mn-cs"/>
              </a:rPr>
              <a:t>1)</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Calcium</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 some compounds (content can inhibit absorption (e.g. oxalic acid in spinach)</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Iron and zinc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phytic acid compounds in some plant foods may reduce absorption</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Iodine</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 milk and dairy products are the main contributors to UK intakes (all ages) </a:t>
            </a:r>
            <a:r>
              <a:rPr kumimoji="0" lang="en-GB" sz="1600" b="1" i="0" u="none" strike="noStrike" kern="1200" cap="none" spc="0" normalizeH="0" baseline="30000" noProof="0" dirty="0">
                <a:ln>
                  <a:noFill/>
                </a:ln>
                <a:solidFill>
                  <a:srgbClr val="FF0000"/>
                </a:solidFill>
                <a:effectLst/>
                <a:uLnTx/>
                <a:uFillTx/>
                <a:latin typeface="Arial" panose="020B0604020202020204"/>
                <a:ea typeface="+mn-ea"/>
                <a:cs typeface="+mn-cs"/>
              </a:rPr>
              <a:t>(2)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but some milk alternatives are not fortified</a:t>
            </a:r>
          </a:p>
        </p:txBody>
      </p:sp>
      <p:graphicFrame>
        <p:nvGraphicFramePr>
          <p:cNvPr id="16" name="Table 15">
            <a:extLst>
              <a:ext uri="{FF2B5EF4-FFF2-40B4-BE49-F238E27FC236}">
                <a16:creationId xmlns:a16="http://schemas.microsoft.com/office/drawing/2014/main" id="{75F7D38A-2289-410F-8C9A-3C6734B1E165}"/>
              </a:ext>
            </a:extLst>
          </p:cNvPr>
          <p:cNvGraphicFramePr>
            <a:graphicFrameLocks noGrp="1"/>
          </p:cNvGraphicFramePr>
          <p:nvPr/>
        </p:nvGraphicFramePr>
        <p:xfrm>
          <a:off x="439728" y="1971492"/>
          <a:ext cx="6385281" cy="3398799"/>
        </p:xfrm>
        <a:graphic>
          <a:graphicData uri="http://schemas.openxmlformats.org/drawingml/2006/table">
            <a:tbl>
              <a:tblPr firstRow="1" bandRow="1"/>
              <a:tblGrid>
                <a:gridCol w="1586763">
                  <a:extLst>
                    <a:ext uri="{9D8B030D-6E8A-4147-A177-3AD203B41FA5}">
                      <a16:colId xmlns:a16="http://schemas.microsoft.com/office/drawing/2014/main" val="1307824439"/>
                    </a:ext>
                  </a:extLst>
                </a:gridCol>
                <a:gridCol w="4798518">
                  <a:extLst>
                    <a:ext uri="{9D8B030D-6E8A-4147-A177-3AD203B41FA5}">
                      <a16:colId xmlns:a16="http://schemas.microsoft.com/office/drawing/2014/main" val="1451694133"/>
                    </a:ext>
                  </a:extLst>
                </a:gridCol>
              </a:tblGrid>
              <a:tr h="3478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GB" sz="1400">
                          <a:latin typeface="+mj-lt"/>
                        </a:rPr>
                        <a:t>Nutrient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mj-lt"/>
                        </a:rPr>
                        <a:t>Dietary contribution of animal-based foods in UK diet*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131233400"/>
                  </a:ext>
                </a:extLst>
              </a:tr>
              <a:tr h="44851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cs typeface="Calibri" panose="020F0502020204030204" pitchFamily="34" charset="0"/>
                        </a:rPr>
                        <a:t>Vitamin</a:t>
                      </a:r>
                      <a:r>
                        <a:rPr lang="en-GB" sz="1400" baseline="0">
                          <a:latin typeface="+mj-lt"/>
                          <a:cs typeface="Calibri" panose="020F0502020204030204" pitchFamily="34" charset="0"/>
                        </a:rPr>
                        <a:t> B12</a:t>
                      </a:r>
                      <a:endParaRPr lang="en-GB" sz="1400">
                        <a:latin typeface="+mj-lt"/>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cs typeface="Calibri" panose="020F0502020204030204" pitchFamily="34" charset="0"/>
                        </a:rPr>
                        <a:t>Typically only</a:t>
                      </a:r>
                      <a:r>
                        <a:rPr lang="en-GB" sz="1400" baseline="0">
                          <a:latin typeface="+mj-lt"/>
                          <a:cs typeface="Calibri" panose="020F0502020204030204" pitchFamily="34" charset="0"/>
                        </a:rPr>
                        <a:t> found</a:t>
                      </a:r>
                      <a:r>
                        <a:rPr lang="en-GB" sz="1400">
                          <a:latin typeface="+mj-lt"/>
                          <a:cs typeface="Calibri" panose="020F0502020204030204" pitchFamily="34" charset="0"/>
                        </a:rPr>
                        <a:t> naturally in foods</a:t>
                      </a:r>
                      <a:r>
                        <a:rPr lang="en-GB" sz="1400" baseline="0">
                          <a:latin typeface="+mj-lt"/>
                          <a:cs typeface="Calibri" panose="020F0502020204030204" pitchFamily="34" charset="0"/>
                        </a:rPr>
                        <a:t> of animal origin</a:t>
                      </a:r>
                      <a:endParaRPr lang="en-GB" sz="1400">
                        <a:latin typeface="+mj-lt"/>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926921167"/>
                  </a:ext>
                </a:extLst>
              </a:tr>
              <a:tr h="435059">
                <a:tc>
                  <a:txBody>
                    <a:bodyPr/>
                    <a:lstStyle/>
                    <a:p>
                      <a:r>
                        <a:rPr lang="en-GB" sz="1400">
                          <a:latin typeface="+mj-lt"/>
                          <a:cs typeface="Calibri" panose="020F0502020204030204" pitchFamily="34" charset="0"/>
                        </a:rPr>
                        <a:t>Iron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ctr"/>
                      <a:r>
                        <a:rPr lang="en-GB" sz="1400">
                          <a:latin typeface="+mj-lt"/>
                          <a:cs typeface="Calibri" panose="020F0502020204030204" pitchFamily="34" charset="0"/>
                        </a:rPr>
                        <a:t>29%</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8970147"/>
                  </a:ext>
                </a:extLst>
              </a:tr>
              <a:tr h="4350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rPr>
                        <a:t>Calcium</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latin typeface="+mj-lt"/>
                        </a:rPr>
                        <a:t>47%</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33132412"/>
                  </a:ext>
                </a:extLst>
              </a:tr>
              <a:tr h="4350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rPr>
                        <a:t>Vitamin 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dirty="0">
                          <a:latin typeface="+mj-lt"/>
                        </a:rPr>
                        <a:t>74%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29968039"/>
                  </a:ext>
                </a:extLst>
              </a:tr>
              <a:tr h="4698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rPr>
                        <a:t>Selenium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latin typeface="+mj-lt"/>
                        </a:rPr>
                        <a:t>61%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81749674"/>
                  </a:ext>
                </a:extLst>
              </a:tr>
              <a:tr h="3923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rPr>
                        <a:t>Iodine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latin typeface="+mj-lt"/>
                        </a:rPr>
                        <a:t>61%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774566718"/>
                  </a:ext>
                </a:extLst>
              </a:tr>
              <a:tr h="4350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400">
                          <a:latin typeface="+mj-lt"/>
                        </a:rPr>
                        <a:t>Zinc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dirty="0">
                          <a:latin typeface="+mj-lt"/>
                        </a:rPr>
                        <a:t>53%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6945450"/>
                  </a:ext>
                </a:extLst>
              </a:tr>
            </a:tbl>
          </a:graphicData>
        </a:graphic>
      </p:graphicFrame>
      <p:sp>
        <p:nvSpPr>
          <p:cNvPr id="18" name="Content Placeholder 2">
            <a:extLst>
              <a:ext uri="{FF2B5EF4-FFF2-40B4-BE49-F238E27FC236}">
                <a16:creationId xmlns:a16="http://schemas.microsoft.com/office/drawing/2014/main" id="{81C355BD-E889-4A96-BD74-D2113FCF5D12}"/>
              </a:ext>
            </a:extLst>
          </p:cNvPr>
          <p:cNvSpPr txBox="1">
            <a:spLocks/>
          </p:cNvSpPr>
          <p:nvPr/>
        </p:nvSpPr>
        <p:spPr>
          <a:xfrm>
            <a:off x="3211848" y="6359690"/>
            <a:ext cx="8745467" cy="34811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1050" b="0" i="0" u="none" strike="noStrike" kern="1200" cap="none" spc="0" normalizeH="0" baseline="0" noProof="0" dirty="0">
                <a:ln>
                  <a:noFill/>
                </a:ln>
                <a:solidFill>
                  <a:srgbClr val="000000"/>
                </a:solidFill>
                <a:effectLst/>
                <a:uLnTx/>
                <a:uFillTx/>
                <a:latin typeface="Calibri"/>
                <a:ea typeface="+mn-ea"/>
                <a:cs typeface="+mn-cs"/>
              </a:rPr>
              <a:t>Sources: </a:t>
            </a:r>
            <a:r>
              <a:rPr kumimoji="0" lang="en-GB" sz="1050" b="0" i="0" u="none" strike="noStrike" kern="1200" cap="none" spc="0" normalizeH="0" baseline="0" noProof="0" dirty="0">
                <a:ln>
                  <a:noFill/>
                </a:ln>
                <a:solidFill>
                  <a:srgbClr val="FF0000"/>
                </a:solidFill>
                <a:effectLst/>
                <a:uLnTx/>
                <a:uFillTx/>
                <a:latin typeface="Calibri"/>
                <a:ea typeface="+mn-ea"/>
                <a:cs typeface="+mn-cs"/>
              </a:rPr>
              <a:t>(1) </a:t>
            </a:r>
            <a:r>
              <a:rPr kumimoji="0" lang="en-GB" sz="1050" b="0" i="0" u="none" strike="noStrike" kern="1200" cap="none" spc="0" normalizeH="0" baseline="0" noProof="0" dirty="0" err="1">
                <a:ln>
                  <a:noFill/>
                </a:ln>
                <a:solidFill>
                  <a:prstClr val="black"/>
                </a:solidFill>
                <a:effectLst/>
                <a:uLnTx/>
                <a:uFillTx/>
                <a:latin typeface="Calibri"/>
                <a:ea typeface="+mn-ea"/>
                <a:cs typeface="+mn-cs"/>
              </a:rPr>
              <a:t>Tripkovic</a:t>
            </a:r>
            <a:r>
              <a:rPr kumimoji="0" lang="en-GB" sz="1050" b="0" i="0" u="none" strike="noStrike" kern="1200" cap="none" spc="0" normalizeH="0" baseline="0" noProof="0" dirty="0">
                <a:ln>
                  <a:noFill/>
                </a:ln>
                <a:solidFill>
                  <a:prstClr val="black"/>
                </a:solidFill>
                <a:effectLst/>
                <a:uLnTx/>
                <a:uFillTx/>
                <a:latin typeface="Calibri"/>
                <a:ea typeface="+mn-ea"/>
                <a:cs typeface="+mn-cs"/>
              </a:rPr>
              <a:t> et al (2017) </a:t>
            </a:r>
            <a:r>
              <a:rPr kumimoji="0" lang="en-GB" sz="1050" b="0" i="1" u="none" strike="noStrike" kern="1200" cap="none" spc="0" normalizeH="0" baseline="0" noProof="0" dirty="0">
                <a:ln>
                  <a:noFill/>
                </a:ln>
                <a:solidFill>
                  <a:prstClr val="black"/>
                </a:solidFill>
                <a:effectLst/>
                <a:uLnTx/>
                <a:uFillTx/>
                <a:latin typeface="Calibri"/>
                <a:ea typeface="+mn-ea"/>
                <a:cs typeface="+mn-cs"/>
              </a:rPr>
              <a:t>American J Clin </a:t>
            </a:r>
            <a:r>
              <a:rPr kumimoji="0" lang="en-GB" sz="1050" b="0" i="1" u="none" strike="noStrike" kern="1200" cap="none" spc="0" normalizeH="0" baseline="0" noProof="0" dirty="0" err="1">
                <a:ln>
                  <a:noFill/>
                </a:ln>
                <a:solidFill>
                  <a:prstClr val="black"/>
                </a:solidFill>
                <a:effectLst/>
                <a:uLnTx/>
                <a:uFillTx/>
                <a:latin typeface="Calibri"/>
                <a:ea typeface="+mn-ea"/>
                <a:cs typeface="+mn-cs"/>
              </a:rPr>
              <a:t>Nutr</a:t>
            </a:r>
            <a:r>
              <a:rPr kumimoji="0" lang="en-GB" sz="1050" b="0" i="0" u="none" strike="noStrike" kern="1200" cap="none" spc="0" normalizeH="0" baseline="0" noProof="0" dirty="0">
                <a:ln>
                  <a:noFill/>
                </a:ln>
                <a:solidFill>
                  <a:prstClr val="black"/>
                </a:solidFill>
                <a:effectLst/>
                <a:uLnTx/>
                <a:uFillTx/>
                <a:latin typeface="Calibri"/>
                <a:ea typeface="+mn-ea"/>
                <a:cs typeface="+mn-cs"/>
              </a:rPr>
              <a:t> 106:481-490 </a:t>
            </a:r>
            <a:r>
              <a:rPr kumimoji="0" lang="en-GB" sz="1050" b="0" i="0" u="none" strike="noStrike" kern="1200" cap="none" spc="0" normalizeH="0" baseline="0" noProof="0" dirty="0">
                <a:ln>
                  <a:noFill/>
                </a:ln>
                <a:solidFill>
                  <a:srgbClr val="FF0000"/>
                </a:solidFill>
                <a:effectLst/>
                <a:uLnTx/>
                <a:uFillTx/>
                <a:latin typeface="Calibri"/>
                <a:ea typeface="+mn-ea"/>
                <a:cs typeface="+mn-cs"/>
              </a:rPr>
              <a:t>(2)</a:t>
            </a:r>
            <a:r>
              <a:rPr kumimoji="0" lang="en-GB" sz="1050" b="0" i="0" u="none" strike="noStrike" kern="1200" cap="none" spc="0" normalizeH="0" baseline="0" noProof="0" dirty="0">
                <a:ln>
                  <a:noFill/>
                </a:ln>
                <a:solidFill>
                  <a:prstClr val="black"/>
                </a:solidFill>
                <a:effectLst/>
                <a:uLnTx/>
                <a:uFillTx/>
                <a:latin typeface="Calibri"/>
                <a:ea typeface="+mn-ea"/>
                <a:cs typeface="+mn-cs"/>
              </a:rPr>
              <a:t> </a:t>
            </a:r>
            <a:r>
              <a:rPr kumimoji="0" lang="en-GB" sz="1050" b="0" i="1" u="none" strike="noStrike" kern="1200" cap="none" spc="0" normalizeH="0" baseline="0" noProof="0" dirty="0">
                <a:ln>
                  <a:noFill/>
                </a:ln>
                <a:solidFill>
                  <a:prstClr val="black"/>
                </a:solidFill>
                <a:effectLst/>
                <a:uLnTx/>
                <a:uFillTx/>
                <a:latin typeface="Calibri"/>
                <a:ea typeface="+mn-ea"/>
                <a:cs typeface="+mn-cs"/>
              </a:rPr>
              <a:t>National Diet and Nutrition Survey</a:t>
            </a:r>
            <a:r>
              <a:rPr kumimoji="0" lang="en-GB" sz="1050" b="0" i="0" u="none" strike="noStrike" kern="1200" cap="none" spc="0" normalizeH="0" baseline="0" noProof="0" dirty="0">
                <a:ln>
                  <a:noFill/>
                </a:ln>
                <a:solidFill>
                  <a:prstClr val="black"/>
                </a:solidFill>
                <a:effectLst/>
                <a:uLnTx/>
                <a:uFillTx/>
                <a:latin typeface="Calibri"/>
                <a:ea typeface="+mn-ea"/>
                <a:cs typeface="+mn-cs"/>
              </a:rPr>
              <a:t>, years 9 to 11 (2016/2017 to 2018/2019)</a:t>
            </a:r>
          </a:p>
        </p:txBody>
      </p:sp>
      <p:sp>
        <p:nvSpPr>
          <p:cNvPr id="19" name="Title 1">
            <a:extLst>
              <a:ext uri="{FF2B5EF4-FFF2-40B4-BE49-F238E27FC236}">
                <a16:creationId xmlns:a16="http://schemas.microsoft.com/office/drawing/2014/main" id="{A3B686C8-9C85-4456-9968-6A1B70375470}"/>
              </a:ext>
            </a:extLst>
          </p:cNvPr>
          <p:cNvSpPr txBox="1">
            <a:spLocks/>
          </p:cNvSpPr>
          <p:nvPr/>
        </p:nvSpPr>
        <p:spPr>
          <a:xfrm>
            <a:off x="557502" y="150195"/>
            <a:ext cx="9464030" cy="1105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B050"/>
                </a:solidFill>
                <a:effectLst/>
                <a:uLnTx/>
                <a:uFillTx/>
                <a:latin typeface="Georgia" panose="02040502050405020303" pitchFamily="18" charset="0"/>
                <a:ea typeface="+mj-ea"/>
                <a:cs typeface="Arial" panose="020B0604020202020204" pitchFamily="34" charset="0"/>
              </a:rPr>
              <a:t>Nutritional contribution of animal-derived foods</a:t>
            </a:r>
            <a:endParaRPr kumimoji="0" lang="en-GB" sz="2800" b="1" i="0" u="none" strike="noStrike" kern="1200" cap="none" spc="0" normalizeH="0" baseline="0" noProof="0">
              <a:ln>
                <a:noFill/>
              </a:ln>
              <a:solidFill>
                <a:srgbClr val="00B050"/>
              </a:solidFill>
              <a:effectLst/>
              <a:uLnTx/>
              <a:uFillTx/>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267498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2E65A53-20A4-4748-A13F-81BAE312FF5D}"/>
              </a:ext>
            </a:extLst>
          </p:cNvPr>
          <p:cNvSpPr txBox="1"/>
          <p:nvPr/>
        </p:nvSpPr>
        <p:spPr>
          <a:xfrm>
            <a:off x="611954" y="1390934"/>
            <a:ext cx="11082391" cy="42627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There is no ‘one-size-fits-all’ solution to such a complex problem…</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…but there are some actions we can all take to benefit our own health and that of the planet</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GB"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20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Follow the Eatwell Guide</a:t>
            </a:r>
          </a:p>
          <a:p>
            <a:pPr marL="457200" marR="0" lvl="0" indent="-457200" algn="l" defTabSz="914400" rtl="0" eaLnBrk="1" fontAlgn="auto" latinLnBrk="0" hangingPunct="1">
              <a:lnSpc>
                <a:spcPct val="100000"/>
              </a:lnSpc>
              <a:spcBef>
                <a:spcPts val="20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Eat more fruit and vegetables</a:t>
            </a:r>
          </a:p>
          <a:p>
            <a:pPr marL="457200" marR="0" lvl="0" indent="-457200" algn="l" defTabSz="914400" rtl="0" eaLnBrk="1" fontAlgn="auto" latinLnBrk="0" hangingPunct="1">
              <a:lnSpc>
                <a:spcPct val="100000"/>
              </a:lnSpc>
              <a:spcBef>
                <a:spcPts val="20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Diversify protein sources </a:t>
            </a:r>
          </a:p>
          <a:p>
            <a:pPr marL="457200" marR="0" lvl="0" indent="-457200" algn="l" defTabSz="914400" rtl="0" eaLnBrk="1" fontAlgn="auto" latinLnBrk="0" hangingPunct="1">
              <a:lnSpc>
                <a:spcPct val="100000"/>
              </a:lnSpc>
              <a:spcBef>
                <a:spcPts val="20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Limit foods high in fat, salt and/or sugar</a:t>
            </a:r>
          </a:p>
          <a:p>
            <a:pPr marL="457200" marR="0" lvl="0" indent="-457200" algn="l" defTabSz="914400" rtl="0" eaLnBrk="1" fontAlgn="auto" latinLnBrk="0" hangingPunct="1">
              <a:lnSpc>
                <a:spcPct val="100000"/>
              </a:lnSpc>
              <a:spcBef>
                <a:spcPts val="20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Choose sustainable sources of fish and seafood</a:t>
            </a:r>
          </a:p>
          <a:p>
            <a:pPr marL="457200" marR="0" lvl="0" indent="-457200" algn="l" defTabSz="914400" rtl="0" eaLnBrk="1" fontAlgn="auto" latinLnBrk="0" hangingPunct="1">
              <a:lnSpc>
                <a:spcPct val="100000"/>
              </a:lnSpc>
              <a:spcBef>
                <a:spcPts val="200"/>
              </a:spcBef>
              <a:spcAft>
                <a:spcPts val="0"/>
              </a:spcAft>
              <a:buClrTx/>
              <a:buSzTx/>
              <a:buFont typeface="+mj-lt"/>
              <a:buAutoNum type="arabicPeriod"/>
              <a:tabLst/>
              <a:defRPr/>
            </a:pP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Waste less food and drinks</a:t>
            </a:r>
          </a:p>
        </p:txBody>
      </p:sp>
      <p:sp>
        <p:nvSpPr>
          <p:cNvPr id="4" name="Title 1">
            <a:extLst>
              <a:ext uri="{FF2B5EF4-FFF2-40B4-BE49-F238E27FC236}">
                <a16:creationId xmlns:a16="http://schemas.microsoft.com/office/drawing/2014/main" id="{F0F15EA1-9C73-4B98-908A-3DB8868A7772}"/>
              </a:ext>
            </a:extLst>
          </p:cNvPr>
          <p:cNvSpPr txBox="1">
            <a:spLocks/>
          </p:cNvSpPr>
          <p:nvPr/>
        </p:nvSpPr>
        <p:spPr>
          <a:xfrm>
            <a:off x="588088" y="74073"/>
            <a:ext cx="11106257" cy="10526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a:ln>
                  <a:noFill/>
                </a:ln>
                <a:solidFill>
                  <a:srgbClr val="00B050"/>
                </a:solidFill>
                <a:effectLst/>
                <a:uLnTx/>
                <a:uFillTx/>
                <a:latin typeface="Georgia" panose="02040502050405020303" pitchFamily="18" charset="0"/>
                <a:ea typeface="+mj-ea"/>
                <a:cs typeface="+mj-cs"/>
              </a:rPr>
              <a:t>How can we eat a healthier and more sustainable diet?</a:t>
            </a:r>
          </a:p>
        </p:txBody>
      </p:sp>
    </p:spTree>
    <p:extLst>
      <p:ext uri="{BB962C8B-B14F-4D97-AF65-F5344CB8AC3E}">
        <p14:creationId xmlns:p14="http://schemas.microsoft.com/office/powerpoint/2010/main" val="24218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FBAF58-9E89-4E24-9E02-16DF1A407B5B}"/>
              </a:ext>
            </a:extLst>
          </p:cNvPr>
          <p:cNvSpPr txBox="1"/>
          <p:nvPr/>
        </p:nvSpPr>
        <p:spPr>
          <a:xfrm>
            <a:off x="6095998" y="1447999"/>
            <a:ext cx="523341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Following UK’s healthy eating advice,  the </a:t>
            </a:r>
            <a:r>
              <a:rPr kumimoji="0" lang="en-US" sz="2200" b="1" i="0" u="none" strike="noStrike" kern="1200" cap="none" spc="0" normalizeH="0" baseline="0" noProof="0">
                <a:ln>
                  <a:noFill/>
                </a:ln>
                <a:solidFill>
                  <a:srgbClr val="00B050"/>
                </a:solidFill>
                <a:effectLst/>
                <a:uLnTx/>
                <a:uFillTx/>
                <a:latin typeface="Arial" panose="020B0604020202020204"/>
                <a:ea typeface="+mn-ea"/>
                <a:cs typeface="Calibri" panose="020F0502020204030204" pitchFamily="34" charset="0"/>
              </a:rPr>
              <a:t>Eatwell Guide, </a:t>
            </a:r>
            <a:r>
              <a:rPr kumimoji="0" lang="en-US" sz="2200" b="0" i="0" u="none" strike="noStrike" kern="1200" cap="none" spc="0" normalizeH="0" baseline="0" noProof="0">
                <a:ln>
                  <a:noFill/>
                </a:ln>
                <a:solidFill>
                  <a:srgbClr val="000000"/>
                </a:solidFill>
                <a:effectLst/>
                <a:uLnTx/>
                <a:uFillTx/>
                <a:latin typeface="Arial" panose="020B0604020202020204"/>
                <a:ea typeface="+mn-ea"/>
                <a:cs typeface="Calibri" panose="020F0502020204030204" pitchFamily="34" charset="0"/>
              </a:rPr>
              <a:t>more closely can have environmental and health benefits: </a:t>
            </a:r>
          </a:p>
        </p:txBody>
      </p:sp>
      <p:pic>
        <p:nvPicPr>
          <p:cNvPr id="14" name="Picture 13">
            <a:extLst>
              <a:ext uri="{FF2B5EF4-FFF2-40B4-BE49-F238E27FC236}">
                <a16:creationId xmlns:a16="http://schemas.microsoft.com/office/drawing/2014/main" id="{C81F7CD3-82B1-4D6E-9C43-C70C741124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7967" y="1409384"/>
            <a:ext cx="5364943" cy="3830041"/>
          </a:xfrm>
          <a:prstGeom prst="rect">
            <a:avLst/>
          </a:prstGeom>
        </p:spPr>
      </p:pic>
      <p:sp>
        <p:nvSpPr>
          <p:cNvPr id="7" name="TextBox 6">
            <a:extLst>
              <a:ext uri="{FF2B5EF4-FFF2-40B4-BE49-F238E27FC236}">
                <a16:creationId xmlns:a16="http://schemas.microsoft.com/office/drawing/2014/main" id="{A087F5F1-DD55-4BF4-8653-362C9C1B17A2}"/>
              </a:ext>
            </a:extLst>
          </p:cNvPr>
          <p:cNvSpPr txBox="1"/>
          <p:nvPr/>
        </p:nvSpPr>
        <p:spPr>
          <a:xfrm>
            <a:off x="7758372" y="6374688"/>
            <a:ext cx="3571044"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Source: </a:t>
            </a:r>
            <a:r>
              <a:rPr kumimoji="0" lang="nl-NL" sz="900" b="0" i="0" u="none" strike="noStrike" kern="1200" cap="none" spc="0" normalizeH="0" baseline="0" noProof="0">
                <a:ln>
                  <a:noFill/>
                </a:ln>
                <a:solidFill>
                  <a:srgbClr val="000000"/>
                </a:solidFill>
                <a:effectLst/>
                <a:uLnTx/>
                <a:uFillTx/>
                <a:latin typeface="Arial" panose="020B0604020202020204"/>
                <a:ea typeface="+mn-ea"/>
                <a:cs typeface="+mn-cs"/>
              </a:rPr>
              <a:t>Scheelbeek et al. (2020) </a:t>
            </a:r>
            <a:r>
              <a:rPr kumimoji="0" lang="nl-NL" sz="900" b="1" i="1" u="none" strike="noStrike" kern="1200" cap="none" spc="0" normalizeH="0" baseline="0" noProof="0">
                <a:ln>
                  <a:noFill/>
                </a:ln>
                <a:solidFill>
                  <a:srgbClr val="000000"/>
                </a:solidFill>
                <a:effectLst/>
                <a:uLnTx/>
                <a:uFillTx/>
                <a:latin typeface="Arial" panose="020B0604020202020204"/>
                <a:ea typeface="+mn-ea"/>
                <a:cs typeface="+mn-cs"/>
              </a:rPr>
              <a:t>BMJ Open</a:t>
            </a:r>
            <a:r>
              <a:rPr kumimoji="0" lang="nl-NL" sz="900" b="0" i="0" u="none" strike="noStrike" kern="1200" cap="none" spc="0" normalizeH="0" baseline="0" noProof="0">
                <a:ln>
                  <a:noFill/>
                </a:ln>
                <a:solidFill>
                  <a:srgbClr val="000000"/>
                </a:solidFill>
                <a:effectLst/>
                <a:uLnTx/>
                <a:uFillTx/>
                <a:latin typeface="Arial" panose="020B0604020202020204"/>
                <a:ea typeface="+mn-ea"/>
                <a:cs typeface="+mn-cs"/>
              </a:rPr>
              <a:t>;10:e037554</a:t>
            </a:r>
            <a:endParaRPr kumimoji="0" lang="en-US" sz="9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B416FC7E-E6AC-B58F-24FB-DCD49DC226C4}"/>
              </a:ext>
            </a:extLst>
          </p:cNvPr>
          <p:cNvSpPr/>
          <p:nvPr/>
        </p:nvSpPr>
        <p:spPr>
          <a:xfrm>
            <a:off x="6095998" y="3064614"/>
            <a:ext cx="4788408" cy="2032513"/>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
                <a:srgbClr val="00B050"/>
              </a:buClr>
              <a:buSzTx/>
              <a:buFontTx/>
              <a:buNone/>
              <a:tabLst/>
              <a:defRPr/>
            </a:pPr>
            <a:endParaRPr kumimoji="0" lang="en-GB" sz="1400" b="0" i="0" u="none" strike="noStrike" kern="1200" cap="none" spc="0" normalizeH="0" baseline="0" noProof="0">
              <a:ln>
                <a:noFill/>
              </a:ln>
              <a:solidFill>
                <a:srgbClr val="53B058">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161F20D-CAE7-158D-2F2D-2FC8786E230B}"/>
              </a:ext>
            </a:extLst>
          </p:cNvPr>
          <p:cNvSpPr txBox="1">
            <a:spLocks noChangeArrowheads="1"/>
          </p:cNvSpPr>
          <p:nvPr/>
        </p:nvSpPr>
        <p:spPr bwMode="auto">
          <a:xfrm>
            <a:off x="6690994" y="3278787"/>
            <a:ext cx="4303140" cy="173570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30% lower</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greenhouse gases</a:t>
            </a:r>
            <a:endParaRPr kumimoji="0" lang="en-GB"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4% lower</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water use</a:t>
            </a:r>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80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7% lower</a:t>
            </a: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mortality risk</a:t>
            </a:r>
            <a:endParaRPr kumimoji="0" lang="en-GB" sz="18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Arrow: Down 16">
            <a:extLst>
              <a:ext uri="{FF2B5EF4-FFF2-40B4-BE49-F238E27FC236}">
                <a16:creationId xmlns:a16="http://schemas.microsoft.com/office/drawing/2014/main" id="{4367294E-AF09-5282-23D0-B47C63C31A6C}"/>
              </a:ext>
            </a:extLst>
          </p:cNvPr>
          <p:cNvSpPr/>
          <p:nvPr/>
        </p:nvSpPr>
        <p:spPr>
          <a:xfrm>
            <a:off x="6390327" y="3321553"/>
            <a:ext cx="223520" cy="312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Arrow: Down 17">
            <a:extLst>
              <a:ext uri="{FF2B5EF4-FFF2-40B4-BE49-F238E27FC236}">
                <a16:creationId xmlns:a16="http://schemas.microsoft.com/office/drawing/2014/main" id="{B24DBCCF-8925-0ED5-8EC6-EB86B7E93717}"/>
              </a:ext>
            </a:extLst>
          </p:cNvPr>
          <p:cNvSpPr/>
          <p:nvPr/>
        </p:nvSpPr>
        <p:spPr>
          <a:xfrm>
            <a:off x="6390327" y="3891229"/>
            <a:ext cx="223520" cy="312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Arrow: Down 18">
            <a:extLst>
              <a:ext uri="{FF2B5EF4-FFF2-40B4-BE49-F238E27FC236}">
                <a16:creationId xmlns:a16="http://schemas.microsoft.com/office/drawing/2014/main" id="{C49DEBB9-6CAE-1524-44C4-BC3495F1A9DF}"/>
              </a:ext>
            </a:extLst>
          </p:cNvPr>
          <p:cNvSpPr/>
          <p:nvPr/>
        </p:nvSpPr>
        <p:spPr>
          <a:xfrm>
            <a:off x="6390327" y="4558257"/>
            <a:ext cx="223520" cy="312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Graphic 31" descr="Earth Globe - Asia with solid fill">
            <a:extLst>
              <a:ext uri="{FF2B5EF4-FFF2-40B4-BE49-F238E27FC236}">
                <a16:creationId xmlns:a16="http://schemas.microsoft.com/office/drawing/2014/main" id="{DB00D5C6-28FF-FE4B-97F5-D1DB86E8705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10038854" y="3196813"/>
            <a:ext cx="562216" cy="562216"/>
          </a:xfrm>
          <a:prstGeom prst="rect">
            <a:avLst/>
          </a:prstGeom>
        </p:spPr>
      </p:pic>
      <p:pic>
        <p:nvPicPr>
          <p:cNvPr id="21" name="Graphic 34" descr="Water with solid fill">
            <a:extLst>
              <a:ext uri="{FF2B5EF4-FFF2-40B4-BE49-F238E27FC236}">
                <a16:creationId xmlns:a16="http://schemas.microsoft.com/office/drawing/2014/main" id="{3445E5FD-12FB-D4BE-1303-415F23DD28C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10038854" y="3774418"/>
            <a:ext cx="562214" cy="596264"/>
          </a:xfrm>
          <a:prstGeom prst="rect">
            <a:avLst/>
          </a:prstGeom>
        </p:spPr>
      </p:pic>
      <p:pic>
        <p:nvPicPr>
          <p:cNvPr id="3" name="Graphic 2" descr="Heart with pulse with solid fill">
            <a:extLst>
              <a:ext uri="{FF2B5EF4-FFF2-40B4-BE49-F238E27FC236}">
                <a16:creationId xmlns:a16="http://schemas.microsoft.com/office/drawing/2014/main" id="{FDDF95E5-8E26-9A93-898C-DFE11CACE4A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07521" y="4390596"/>
            <a:ext cx="623900" cy="623900"/>
          </a:xfrm>
          <a:prstGeom prst="rect">
            <a:avLst/>
          </a:prstGeom>
        </p:spPr>
      </p:pic>
      <p:sp>
        <p:nvSpPr>
          <p:cNvPr id="22" name="Title 1">
            <a:extLst>
              <a:ext uri="{FF2B5EF4-FFF2-40B4-BE49-F238E27FC236}">
                <a16:creationId xmlns:a16="http://schemas.microsoft.com/office/drawing/2014/main" id="{B81B9EFE-447D-C3C3-FA56-A382107905D7}"/>
              </a:ext>
            </a:extLst>
          </p:cNvPr>
          <p:cNvSpPr txBox="1">
            <a:spLocks/>
          </p:cNvSpPr>
          <p:nvPr/>
        </p:nvSpPr>
        <p:spPr>
          <a:xfrm>
            <a:off x="277967" y="252480"/>
            <a:ext cx="11636065" cy="6869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1. Follow the Eatwell Guide</a:t>
            </a:r>
            <a:endParaRPr kumimoji="0" lang="en-GB"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135218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F4236F0-811D-4100-81D7-9196CC18D7C1}"/>
              </a:ext>
            </a:extLst>
          </p:cNvPr>
          <p:cNvSpPr txBox="1">
            <a:spLocks/>
          </p:cNvSpPr>
          <p:nvPr/>
        </p:nvSpPr>
        <p:spPr>
          <a:xfrm>
            <a:off x="277967" y="431140"/>
            <a:ext cx="11636065" cy="6869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1. Follow the Eatwell Guide</a:t>
            </a:r>
            <a:endParaRPr kumimoji="0" lang="en-GB"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endParaRPr>
          </a:p>
        </p:txBody>
      </p:sp>
      <p:sp>
        <p:nvSpPr>
          <p:cNvPr id="10" name="TextBox 9">
            <a:extLst>
              <a:ext uri="{FF2B5EF4-FFF2-40B4-BE49-F238E27FC236}">
                <a16:creationId xmlns:a16="http://schemas.microsoft.com/office/drawing/2014/main" id="{91FBAF58-9E89-4E24-9E02-16DF1A407B5B}"/>
              </a:ext>
            </a:extLst>
          </p:cNvPr>
          <p:cNvSpPr txBox="1"/>
          <p:nvPr/>
        </p:nvSpPr>
        <p:spPr>
          <a:xfrm>
            <a:off x="494571" y="1410246"/>
            <a:ext cx="6630128" cy="489364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Eating pattern familiar in the UK and </a:t>
            </a: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includes nutrient-rich animal source foods in moderation</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31% of people (5+ years) in UK achieve at least 5 out of 9 recommendations, </a:t>
            </a:r>
            <a:r>
              <a:rPr kumimoji="0" lang="en-GB"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but room for improvement </a:t>
            </a: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(only 0.1% achieve all 9 recommendations) </a:t>
            </a:r>
            <a:r>
              <a:rPr kumimoji="0" lang="en-GB" sz="24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(1)</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More fruit, vegetables, wholegrains and higher-fibre starchy foods, beans and other pulses would increase fibre intakes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Fewer than 1 in 5 children (4-10 years) and fewer than 1 in 10 adolescents (11-18 years) and adults currently meet the age-specific fibre recommendations </a:t>
            </a:r>
            <a:r>
              <a:rPr kumimoji="0" lang="en-GB" sz="24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(2)</a:t>
            </a:r>
            <a:r>
              <a:rPr kumimoji="0" lang="en-GB" sz="2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p>
        </p:txBody>
      </p:sp>
      <p:pic>
        <p:nvPicPr>
          <p:cNvPr id="14" name="Picture 13">
            <a:extLst>
              <a:ext uri="{FF2B5EF4-FFF2-40B4-BE49-F238E27FC236}">
                <a16:creationId xmlns:a16="http://schemas.microsoft.com/office/drawing/2014/main" id="{C81F7CD3-82B1-4D6E-9C43-C70C741124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27167" y="1733260"/>
            <a:ext cx="4572729" cy="3264479"/>
          </a:xfrm>
          <a:prstGeom prst="rect">
            <a:avLst/>
          </a:prstGeom>
        </p:spPr>
      </p:pic>
      <p:sp>
        <p:nvSpPr>
          <p:cNvPr id="7" name="TextBox 6">
            <a:extLst>
              <a:ext uri="{FF2B5EF4-FFF2-40B4-BE49-F238E27FC236}">
                <a16:creationId xmlns:a16="http://schemas.microsoft.com/office/drawing/2014/main" id="{A087F5F1-DD55-4BF4-8653-362C9C1B17A2}"/>
              </a:ext>
            </a:extLst>
          </p:cNvPr>
          <p:cNvSpPr txBox="1"/>
          <p:nvPr/>
        </p:nvSpPr>
        <p:spPr>
          <a:xfrm>
            <a:off x="3542988" y="6447771"/>
            <a:ext cx="756835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Sources: </a:t>
            </a:r>
            <a:r>
              <a:rPr kumimoji="0" lang="en-US" sz="900" b="1" i="0" u="none" strike="noStrike" kern="1200" cap="none" spc="0" normalizeH="0" baseline="0" noProof="0" dirty="0">
                <a:ln>
                  <a:noFill/>
                </a:ln>
                <a:solidFill>
                  <a:srgbClr val="FF0000"/>
                </a:solidFill>
                <a:effectLst/>
                <a:uLnTx/>
                <a:uFillTx/>
                <a:latin typeface="Arial" panose="020B0604020202020204"/>
                <a:ea typeface="+mn-ea"/>
                <a:cs typeface="+mn-cs"/>
              </a:rPr>
              <a:t>(1)</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nl-NL" sz="900" b="0" i="0" u="none" strike="noStrike" kern="1200" cap="none" spc="0" normalizeH="0" baseline="0" noProof="0" dirty="0">
                <a:ln>
                  <a:noFill/>
                </a:ln>
                <a:solidFill>
                  <a:srgbClr val="000000"/>
                </a:solidFill>
                <a:effectLst/>
                <a:uLnTx/>
                <a:uFillTx/>
                <a:latin typeface="Arial" panose="020B0604020202020204"/>
                <a:ea typeface="+mn-ea"/>
                <a:cs typeface="+mn-cs"/>
              </a:rPr>
              <a:t>Scheelbeek et al. (2020) </a:t>
            </a:r>
            <a:r>
              <a:rPr kumimoji="0" lang="nl-NL" sz="900" b="1" i="1" u="none" strike="noStrike" kern="1200" cap="none" spc="0" normalizeH="0" baseline="0" noProof="0" dirty="0">
                <a:ln>
                  <a:noFill/>
                </a:ln>
                <a:solidFill>
                  <a:srgbClr val="000000"/>
                </a:solidFill>
                <a:effectLst/>
                <a:uLnTx/>
                <a:uFillTx/>
                <a:latin typeface="Arial" panose="020B0604020202020204"/>
                <a:ea typeface="+mn-ea"/>
                <a:cs typeface="+mn-cs"/>
              </a:rPr>
              <a:t>BMJ Open</a:t>
            </a:r>
            <a:r>
              <a:rPr kumimoji="0" lang="nl-NL" sz="900" b="0" i="0" u="none" strike="noStrike" kern="1200" cap="none" spc="0" normalizeH="0" baseline="0" noProof="0" dirty="0">
                <a:ln>
                  <a:noFill/>
                </a:ln>
                <a:solidFill>
                  <a:srgbClr val="000000"/>
                </a:solidFill>
                <a:effectLst/>
                <a:uLnTx/>
                <a:uFillTx/>
                <a:latin typeface="Arial" panose="020B0604020202020204"/>
                <a:ea typeface="+mn-ea"/>
                <a:cs typeface="+mn-cs"/>
              </a:rPr>
              <a:t>;10:e037554; </a:t>
            </a:r>
            <a:r>
              <a:rPr kumimoji="0" lang="nl-NL" sz="900" b="1" i="0" u="none" strike="noStrike" kern="1200" cap="none" spc="0" normalizeH="0" baseline="0" noProof="0" dirty="0">
                <a:ln>
                  <a:noFill/>
                </a:ln>
                <a:solidFill>
                  <a:srgbClr val="FF0000"/>
                </a:solidFill>
                <a:effectLst/>
                <a:uLnTx/>
                <a:uFillTx/>
                <a:latin typeface="Arial" panose="020B0604020202020204"/>
                <a:ea typeface="+mn-ea"/>
                <a:cs typeface="+mn-cs"/>
              </a:rPr>
              <a:t>(2)</a:t>
            </a:r>
            <a:r>
              <a:rPr kumimoji="0" lang="nl-NL" sz="900" b="0" i="0" u="none" strike="noStrike" kern="1200" cap="none" spc="0" normalizeH="0" baseline="0" noProof="0" dirty="0">
                <a:ln>
                  <a:noFill/>
                </a:ln>
                <a:solidFill>
                  <a:srgbClr val="000000"/>
                </a:solidFill>
                <a:effectLst/>
                <a:uLnTx/>
                <a:uFillTx/>
                <a:latin typeface="Arial" panose="020B0604020202020204"/>
                <a:ea typeface="+mn-ea"/>
                <a:cs typeface="+mn-cs"/>
              </a:rPr>
              <a:t> National Diet and Nutrition Survey (years 9 to 11; 2016/2017 to 2018/2019)    </a:t>
            </a:r>
            <a:endPar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626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9DA72A-3126-4ADC-BFF2-210C62489831}"/>
              </a:ext>
            </a:extLst>
          </p:cNvPr>
          <p:cNvSpPr txBox="1">
            <a:spLocks/>
          </p:cNvSpPr>
          <p:nvPr/>
        </p:nvSpPr>
        <p:spPr>
          <a:xfrm>
            <a:off x="542818" y="277320"/>
            <a:ext cx="6543782" cy="6335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a:ln>
                  <a:noFill/>
                </a:ln>
                <a:solidFill>
                  <a:srgbClr val="00B050"/>
                </a:solidFill>
                <a:effectLst/>
                <a:uLnTx/>
                <a:uFillTx/>
                <a:latin typeface="Georgia" panose="02040502050405020303" pitchFamily="18" charset="0"/>
                <a:ea typeface="+mj-ea"/>
                <a:cs typeface="+mj-cs"/>
              </a:rPr>
              <a:t>2. Eat more fruit and vegetables</a:t>
            </a:r>
          </a:p>
        </p:txBody>
      </p:sp>
      <p:sp>
        <p:nvSpPr>
          <p:cNvPr id="12" name="TextBox 11">
            <a:extLst>
              <a:ext uri="{FF2B5EF4-FFF2-40B4-BE49-F238E27FC236}">
                <a16:creationId xmlns:a16="http://schemas.microsoft.com/office/drawing/2014/main" id="{E2E65A53-20A4-4748-A13F-81BAE312FF5D}"/>
              </a:ext>
            </a:extLst>
          </p:cNvPr>
          <p:cNvSpPr txBox="1"/>
          <p:nvPr/>
        </p:nvSpPr>
        <p:spPr>
          <a:xfrm>
            <a:off x="653531" y="972790"/>
            <a:ext cx="8191718" cy="326756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Source of essential vitamins, minerals and fibre</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Eating </a:t>
            </a:r>
            <a:r>
              <a:rPr kumimoji="0" lang="en-GB" sz="2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at least 5 portions a day </a:t>
            </a:r>
            <a:r>
              <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can reduce risk of heart disease, stroke and some cancers</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One portion = 80g (150 ml fruit/veg juice or smoothie counts as maximum of one portion)</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Variety is important to provide different essential nutrients</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Only a third of UK adults and fewer than 1 in 8 adolescents (11-18 years) get their 5 A DAY at the moment</a:t>
            </a:r>
          </a:p>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n-GB"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078D27F2-6E35-4EAF-A5F0-D74C7ECF3FE0}"/>
              </a:ext>
            </a:extLst>
          </p:cNvPr>
          <p:cNvSpPr txBox="1"/>
          <p:nvPr/>
        </p:nvSpPr>
        <p:spPr>
          <a:xfrm>
            <a:off x="784885" y="4433395"/>
            <a:ext cx="269322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Snack swaps</a:t>
            </a:r>
          </a:p>
        </p:txBody>
      </p:sp>
      <p:sp>
        <p:nvSpPr>
          <p:cNvPr id="9" name="TextBox 8">
            <a:extLst>
              <a:ext uri="{FF2B5EF4-FFF2-40B4-BE49-F238E27FC236}">
                <a16:creationId xmlns:a16="http://schemas.microsoft.com/office/drawing/2014/main" id="{8D581C66-CCC0-4794-A322-E4DA2F4BE29B}"/>
              </a:ext>
            </a:extLst>
          </p:cNvPr>
          <p:cNvSpPr txBox="1"/>
          <p:nvPr/>
        </p:nvSpPr>
        <p:spPr>
          <a:xfrm>
            <a:off x="5133963" y="5241942"/>
            <a:ext cx="417192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Add fruit to breakfast cereal or porridge </a:t>
            </a:r>
            <a:endParaRPr kumimoji="0" lang="en-GB" sz="2200" b="0"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554E7FD8-00C9-438E-AD45-63B3A90F2636}"/>
              </a:ext>
            </a:extLst>
          </p:cNvPr>
          <p:cNvSpPr txBox="1"/>
          <p:nvPr/>
        </p:nvSpPr>
        <p:spPr>
          <a:xfrm>
            <a:off x="5133963" y="3969323"/>
            <a:ext cx="403859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Add fresh, frozen or canned vegetables to recipes </a:t>
            </a:r>
          </a:p>
        </p:txBody>
      </p:sp>
      <p:pic>
        <p:nvPicPr>
          <p:cNvPr id="4" name="Picture 3">
            <a:extLst>
              <a:ext uri="{FF2B5EF4-FFF2-40B4-BE49-F238E27FC236}">
                <a16:creationId xmlns:a16="http://schemas.microsoft.com/office/drawing/2014/main" id="{B68FC6DD-1EDA-4447-AB97-2FC700558B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818" y="5021304"/>
            <a:ext cx="1764668" cy="1168042"/>
          </a:xfrm>
          <a:prstGeom prst="rect">
            <a:avLst/>
          </a:prstGeom>
        </p:spPr>
      </p:pic>
      <p:sp>
        <p:nvSpPr>
          <p:cNvPr id="5" name="Arrow: Down 4">
            <a:extLst>
              <a:ext uri="{FF2B5EF4-FFF2-40B4-BE49-F238E27FC236}">
                <a16:creationId xmlns:a16="http://schemas.microsoft.com/office/drawing/2014/main" id="{6832311F-0C32-4798-AF88-6011F6A40916}"/>
              </a:ext>
            </a:extLst>
          </p:cNvPr>
          <p:cNvSpPr/>
          <p:nvPr/>
        </p:nvSpPr>
        <p:spPr>
          <a:xfrm rot="16200000">
            <a:off x="2438852" y="5103157"/>
            <a:ext cx="430889" cy="827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BCBACFA9-21AD-4853-A85B-AB3B84330540}"/>
              </a:ext>
            </a:extLst>
          </p:cNvPr>
          <p:cNvPicPr>
            <a:picLocks noChangeAspect="1"/>
          </p:cNvPicPr>
          <p:nvPr/>
        </p:nvPicPr>
        <p:blipFill>
          <a:blip r:embed="rId3"/>
          <a:stretch>
            <a:fillRect/>
          </a:stretch>
        </p:blipFill>
        <p:spPr>
          <a:xfrm rot="1308631">
            <a:off x="3188824" y="4983760"/>
            <a:ext cx="1514475" cy="958760"/>
          </a:xfrm>
          <a:prstGeom prst="rect">
            <a:avLst/>
          </a:prstGeom>
        </p:spPr>
      </p:pic>
      <p:pic>
        <p:nvPicPr>
          <p:cNvPr id="13" name="Picture 12">
            <a:extLst>
              <a:ext uri="{FF2B5EF4-FFF2-40B4-BE49-F238E27FC236}">
                <a16:creationId xmlns:a16="http://schemas.microsoft.com/office/drawing/2014/main" id="{315DBA30-B008-4321-9AD0-E1D72EBC30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9259" y="3737015"/>
            <a:ext cx="1818260" cy="1217193"/>
          </a:xfrm>
          <a:prstGeom prst="rect">
            <a:avLst/>
          </a:prstGeom>
        </p:spPr>
      </p:pic>
      <p:pic>
        <p:nvPicPr>
          <p:cNvPr id="2" name="Picture 1">
            <a:extLst>
              <a:ext uri="{FF2B5EF4-FFF2-40B4-BE49-F238E27FC236}">
                <a16:creationId xmlns:a16="http://schemas.microsoft.com/office/drawing/2014/main" id="{5E8B7D46-7DBA-4399-AE87-AF90CE56351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9259" y="5144376"/>
            <a:ext cx="1763584" cy="1179397"/>
          </a:xfrm>
          <a:prstGeom prst="rect">
            <a:avLst/>
          </a:prstGeom>
        </p:spPr>
      </p:pic>
      <p:pic>
        <p:nvPicPr>
          <p:cNvPr id="1026" name="Picture 2">
            <a:extLst>
              <a:ext uri="{FF2B5EF4-FFF2-40B4-BE49-F238E27FC236}">
                <a16:creationId xmlns:a16="http://schemas.microsoft.com/office/drawing/2014/main" id="{6FB96F1F-CB5D-44FF-94C4-95D155F1D2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46345" y="122706"/>
            <a:ext cx="2688595" cy="326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twell Guide proteins">
            <a:extLst>
              <a:ext uri="{FF2B5EF4-FFF2-40B4-BE49-F238E27FC236}">
                <a16:creationId xmlns:a16="http://schemas.microsoft.com/office/drawing/2014/main" id="{8AEF4DB9-970E-4DD3-AF5E-CC8546C9F44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219345" y="408389"/>
            <a:ext cx="2645780" cy="251449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B59DA72A-3126-4ADC-BFF2-210C62489831}"/>
              </a:ext>
            </a:extLst>
          </p:cNvPr>
          <p:cNvSpPr txBox="1">
            <a:spLocks/>
          </p:cNvSpPr>
          <p:nvPr/>
        </p:nvSpPr>
        <p:spPr>
          <a:xfrm>
            <a:off x="468224" y="403622"/>
            <a:ext cx="10257588" cy="486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3. Diversify protein sources</a:t>
            </a:r>
          </a:p>
        </p:txBody>
      </p:sp>
      <p:sp>
        <p:nvSpPr>
          <p:cNvPr id="12" name="TextBox 11">
            <a:extLst>
              <a:ext uri="{FF2B5EF4-FFF2-40B4-BE49-F238E27FC236}">
                <a16:creationId xmlns:a16="http://schemas.microsoft.com/office/drawing/2014/main" id="{E2E65A53-20A4-4748-A13F-81BAE312FF5D}"/>
              </a:ext>
            </a:extLst>
          </p:cNvPr>
          <p:cNvSpPr txBox="1"/>
          <p:nvPr/>
        </p:nvSpPr>
        <p:spPr>
          <a:xfrm>
            <a:off x="453939" y="1211798"/>
            <a:ext cx="8664540" cy="2605842"/>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Calibri"/>
                <a:ea typeface="+mn-ea"/>
                <a:cs typeface="Calibri"/>
              </a:rPr>
              <a:t>Rebalance </a:t>
            </a:r>
            <a:r>
              <a:rPr kumimoji="0" lang="en-GB" sz="2000" b="0" i="0" u="none" strike="noStrike" kern="1200" cap="none" spc="0" normalizeH="0" baseline="0" noProof="0" dirty="0">
                <a:ln>
                  <a:noFill/>
                </a:ln>
                <a:solidFill>
                  <a:srgbClr val="000000"/>
                </a:solidFill>
                <a:effectLst/>
                <a:uLnTx/>
                <a:uFillTx/>
                <a:latin typeface="Calibri"/>
                <a:ea typeface="+mn-ea"/>
                <a:cs typeface="Calibri"/>
              </a:rPr>
              <a:t>in favour of more plant-based protein sources, including beans and other pulses, nuts, seeds, and plant-based meat alternatives (not high in saturated fat/salt), alongside some meat, fish, dairy products, and eggs</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B050"/>
                </a:solidFill>
                <a:effectLst/>
                <a:uLnTx/>
                <a:uFillTx/>
                <a:latin typeface="Calibri"/>
                <a:ea typeface="+mn-ea"/>
                <a:cs typeface="Calibri"/>
              </a:rPr>
              <a:t>It’s not just about protein </a:t>
            </a:r>
            <a:r>
              <a:rPr kumimoji="0" lang="en-US" sz="2000" b="0" i="0" u="none" strike="noStrike" kern="1200" cap="none" spc="0" normalizeH="0" baseline="0" noProof="0" dirty="0">
                <a:ln>
                  <a:noFill/>
                </a:ln>
                <a:solidFill>
                  <a:srgbClr val="000000"/>
                </a:solidFill>
                <a:effectLst/>
                <a:uLnTx/>
                <a:uFillTx/>
                <a:latin typeface="Calibri"/>
                <a:ea typeface="+mn-ea"/>
                <a:cs typeface="Calibri"/>
              </a:rPr>
              <a:t>– need to think about overall nutrient composition of plant-based alternatives, including essential nutrients typically provided by animal-based foods in a readily absorbed form (iron, zinc, calcium, iodine, vitamin B12)</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Beans and other pulses, nuts, and seeds can also provide dietary fibre</a:t>
            </a:r>
          </a:p>
        </p:txBody>
      </p:sp>
      <p:sp>
        <p:nvSpPr>
          <p:cNvPr id="5" name="TextBox 4">
            <a:extLst>
              <a:ext uri="{FF2B5EF4-FFF2-40B4-BE49-F238E27FC236}">
                <a16:creationId xmlns:a16="http://schemas.microsoft.com/office/drawing/2014/main" id="{D420555B-86CF-4E40-88F7-E42052B3F74B}"/>
              </a:ext>
            </a:extLst>
          </p:cNvPr>
          <p:cNvSpPr txBox="1"/>
          <p:nvPr/>
        </p:nvSpPr>
        <p:spPr>
          <a:xfrm>
            <a:off x="468224" y="4270765"/>
            <a:ext cx="53037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Add canned beans or chickpeas to dishes</a:t>
            </a:r>
          </a:p>
        </p:txBody>
      </p:sp>
      <p:pic>
        <p:nvPicPr>
          <p:cNvPr id="2" name="Picture 1">
            <a:extLst>
              <a:ext uri="{FF2B5EF4-FFF2-40B4-BE49-F238E27FC236}">
                <a16:creationId xmlns:a16="http://schemas.microsoft.com/office/drawing/2014/main" id="{E2A9BE9B-086B-4875-9FD7-C0CCA17AA9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6354" y="4859962"/>
            <a:ext cx="2234792" cy="1443281"/>
          </a:xfrm>
          <a:prstGeom prst="rect">
            <a:avLst/>
          </a:prstGeom>
        </p:spPr>
      </p:pic>
      <p:sp>
        <p:nvSpPr>
          <p:cNvPr id="8" name="TextBox 7">
            <a:extLst>
              <a:ext uri="{FF2B5EF4-FFF2-40B4-BE49-F238E27FC236}">
                <a16:creationId xmlns:a16="http://schemas.microsoft.com/office/drawing/2014/main" id="{A3589AA8-B0CC-4818-A71A-951386262D9C}"/>
              </a:ext>
            </a:extLst>
          </p:cNvPr>
          <p:cNvSpPr txBox="1"/>
          <p:nvPr/>
        </p:nvSpPr>
        <p:spPr>
          <a:xfrm>
            <a:off x="7146242" y="4270765"/>
            <a:ext cx="45775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Have a small handful of nuts or seeds as a snack</a:t>
            </a:r>
          </a:p>
        </p:txBody>
      </p:sp>
      <p:pic>
        <p:nvPicPr>
          <p:cNvPr id="6" name="Picture 5">
            <a:extLst>
              <a:ext uri="{FF2B5EF4-FFF2-40B4-BE49-F238E27FC236}">
                <a16:creationId xmlns:a16="http://schemas.microsoft.com/office/drawing/2014/main" id="{B5238CD1-C903-4E48-9324-86F5758E4643}"/>
              </a:ext>
            </a:extLst>
          </p:cNvPr>
          <p:cNvPicPr>
            <a:picLocks noChangeAspect="1"/>
          </p:cNvPicPr>
          <p:nvPr/>
        </p:nvPicPr>
        <p:blipFill>
          <a:blip r:embed="rId4"/>
          <a:stretch>
            <a:fillRect/>
          </a:stretch>
        </p:blipFill>
        <p:spPr>
          <a:xfrm>
            <a:off x="7146242" y="5040206"/>
            <a:ext cx="1972237" cy="1309501"/>
          </a:xfrm>
          <a:prstGeom prst="rect">
            <a:avLst/>
          </a:prstGeom>
        </p:spPr>
      </p:pic>
      <p:pic>
        <p:nvPicPr>
          <p:cNvPr id="3" name="Picture 2">
            <a:extLst>
              <a:ext uri="{FF2B5EF4-FFF2-40B4-BE49-F238E27FC236}">
                <a16:creationId xmlns:a16="http://schemas.microsoft.com/office/drawing/2014/main" id="{22187EA6-EBDF-4F16-A6A2-A65F4920335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8224" y="5010627"/>
            <a:ext cx="1361663" cy="768800"/>
          </a:xfrm>
          <a:prstGeom prst="rect">
            <a:avLst/>
          </a:prstGeom>
        </p:spPr>
      </p:pic>
      <p:pic>
        <p:nvPicPr>
          <p:cNvPr id="7" name="Picture 6">
            <a:extLst>
              <a:ext uri="{FF2B5EF4-FFF2-40B4-BE49-F238E27FC236}">
                <a16:creationId xmlns:a16="http://schemas.microsoft.com/office/drawing/2014/main" id="{3D048A1D-CD0E-4E5F-9F09-5CCB951892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18708" y="5041831"/>
            <a:ext cx="1857636" cy="1239806"/>
          </a:xfrm>
          <a:prstGeom prst="rect">
            <a:avLst/>
          </a:prstGeom>
        </p:spPr>
      </p:pic>
      <p:pic>
        <p:nvPicPr>
          <p:cNvPr id="2062" name="Picture 14" descr="vegetable salad on white ceramic bowl">
            <a:extLst>
              <a:ext uri="{FF2B5EF4-FFF2-40B4-BE49-F238E27FC236}">
                <a16:creationId xmlns:a16="http://schemas.microsoft.com/office/drawing/2014/main" id="{04126919-D2AC-4963-8C20-2526BFB583A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308208" y="4808858"/>
            <a:ext cx="1686892" cy="152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9DA72A-3126-4ADC-BFF2-210C62489831}"/>
              </a:ext>
            </a:extLst>
          </p:cNvPr>
          <p:cNvSpPr txBox="1">
            <a:spLocks/>
          </p:cNvSpPr>
          <p:nvPr/>
        </p:nvSpPr>
        <p:spPr>
          <a:xfrm>
            <a:off x="385800" y="436652"/>
            <a:ext cx="9081473" cy="57572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4. Limit foods high in fat, salt and/or sugar</a:t>
            </a:r>
          </a:p>
        </p:txBody>
      </p:sp>
      <p:sp>
        <p:nvSpPr>
          <p:cNvPr id="12" name="TextBox 11">
            <a:extLst>
              <a:ext uri="{FF2B5EF4-FFF2-40B4-BE49-F238E27FC236}">
                <a16:creationId xmlns:a16="http://schemas.microsoft.com/office/drawing/2014/main" id="{E2E65A53-20A4-4748-A13F-81BAE312FF5D}"/>
              </a:ext>
            </a:extLst>
          </p:cNvPr>
          <p:cNvSpPr txBox="1"/>
          <p:nvPr/>
        </p:nvSpPr>
        <p:spPr>
          <a:xfrm>
            <a:off x="609178" y="1292326"/>
            <a:ext cx="7814386" cy="159530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all know foods such as cakes, biscuits, pies and pastries are not the healthiest choices </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These foods can also contribute to the GHG emissions, land and water use associated with our diets</a:t>
            </a:r>
          </a:p>
        </p:txBody>
      </p:sp>
      <p:sp>
        <p:nvSpPr>
          <p:cNvPr id="5" name="TextBox 4">
            <a:extLst>
              <a:ext uri="{FF2B5EF4-FFF2-40B4-BE49-F238E27FC236}">
                <a16:creationId xmlns:a16="http://schemas.microsoft.com/office/drawing/2014/main" id="{972D903B-2628-4F81-87A0-A333E1B47F02}"/>
              </a:ext>
            </a:extLst>
          </p:cNvPr>
          <p:cNvSpPr txBox="1"/>
          <p:nvPr/>
        </p:nvSpPr>
        <p:spPr>
          <a:xfrm>
            <a:off x="795123" y="3260658"/>
            <a:ext cx="25576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4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Be portion wise</a:t>
            </a:r>
          </a:p>
        </p:txBody>
      </p:sp>
      <p:pic>
        <p:nvPicPr>
          <p:cNvPr id="2" name="Picture 1">
            <a:extLst>
              <a:ext uri="{FF2B5EF4-FFF2-40B4-BE49-F238E27FC236}">
                <a16:creationId xmlns:a16="http://schemas.microsoft.com/office/drawing/2014/main" id="{7A4D5F48-F254-441B-8C54-AE69E78D66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800" y="3993552"/>
            <a:ext cx="1804456" cy="1194378"/>
          </a:xfrm>
          <a:prstGeom prst="rect">
            <a:avLst/>
          </a:prstGeom>
        </p:spPr>
      </p:pic>
      <p:pic>
        <p:nvPicPr>
          <p:cNvPr id="3" name="Picture 2">
            <a:extLst>
              <a:ext uri="{FF2B5EF4-FFF2-40B4-BE49-F238E27FC236}">
                <a16:creationId xmlns:a16="http://schemas.microsoft.com/office/drawing/2014/main" id="{9B3E547F-B80A-4791-84DC-BDBAE1CA50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16719" y="4157083"/>
            <a:ext cx="1090389" cy="564806"/>
          </a:xfrm>
          <a:prstGeom prst="rect">
            <a:avLst/>
          </a:prstGeom>
        </p:spPr>
      </p:pic>
      <p:sp>
        <p:nvSpPr>
          <p:cNvPr id="8" name="Arrow: Down 7">
            <a:extLst>
              <a:ext uri="{FF2B5EF4-FFF2-40B4-BE49-F238E27FC236}">
                <a16:creationId xmlns:a16="http://schemas.microsoft.com/office/drawing/2014/main" id="{B53FA2D8-FB9A-47B9-8CE8-9DACE1720C72}"/>
              </a:ext>
            </a:extLst>
          </p:cNvPr>
          <p:cNvSpPr/>
          <p:nvPr/>
        </p:nvSpPr>
        <p:spPr>
          <a:xfrm rot="16200000">
            <a:off x="2540707" y="3990701"/>
            <a:ext cx="430889" cy="827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68690BAB-8EE1-4B1F-A683-A8AE979A4CBF}"/>
              </a:ext>
            </a:extLst>
          </p:cNvPr>
          <p:cNvSpPr txBox="1"/>
          <p:nvPr/>
        </p:nvSpPr>
        <p:spPr>
          <a:xfrm>
            <a:off x="5760089" y="3149721"/>
            <a:ext cx="56367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4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Plan ahead with healthier snack options</a:t>
            </a:r>
          </a:p>
        </p:txBody>
      </p:sp>
      <p:pic>
        <p:nvPicPr>
          <p:cNvPr id="4100" name="Picture 4">
            <a:extLst>
              <a:ext uri="{FF2B5EF4-FFF2-40B4-BE49-F238E27FC236}">
                <a16:creationId xmlns:a16="http://schemas.microsoft.com/office/drawing/2014/main" id="{12E21180-DEFC-4B3C-981D-6AA9AEEFCA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03525" y="4611318"/>
            <a:ext cx="1697248" cy="11261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006D4C2-9851-42FF-A92C-07586F759BF6}"/>
              </a:ext>
            </a:extLst>
          </p:cNvPr>
          <p:cNvSpPr txBox="1"/>
          <p:nvPr/>
        </p:nvSpPr>
        <p:spPr>
          <a:xfrm>
            <a:off x="5980966" y="4973877"/>
            <a:ext cx="37609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Wholemeal toast and peanut butter</a:t>
            </a:r>
          </a:p>
        </p:txBody>
      </p:sp>
      <p:pic>
        <p:nvPicPr>
          <p:cNvPr id="6" name="Picture 5">
            <a:extLst>
              <a:ext uri="{FF2B5EF4-FFF2-40B4-BE49-F238E27FC236}">
                <a16:creationId xmlns:a16="http://schemas.microsoft.com/office/drawing/2014/main" id="{639EADCF-CD9C-4E97-AB82-7A8F018C7A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62785" y="3840279"/>
            <a:ext cx="1599701" cy="997787"/>
          </a:xfrm>
          <a:prstGeom prst="rect">
            <a:avLst/>
          </a:prstGeom>
        </p:spPr>
      </p:pic>
      <p:sp>
        <p:nvSpPr>
          <p:cNvPr id="14" name="TextBox 13">
            <a:extLst>
              <a:ext uri="{FF2B5EF4-FFF2-40B4-BE49-F238E27FC236}">
                <a16:creationId xmlns:a16="http://schemas.microsoft.com/office/drawing/2014/main" id="{36AA770F-B715-4043-BB84-0DED504966B1}"/>
              </a:ext>
            </a:extLst>
          </p:cNvPr>
          <p:cNvSpPr txBox="1"/>
          <p:nvPr/>
        </p:nvSpPr>
        <p:spPr>
          <a:xfrm>
            <a:off x="7462485" y="5775017"/>
            <a:ext cx="262362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Fat free, no added sugar yogurt and berries</a:t>
            </a:r>
          </a:p>
        </p:txBody>
      </p:sp>
      <p:sp>
        <p:nvSpPr>
          <p:cNvPr id="15" name="TextBox 14">
            <a:extLst>
              <a:ext uri="{FF2B5EF4-FFF2-40B4-BE49-F238E27FC236}">
                <a16:creationId xmlns:a16="http://schemas.microsoft.com/office/drawing/2014/main" id="{FA8B9274-195C-40C1-BF72-DE965FC78115}"/>
              </a:ext>
            </a:extLst>
          </p:cNvPr>
          <p:cNvSpPr txBox="1"/>
          <p:nvPr/>
        </p:nvSpPr>
        <p:spPr>
          <a:xfrm>
            <a:off x="7553441" y="3799736"/>
            <a:ext cx="38434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Lower-sugar wholewheat cereal and milk or fortified milk alternative</a:t>
            </a:r>
          </a:p>
        </p:txBody>
      </p:sp>
      <p:sp>
        <p:nvSpPr>
          <p:cNvPr id="16" name="TextBox 15">
            <a:extLst>
              <a:ext uri="{FF2B5EF4-FFF2-40B4-BE49-F238E27FC236}">
                <a16:creationId xmlns:a16="http://schemas.microsoft.com/office/drawing/2014/main" id="{0BAFE9BA-4200-4876-A838-91520FE42D92}"/>
              </a:ext>
            </a:extLst>
          </p:cNvPr>
          <p:cNvSpPr txBox="1"/>
          <p:nvPr/>
        </p:nvSpPr>
        <p:spPr>
          <a:xfrm>
            <a:off x="634924" y="5330302"/>
            <a:ext cx="44880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Place a smaller amount of crisps in a bowl or buy smaller multi-packs</a:t>
            </a:r>
          </a:p>
        </p:txBody>
      </p:sp>
      <p:pic>
        <p:nvPicPr>
          <p:cNvPr id="10" name="Picture 9">
            <a:extLst>
              <a:ext uri="{FF2B5EF4-FFF2-40B4-BE49-F238E27FC236}">
                <a16:creationId xmlns:a16="http://schemas.microsoft.com/office/drawing/2014/main" id="{A96028ED-EBBD-43D0-B3B1-02299D983A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54780" y="5312431"/>
            <a:ext cx="1607705" cy="1286164"/>
          </a:xfrm>
          <a:prstGeom prst="rect">
            <a:avLst/>
          </a:prstGeom>
        </p:spPr>
      </p:pic>
      <p:pic>
        <p:nvPicPr>
          <p:cNvPr id="4098" name="Picture 2">
            <a:extLst>
              <a:ext uri="{FF2B5EF4-FFF2-40B4-BE49-F238E27FC236}">
                <a16:creationId xmlns:a16="http://schemas.microsoft.com/office/drawing/2014/main" id="{1347F56D-DDAB-450E-A082-E819C65F8FC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103288" y="729605"/>
            <a:ext cx="2702912" cy="16179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8" grpId="0" animBg="1"/>
      <p:bldP spid="9"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97FDE15-20B1-4A43-BA1C-892CE8B38063}"/>
              </a:ext>
            </a:extLst>
          </p:cNvPr>
          <p:cNvSpPr txBox="1">
            <a:spLocks/>
          </p:cNvSpPr>
          <p:nvPr/>
        </p:nvSpPr>
        <p:spPr>
          <a:xfrm>
            <a:off x="651441" y="369945"/>
            <a:ext cx="9904474" cy="6510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0" i="0" kern="1200">
                <a:solidFill>
                  <a:srgbClr val="53B058"/>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rPr>
              <a:t>Today’s webinar</a:t>
            </a:r>
          </a:p>
        </p:txBody>
      </p:sp>
      <p:sp>
        <p:nvSpPr>
          <p:cNvPr id="10" name="Content Placeholder 2">
            <a:extLst>
              <a:ext uri="{FF2B5EF4-FFF2-40B4-BE49-F238E27FC236}">
                <a16:creationId xmlns:a16="http://schemas.microsoft.com/office/drawing/2014/main" id="{07B5E7D7-C19D-466B-9914-07DB2AF82494}"/>
              </a:ext>
            </a:extLst>
          </p:cNvPr>
          <p:cNvSpPr txBox="1">
            <a:spLocks/>
          </p:cNvSpPr>
          <p:nvPr/>
        </p:nvSpPr>
        <p:spPr>
          <a:xfrm>
            <a:off x="651441" y="1500167"/>
            <a:ext cx="8563997" cy="35147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need to transform food systems for human and planetary health</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Areas of debate and controversy</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and environmental benefits of following the Eatwell Guide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Suggested ‘action areas’ and tips for how we can eat a healthier and more sustainable diet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GB" sz="2200" b="0" i="0" u="none" strike="noStrike" kern="1200" cap="none" spc="0" normalizeH="0" baseline="0" noProof="0" dirty="0">
                <a:ln>
                  <a:noFill/>
                </a:ln>
                <a:solidFill>
                  <a:srgbClr val="000000"/>
                </a:solidFill>
                <a:effectLst/>
                <a:uLnTx/>
                <a:uFillTx/>
                <a:latin typeface="Arial" panose="020B0604020202020204"/>
                <a:ea typeface="+mn-ea"/>
                <a:cs typeface="+mn-cs"/>
              </a:rPr>
              <a:t>Links to </a:t>
            </a:r>
            <a:r>
              <a:rPr kumimoji="0" lang="en-GB" sz="2200" b="0" i="1" u="none" strike="noStrike" kern="1200" cap="none" spc="0" normalizeH="0" baseline="0" noProof="0" dirty="0">
                <a:ln>
                  <a:noFill/>
                </a:ln>
                <a:solidFill>
                  <a:srgbClr val="000000"/>
                </a:solidFill>
                <a:effectLst/>
                <a:uLnTx/>
                <a:uFillTx/>
                <a:latin typeface="Arial" panose="020B0604020202020204"/>
                <a:ea typeface="+mn-ea"/>
                <a:cs typeface="+mn-cs"/>
              </a:rPr>
              <a:t>Food – a fact of life</a:t>
            </a:r>
            <a:r>
              <a:rPr kumimoji="0" lang="en-GB" sz="2200" b="0" i="0" u="none" strike="noStrike" kern="1200" cap="none" spc="0" normalizeH="0" baseline="0" noProof="0" dirty="0">
                <a:ln>
                  <a:noFill/>
                </a:ln>
                <a:solidFill>
                  <a:srgbClr val="000000"/>
                </a:solidFill>
                <a:effectLst/>
                <a:uLnTx/>
                <a:uFillTx/>
                <a:latin typeface="Arial" panose="020B0604020202020204"/>
                <a:ea typeface="+mn-ea"/>
                <a:cs typeface="+mn-cs"/>
              </a:rPr>
              <a:t> resources</a:t>
            </a:r>
          </a:p>
        </p:txBody>
      </p:sp>
    </p:spTree>
    <p:extLst>
      <p:ext uri="{BB962C8B-B14F-4D97-AF65-F5344CB8AC3E}">
        <p14:creationId xmlns:p14="http://schemas.microsoft.com/office/powerpoint/2010/main" val="3648290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FAA21D-BFBD-414F-8885-ACACB64BB97E}"/>
              </a:ext>
            </a:extLst>
          </p:cNvPr>
          <p:cNvSpPr txBox="1"/>
          <p:nvPr/>
        </p:nvSpPr>
        <p:spPr>
          <a:xfrm>
            <a:off x="497655" y="964551"/>
            <a:ext cx="10836221" cy="17594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Fish provides </a:t>
            </a:r>
            <a:r>
              <a:rPr kumimoji="0" lang="en-GB" sz="21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protein, vitamins and minerals</a:t>
            </a: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and </a:t>
            </a:r>
            <a:r>
              <a:rPr kumimoji="0" lang="en-GB" sz="21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heart healthy omega-3 fats</a:t>
            </a:r>
            <a:endPar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endParaRP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Recommended to eat at least </a:t>
            </a:r>
            <a:r>
              <a:rPr kumimoji="0" lang="en-GB" sz="21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two 140g portions of fish a week</a:t>
            </a: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and make one an oily fish like mackerel or sardines</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However, a </a:t>
            </a:r>
            <a:r>
              <a:rPr kumimoji="0" lang="en-GB" sz="21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third of global fish stocks are considered ‘overfished’</a:t>
            </a:r>
            <a:r>
              <a:rPr kumimoji="0" lang="en-GB" sz="21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so it’s important to make more sustainable choices</a:t>
            </a:r>
          </a:p>
        </p:txBody>
      </p:sp>
      <p:pic>
        <p:nvPicPr>
          <p:cNvPr id="6146" name="Picture 2">
            <a:extLst>
              <a:ext uri="{FF2B5EF4-FFF2-40B4-BE49-F238E27FC236}">
                <a16:creationId xmlns:a16="http://schemas.microsoft.com/office/drawing/2014/main" id="{2363EE71-5B5F-4025-A776-663D4A64BF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7176" y="4551303"/>
            <a:ext cx="4639062" cy="10566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EB6CFA-30D3-4E20-8C64-B273D1F910BB}"/>
              </a:ext>
            </a:extLst>
          </p:cNvPr>
          <p:cNvSpPr txBox="1"/>
          <p:nvPr/>
        </p:nvSpPr>
        <p:spPr>
          <a:xfrm>
            <a:off x="690049" y="3987136"/>
            <a:ext cx="51903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2. Look out for eco-labels</a:t>
            </a:r>
          </a:p>
        </p:txBody>
      </p:sp>
      <p:pic>
        <p:nvPicPr>
          <p:cNvPr id="3" name="Picture 2">
            <a:extLst>
              <a:ext uri="{FF2B5EF4-FFF2-40B4-BE49-F238E27FC236}">
                <a16:creationId xmlns:a16="http://schemas.microsoft.com/office/drawing/2014/main" id="{A8E06205-F9AD-42F2-8B00-5C0B77AF1F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80437" y="5804774"/>
            <a:ext cx="1204572" cy="678801"/>
          </a:xfrm>
          <a:prstGeom prst="rect">
            <a:avLst/>
          </a:prstGeom>
        </p:spPr>
      </p:pic>
      <p:sp>
        <p:nvSpPr>
          <p:cNvPr id="14" name="TextBox 13">
            <a:extLst>
              <a:ext uri="{FF2B5EF4-FFF2-40B4-BE49-F238E27FC236}">
                <a16:creationId xmlns:a16="http://schemas.microsoft.com/office/drawing/2014/main" id="{474AFAFB-E30E-4D15-A57F-76F65CCE05B0}"/>
              </a:ext>
            </a:extLst>
          </p:cNvPr>
          <p:cNvSpPr txBox="1"/>
          <p:nvPr/>
        </p:nvSpPr>
        <p:spPr>
          <a:xfrm>
            <a:off x="5937533" y="4057050"/>
            <a:ext cx="36878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400" b="1" i="0" u="none" strike="noStrike" kern="1200" cap="none" spc="0" normalizeH="0" baseline="0" noProof="0">
                <a:ln>
                  <a:noFill/>
                </a:ln>
                <a:solidFill>
                  <a:srgbClr val="00B050"/>
                </a:solidFill>
                <a:effectLst/>
                <a:uLnTx/>
                <a:uFillTx/>
                <a:latin typeface="Arial" panose="020B0604020202020204"/>
                <a:ea typeface="+mn-ea"/>
                <a:cs typeface="Calibri" panose="020F0502020204030204" pitchFamily="34" charset="0"/>
              </a:rPr>
              <a:t>3. Use the Good Fish Guide</a:t>
            </a:r>
          </a:p>
        </p:txBody>
      </p:sp>
      <p:sp>
        <p:nvSpPr>
          <p:cNvPr id="15" name="TextBox 14">
            <a:extLst>
              <a:ext uri="{FF2B5EF4-FFF2-40B4-BE49-F238E27FC236}">
                <a16:creationId xmlns:a16="http://schemas.microsoft.com/office/drawing/2014/main" id="{1CDE9E20-44C9-427E-9483-FF93E73B8F29}"/>
              </a:ext>
            </a:extLst>
          </p:cNvPr>
          <p:cNvSpPr txBox="1"/>
          <p:nvPr/>
        </p:nvSpPr>
        <p:spPr>
          <a:xfrm>
            <a:off x="690049" y="2941330"/>
            <a:ext cx="782010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Arial" panose="020B0604020202020204"/>
                <a:ea typeface="+mn-ea"/>
                <a:cs typeface="Calibri" panose="020F0502020204030204" pitchFamily="34" charset="0"/>
              </a:rPr>
              <a:t>1. Experiment with a wider variety outside the ‘Big 5’ </a:t>
            </a:r>
            <a:r>
              <a:rPr kumimoji="0" lang="en-GB" sz="16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(cod, haddock, tuna, salmon, prawns)</a:t>
            </a: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Calibri" panose="020F0502020204030204" pitchFamily="34" charset="0"/>
              </a:rPr>
              <a:t> </a:t>
            </a:r>
          </a:p>
        </p:txBody>
      </p:sp>
      <p:pic>
        <p:nvPicPr>
          <p:cNvPr id="3074" name="Picture 2" descr="Cod swap">
            <a:extLst>
              <a:ext uri="{FF2B5EF4-FFF2-40B4-BE49-F238E27FC236}">
                <a16:creationId xmlns:a16="http://schemas.microsoft.com/office/drawing/2014/main" id="{BA6CAAB9-258E-4CD9-B1F1-779F9F1058F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27506" y="4527440"/>
            <a:ext cx="3797886" cy="19858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2F7D1FE-1503-C3C8-1540-E604A58C94C4}"/>
              </a:ext>
            </a:extLst>
          </p:cNvPr>
          <p:cNvSpPr txBox="1"/>
          <p:nvPr/>
        </p:nvSpPr>
        <p:spPr>
          <a:xfrm>
            <a:off x="9291944" y="3011677"/>
            <a:ext cx="2562991" cy="1102866"/>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n-GB" sz="1600" b="1" i="0" u="none" strike="noStrike" kern="1200" cap="none" spc="0" normalizeH="0" baseline="0" noProof="0">
                <a:ln>
                  <a:noFill/>
                </a:ln>
                <a:solidFill>
                  <a:srgbClr val="00B050"/>
                </a:solidFill>
                <a:effectLst/>
                <a:uLnTx/>
                <a:uFillTx/>
                <a:latin typeface="Arial" panose="020B0604020202020204"/>
                <a:ea typeface="+mn-ea"/>
                <a:cs typeface="Calibri" panose="020F0502020204030204" pitchFamily="34" charset="0"/>
              </a:rPr>
              <a:t>TIP!</a:t>
            </a:r>
          </a:p>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n-GB" sz="1600" b="1" i="0" u="none" strike="noStrike" kern="1200" cap="none" spc="0" normalizeH="0" baseline="0" noProof="0">
                <a:ln>
                  <a:noFill/>
                </a:ln>
                <a:solidFill>
                  <a:srgbClr val="00B050"/>
                </a:solidFill>
                <a:effectLst/>
                <a:uLnTx/>
                <a:uFillTx/>
                <a:latin typeface="Arial" panose="020B0604020202020204"/>
                <a:ea typeface="+mn-ea"/>
                <a:cs typeface="Calibri" panose="020F0502020204030204" pitchFamily="34" charset="0"/>
              </a:rPr>
              <a:t>Frozen or canned fish tends to be cheaper and lasts longer</a:t>
            </a:r>
          </a:p>
        </p:txBody>
      </p:sp>
      <p:pic>
        <p:nvPicPr>
          <p:cNvPr id="20" name="Picture 19">
            <a:extLst>
              <a:ext uri="{FF2B5EF4-FFF2-40B4-BE49-F238E27FC236}">
                <a16:creationId xmlns:a16="http://schemas.microsoft.com/office/drawing/2014/main" id="{B6578AB7-DAEC-6121-029C-0DF19E6F4D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7201" y="2348975"/>
            <a:ext cx="897734" cy="897734"/>
          </a:xfrm>
          <a:prstGeom prst="rect">
            <a:avLst/>
          </a:prstGeom>
        </p:spPr>
      </p:pic>
      <p:sp>
        <p:nvSpPr>
          <p:cNvPr id="12" name="TextBox 11">
            <a:extLst>
              <a:ext uri="{FF2B5EF4-FFF2-40B4-BE49-F238E27FC236}">
                <a16:creationId xmlns:a16="http://schemas.microsoft.com/office/drawing/2014/main" id="{24ED119C-7F2D-5262-0887-2BC46DA9B25F}"/>
              </a:ext>
            </a:extLst>
          </p:cNvPr>
          <p:cNvSpPr txBox="1"/>
          <p:nvPr/>
        </p:nvSpPr>
        <p:spPr>
          <a:xfrm>
            <a:off x="186588" y="5893449"/>
            <a:ext cx="576023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a:hlinkClick r:id="rId7"/>
              </a:rPr>
              <a:t>https://www.nutrition.org.uk/news/2021/plenty-more-fish-in-the-sea-why-we-should-choose-more-sustainable-seafood/</a:t>
            </a: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Calibri"/>
              </a:rPr>
              <a:t> </a:t>
            </a:r>
          </a:p>
        </p:txBody>
      </p:sp>
      <p:sp>
        <p:nvSpPr>
          <p:cNvPr id="13" name="Title 1">
            <a:extLst>
              <a:ext uri="{FF2B5EF4-FFF2-40B4-BE49-F238E27FC236}">
                <a16:creationId xmlns:a16="http://schemas.microsoft.com/office/drawing/2014/main" id="{0323A113-EE78-DDED-B524-022DC73BECE4}"/>
              </a:ext>
            </a:extLst>
          </p:cNvPr>
          <p:cNvSpPr txBox="1">
            <a:spLocks/>
          </p:cNvSpPr>
          <p:nvPr/>
        </p:nvSpPr>
        <p:spPr>
          <a:xfrm>
            <a:off x="497656" y="257677"/>
            <a:ext cx="9675045" cy="540970"/>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5. Choose sustainable sources of fish and seafood</a:t>
            </a:r>
          </a:p>
        </p:txBody>
      </p:sp>
    </p:spTree>
    <p:extLst>
      <p:ext uri="{BB962C8B-B14F-4D97-AF65-F5344CB8AC3E}">
        <p14:creationId xmlns:p14="http://schemas.microsoft.com/office/powerpoint/2010/main" val="315871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4" grpId="0"/>
      <p:bldP spid="15"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9DA72A-3126-4ADC-BFF2-210C62489831}"/>
              </a:ext>
            </a:extLst>
          </p:cNvPr>
          <p:cNvSpPr txBox="1">
            <a:spLocks/>
          </p:cNvSpPr>
          <p:nvPr/>
        </p:nvSpPr>
        <p:spPr>
          <a:xfrm>
            <a:off x="440289" y="0"/>
            <a:ext cx="10876296" cy="7293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ts val="20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6. Waste less food and drinks</a:t>
            </a:r>
          </a:p>
        </p:txBody>
      </p:sp>
      <p:sp>
        <p:nvSpPr>
          <p:cNvPr id="4" name="TextBox 3">
            <a:extLst>
              <a:ext uri="{FF2B5EF4-FFF2-40B4-BE49-F238E27FC236}">
                <a16:creationId xmlns:a16="http://schemas.microsoft.com/office/drawing/2014/main" id="{735E2FE1-D197-472A-936F-D66F59F957CF}"/>
              </a:ext>
            </a:extLst>
          </p:cNvPr>
          <p:cNvSpPr txBox="1"/>
          <p:nvPr/>
        </p:nvSpPr>
        <p:spPr>
          <a:xfrm>
            <a:off x="423177" y="767430"/>
            <a:ext cx="6736365" cy="36061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FAO estimates about of a third food is lost (in supply chain) or wasted globally </a:t>
            </a:r>
            <a:r>
              <a:rPr kumimoji="0" lang="en-GB" sz="20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(1)</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Responsible for 8-10% of total global GHG emissions </a:t>
            </a:r>
            <a:r>
              <a:rPr kumimoji="0" lang="en-GB" sz="20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(2)</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UK has made good progress in reducing food waste in recent years (see opposite)</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Courtauld Commitment 2030 </a:t>
            </a: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aims to reduce UK food waste by 50% by 2030 (vs. 2007 baseline) </a:t>
            </a:r>
            <a:r>
              <a:rPr kumimoji="0" lang="en-GB" sz="20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(3)</a:t>
            </a:r>
            <a:endPar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However, only about a third of UK adults (36%) see a ‘clear link’ between food waste and climate change </a:t>
            </a:r>
            <a:r>
              <a:rPr kumimoji="0" lang="en-GB" sz="20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(4)</a:t>
            </a:r>
          </a:p>
          <a:p>
            <a:pPr marL="342900" marR="0" lvl="0" indent="-3429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Food waste costs the average UK household (with children) </a:t>
            </a:r>
            <a:r>
              <a:rPr kumimoji="0" lang="en-GB" sz="20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£60 per month </a:t>
            </a:r>
            <a:r>
              <a:rPr kumimoji="0" lang="en-GB" sz="2000" b="1" i="0" u="none" strike="noStrike" kern="1200" cap="none" spc="0" normalizeH="0" baseline="30000" noProof="0" dirty="0">
                <a:ln>
                  <a:noFill/>
                </a:ln>
                <a:solidFill>
                  <a:srgbClr val="FF0000"/>
                </a:solidFill>
                <a:effectLst/>
                <a:uLnTx/>
                <a:uFillTx/>
                <a:latin typeface="Calibri" panose="020F0502020204030204" pitchFamily="34" charset="0"/>
                <a:ea typeface="+mn-ea"/>
                <a:cs typeface="Calibri" panose="020F0502020204030204" pitchFamily="34" charset="0"/>
              </a:rPr>
              <a:t>(5)</a:t>
            </a:r>
          </a:p>
        </p:txBody>
      </p:sp>
      <p:pic>
        <p:nvPicPr>
          <p:cNvPr id="7170" name="Picture 2">
            <a:extLst>
              <a:ext uri="{FF2B5EF4-FFF2-40B4-BE49-F238E27FC236}">
                <a16:creationId xmlns:a16="http://schemas.microsoft.com/office/drawing/2014/main" id="{9DD41847-6719-43DF-A73B-5B79A638B6E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34307" y="4789420"/>
            <a:ext cx="2463075" cy="16983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F43C2C-8269-456A-9C53-025770DD6B01}"/>
              </a:ext>
            </a:extLst>
          </p:cNvPr>
          <p:cNvSpPr txBox="1"/>
          <p:nvPr/>
        </p:nvSpPr>
        <p:spPr>
          <a:xfrm>
            <a:off x="164629" y="4398345"/>
            <a:ext cx="40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Use food labels </a:t>
            </a:r>
            <a:r>
              <a:rPr kumimoji="0" lang="en-GB" sz="12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(e.g. best before, storage info)</a:t>
            </a:r>
            <a:endPar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E59494B8-1769-4E58-96BE-7F18DFA6DE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8198" y="4789420"/>
            <a:ext cx="2553959" cy="1721148"/>
          </a:xfrm>
          <a:prstGeom prst="rect">
            <a:avLst/>
          </a:prstGeom>
        </p:spPr>
      </p:pic>
      <p:sp>
        <p:nvSpPr>
          <p:cNvPr id="10" name="TextBox 9">
            <a:extLst>
              <a:ext uri="{FF2B5EF4-FFF2-40B4-BE49-F238E27FC236}">
                <a16:creationId xmlns:a16="http://schemas.microsoft.com/office/drawing/2014/main" id="{A2CD1A6B-7564-4B76-B9EA-710FC45D8F9C}"/>
              </a:ext>
            </a:extLst>
          </p:cNvPr>
          <p:cNvSpPr txBox="1"/>
          <p:nvPr/>
        </p:nvSpPr>
        <p:spPr>
          <a:xfrm>
            <a:off x="4597755" y="4423772"/>
            <a:ext cx="38994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Plan meals before shopping</a:t>
            </a:r>
          </a:p>
        </p:txBody>
      </p:sp>
      <p:pic>
        <p:nvPicPr>
          <p:cNvPr id="7174" name="Picture 6">
            <a:extLst>
              <a:ext uri="{FF2B5EF4-FFF2-40B4-BE49-F238E27FC236}">
                <a16:creationId xmlns:a16="http://schemas.microsoft.com/office/drawing/2014/main" id="{428F9A83-FCDC-4814-A33A-5CAB7405729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732974" y="4789420"/>
            <a:ext cx="2380266" cy="17189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483CE76-F7ED-482A-969A-65EEB0F5A372}"/>
              </a:ext>
            </a:extLst>
          </p:cNvPr>
          <p:cNvSpPr txBox="1"/>
          <p:nvPr/>
        </p:nvSpPr>
        <p:spPr>
          <a:xfrm>
            <a:off x="7648255" y="4420088"/>
            <a:ext cx="389941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Set your fridge correctly (0-5</a:t>
            </a:r>
            <a:r>
              <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GB" sz="18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E1B8F387-BD79-41AB-9260-B46DE532365C}"/>
              </a:ext>
            </a:extLst>
          </p:cNvPr>
          <p:cNvSpPr txBox="1"/>
          <p:nvPr/>
        </p:nvSpPr>
        <p:spPr>
          <a:xfrm>
            <a:off x="7404580" y="2701751"/>
            <a:ext cx="438676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Sources: </a:t>
            </a:r>
            <a:r>
              <a:rPr kumimoji="0" lang="en-US" sz="900" b="1" i="0" u="none" strike="noStrike" kern="1200" cap="none" spc="0" normalizeH="0" baseline="0" noProof="0" dirty="0">
                <a:ln>
                  <a:noFill/>
                </a:ln>
                <a:solidFill>
                  <a:srgbClr val="FF0000"/>
                </a:solidFill>
                <a:effectLst/>
                <a:uLnTx/>
                <a:uFillTx/>
                <a:latin typeface="Calibri"/>
                <a:ea typeface="+mn-ea"/>
                <a:cs typeface="+mn-cs"/>
              </a:rPr>
              <a:t>(1) </a:t>
            </a:r>
            <a:r>
              <a:rPr kumimoji="0" lang="en-US" sz="900" b="0" i="0" u="none" strike="noStrike" kern="1200" cap="none" spc="0" normalizeH="0" baseline="0" noProof="0" dirty="0">
                <a:ln>
                  <a:noFill/>
                </a:ln>
                <a:solidFill>
                  <a:srgbClr val="000000"/>
                </a:solidFill>
                <a:effectLst/>
                <a:uLnTx/>
                <a:uFillTx/>
                <a:latin typeface="Calibri"/>
                <a:ea typeface="+mn-ea"/>
                <a:cs typeface="+mn-cs"/>
              </a:rPr>
              <a:t>FAO, 2</a:t>
            </a:r>
            <a:r>
              <a:rPr kumimoji="0" lang="en-US" sz="900" b="0" i="0" u="none" strike="noStrike" kern="1200" cap="none" spc="0" normalizeH="0" baseline="0" noProof="0" dirty="0">
                <a:ln>
                  <a:noFill/>
                </a:ln>
                <a:solidFill>
                  <a:prstClr val="black"/>
                </a:solidFill>
                <a:effectLst/>
                <a:uLnTx/>
                <a:uFillTx/>
                <a:latin typeface="Calibri"/>
                <a:ea typeface="+mn-ea"/>
                <a:cs typeface="+mn-cs"/>
              </a:rPr>
              <a:t>011 estimate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6"/>
              </a:rPr>
              <a:t>https://www.fao.org/food-loss-and-food-waste/flw-data</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1" i="0" u="none" strike="noStrike" kern="1200" cap="none" spc="0" normalizeH="0" baseline="0" noProof="0" dirty="0">
                <a:ln>
                  <a:noFill/>
                </a:ln>
                <a:solidFill>
                  <a:srgbClr val="FF0000"/>
                </a:solidFill>
                <a:effectLst/>
                <a:uLnTx/>
                <a:uFillTx/>
                <a:latin typeface="Calibri"/>
                <a:ea typeface="+mn-ea"/>
                <a:cs typeface="+mn-cs"/>
              </a:rPr>
              <a:t>(2)</a:t>
            </a:r>
            <a:r>
              <a:rPr kumimoji="0" lang="en-US" sz="900" b="0" i="0" u="none" strike="noStrike" kern="1200" cap="none" spc="0" normalizeH="0" baseline="0" noProof="0" dirty="0">
                <a:ln>
                  <a:noFill/>
                </a:ln>
                <a:solidFill>
                  <a:prstClr val="black"/>
                </a:solidFill>
                <a:effectLst/>
                <a:uLnTx/>
                <a:uFillTx/>
                <a:latin typeface="Calibri"/>
                <a:ea typeface="+mn-ea"/>
                <a:cs typeface="+mn-cs"/>
              </a:rPr>
              <a:t> IPCC </a:t>
            </a:r>
            <a:r>
              <a:rPr kumimoji="0" lang="en-GB" sz="900" b="0" i="0" u="none" strike="noStrike" kern="1200" cap="none" spc="0" normalizeH="0" baseline="0" noProof="0" dirty="0">
                <a:ln>
                  <a:noFill/>
                </a:ln>
                <a:solidFill>
                  <a:prstClr val="black"/>
                </a:solidFill>
                <a:effectLst/>
                <a:uLnTx/>
                <a:uFillTx/>
                <a:latin typeface="Calibri"/>
                <a:ea typeface="+mn-ea"/>
                <a:cs typeface="+mn-cs"/>
              </a:rPr>
              <a:t>SPECIAL REPORT: SPECIAL REPORT ON CLIMATE CHANGE AND LAND - </a:t>
            </a:r>
            <a:r>
              <a:rPr kumimoji="0" lang="en-GB" sz="900" b="0" i="0" u="none" strike="noStrike" kern="1200" cap="none" spc="0" normalizeH="0" baseline="0" noProof="0" dirty="0">
                <a:ln>
                  <a:noFill/>
                </a:ln>
                <a:solidFill>
                  <a:prstClr val="black"/>
                </a:solidFill>
                <a:effectLst/>
                <a:uLnTx/>
                <a:uFillTx/>
                <a:latin typeface="Calibri"/>
                <a:ea typeface="+mn-ea"/>
                <a:cs typeface="+mn-cs"/>
                <a:hlinkClick r:id="rId7"/>
              </a:rPr>
              <a:t>https://www.ipcc.ch/srccl/chapter/summary-for-policymakers/</a:t>
            </a:r>
            <a:r>
              <a:rPr kumimoji="0" lang="en-GB" sz="9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a:ea typeface="+mn-ea"/>
                <a:cs typeface="+mn-cs"/>
              </a:rPr>
              <a:t>(3)</a:t>
            </a:r>
            <a:r>
              <a:rPr kumimoji="0" lang="en-US" sz="900" b="0" i="0" u="none" strike="noStrike" kern="1200" cap="none" spc="0" normalizeH="0" baseline="0" noProof="0" dirty="0">
                <a:ln>
                  <a:noFill/>
                </a:ln>
                <a:solidFill>
                  <a:prstClr val="black"/>
                </a:solidFill>
                <a:effectLst/>
                <a:uLnTx/>
                <a:uFillTx/>
                <a:latin typeface="Calibri"/>
                <a:ea typeface="+mn-ea"/>
                <a:cs typeface="+mn-cs"/>
              </a:rPr>
              <a:t> The </a:t>
            </a:r>
            <a:r>
              <a:rPr kumimoji="0" lang="en-US" sz="900" b="0" i="0" u="none" strike="noStrike" kern="1200" cap="none" spc="0" normalizeH="0" baseline="0" noProof="0" dirty="0" err="1">
                <a:ln>
                  <a:noFill/>
                </a:ln>
                <a:solidFill>
                  <a:prstClr val="black"/>
                </a:solidFill>
                <a:effectLst/>
                <a:uLnTx/>
                <a:uFillTx/>
                <a:latin typeface="Calibri"/>
                <a:ea typeface="+mn-ea"/>
                <a:cs typeface="+mn-cs"/>
              </a:rPr>
              <a:t>Courtauld</a:t>
            </a:r>
            <a:r>
              <a:rPr kumimoji="0" lang="en-US" sz="900" b="0" i="0" u="none" strike="noStrike" kern="1200" cap="none" spc="0" normalizeH="0" baseline="0" noProof="0" dirty="0">
                <a:ln>
                  <a:noFill/>
                </a:ln>
                <a:solidFill>
                  <a:prstClr val="black"/>
                </a:solidFill>
                <a:effectLst/>
                <a:uLnTx/>
                <a:uFillTx/>
                <a:latin typeface="Calibri"/>
                <a:ea typeface="+mn-ea"/>
                <a:cs typeface="+mn-cs"/>
              </a:rPr>
              <a:t> Commitment 2030 -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8"/>
              </a:rPr>
              <a:t>https://wrap.org.uk/taking-action/food-drink/initiatives/courtauld-commitment</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1" i="0" u="none" strike="noStrike" kern="1200" cap="none" spc="0" normalizeH="0" baseline="0" noProof="0" dirty="0">
                <a:ln>
                  <a:noFill/>
                </a:ln>
                <a:solidFill>
                  <a:srgbClr val="FF0000"/>
                </a:solidFill>
                <a:effectLst/>
                <a:uLnTx/>
                <a:uFillTx/>
                <a:latin typeface="Calibri"/>
                <a:ea typeface="+mn-ea"/>
                <a:cs typeface="+mn-cs"/>
              </a:rPr>
              <a:t>(4)</a:t>
            </a:r>
            <a:r>
              <a:rPr kumimoji="0" lang="en-US" sz="900" b="0" i="0" u="none" strike="noStrike" kern="1200" cap="none" spc="0" normalizeH="0" baseline="0" noProof="0" dirty="0">
                <a:ln>
                  <a:noFill/>
                </a:ln>
                <a:solidFill>
                  <a:prstClr val="black"/>
                </a:solidFill>
                <a:effectLst/>
                <a:uLnTx/>
                <a:uFillTx/>
                <a:latin typeface="Calibri"/>
                <a:ea typeface="+mn-ea"/>
                <a:cs typeface="+mn-cs"/>
              </a:rPr>
              <a:t> WRAP </a:t>
            </a:r>
            <a:r>
              <a:rPr kumimoji="0" lang="en-GB" sz="900" b="0" i="0" u="none" strike="noStrike" kern="1200" cap="none" spc="0" normalizeH="0" baseline="0" noProof="0" dirty="0">
                <a:ln>
                  <a:noFill/>
                </a:ln>
                <a:solidFill>
                  <a:prstClr val="black"/>
                </a:solidFill>
                <a:effectLst/>
                <a:uLnTx/>
                <a:uFillTx/>
                <a:latin typeface="Calibri"/>
                <a:ea typeface="+mn-ea"/>
                <a:cs typeface="+mn-cs"/>
              </a:rPr>
              <a:t>UK household food waste tracking survey Winter 2021: Behaviours, attitudes, and awareness </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9"/>
              </a:rPr>
              <a:t>https://wrap.org.uk/resources/report/uk-household-food-waste-tracking-survey-winter-2021-behaviours-attitudes-and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0000"/>
                </a:solidFill>
                <a:effectLst/>
                <a:uLnTx/>
                <a:uFillTx/>
                <a:latin typeface="Calibri"/>
                <a:ea typeface="+mn-ea"/>
                <a:cs typeface="+mn-cs"/>
              </a:rPr>
              <a:t>(5)</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10"/>
              </a:rPr>
              <a:t>https://wrap.org.uk/sites/default/files/2021-10/food-%20surplus-and-%20waste-in-the-%20uk-key-facts-oct-21.pdf</a:t>
            </a:r>
            <a:r>
              <a:rPr kumimoji="0" lang="en-US" sz="9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4" name="Picture 13">
            <a:extLst>
              <a:ext uri="{FF2B5EF4-FFF2-40B4-BE49-F238E27FC236}">
                <a16:creationId xmlns:a16="http://schemas.microsoft.com/office/drawing/2014/main" id="{7F7F9227-1A80-477F-A80D-221E30C2AE3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258528" y="271268"/>
            <a:ext cx="4644618" cy="2050977"/>
          </a:xfrm>
          <a:prstGeom prst="rect">
            <a:avLst/>
          </a:prstGeom>
        </p:spPr>
      </p:pic>
      <p:sp>
        <p:nvSpPr>
          <p:cNvPr id="15" name="TextBox 14">
            <a:extLst>
              <a:ext uri="{FF2B5EF4-FFF2-40B4-BE49-F238E27FC236}">
                <a16:creationId xmlns:a16="http://schemas.microsoft.com/office/drawing/2014/main" id="{68ADFB90-7A52-45F3-9D08-B218C1DCEF2A}"/>
              </a:ext>
            </a:extLst>
          </p:cNvPr>
          <p:cNvSpPr txBox="1"/>
          <p:nvPr/>
        </p:nvSpPr>
        <p:spPr>
          <a:xfrm>
            <a:off x="7258528" y="2351847"/>
            <a:ext cx="505811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black"/>
                </a:solidFill>
                <a:effectLst/>
                <a:uLnTx/>
                <a:uFillTx/>
                <a:latin typeface="Calibri"/>
                <a:ea typeface="+mn-ea"/>
                <a:cs typeface="+mn-cs"/>
                <a:hlinkClick r:id="rId12"/>
              </a:rPr>
              <a:t>https://www.wrap.org.uk/content/courtauld-commitment-2025-milestone-progress-report</a:t>
            </a:r>
            <a:r>
              <a:rPr kumimoji="0" lang="en-GB" sz="900" b="0" i="0" u="none" strike="noStrike" kern="1200" cap="none" spc="0" normalizeH="0" baseline="0" noProof="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6862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2"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9DA72A-3126-4ADC-BFF2-210C62489831}"/>
              </a:ext>
            </a:extLst>
          </p:cNvPr>
          <p:cNvSpPr txBox="1">
            <a:spLocks/>
          </p:cNvSpPr>
          <p:nvPr/>
        </p:nvSpPr>
        <p:spPr>
          <a:xfrm>
            <a:off x="590443" y="215250"/>
            <a:ext cx="4324457" cy="5611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Key messages</a:t>
            </a:r>
            <a:endParaRPr kumimoji="0" lang="en-GB" sz="3200" b="1" i="0" u="none" strike="noStrike" kern="1200" cap="none" spc="0" normalizeH="0" baseline="0" noProof="0" dirty="0">
              <a:ln>
                <a:noFill/>
              </a:ln>
              <a:solidFill>
                <a:srgbClr val="0070C0"/>
              </a:solidFill>
              <a:effectLst/>
              <a:uLnTx/>
              <a:uFillTx/>
              <a:latin typeface="Georgia" panose="02040502050405020303" pitchFamily="18" charset="0"/>
              <a:ea typeface="+mj-ea"/>
              <a:cs typeface="+mj-cs"/>
            </a:endParaRPr>
          </a:p>
        </p:txBody>
      </p:sp>
      <p:sp>
        <p:nvSpPr>
          <p:cNvPr id="12" name="TextBox 11">
            <a:extLst>
              <a:ext uri="{FF2B5EF4-FFF2-40B4-BE49-F238E27FC236}">
                <a16:creationId xmlns:a16="http://schemas.microsoft.com/office/drawing/2014/main" id="{E2E65A53-20A4-4748-A13F-81BAE312FF5D}"/>
              </a:ext>
            </a:extLst>
          </p:cNvPr>
          <p:cNvSpPr txBox="1"/>
          <p:nvPr/>
        </p:nvSpPr>
        <p:spPr>
          <a:xfrm>
            <a:off x="590443" y="776447"/>
            <a:ext cx="10952431" cy="5724644"/>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200"/>
              </a:spcBef>
              <a:spcAft>
                <a:spcPts val="40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There is an urgent need to transform food systems to support both human and planetary health</a:t>
            </a:r>
          </a:p>
          <a:p>
            <a:pPr marL="457200" marR="0" lvl="0" indent="-457200" algn="l" defTabSz="914400" rtl="0" eaLnBrk="1" fontAlgn="auto" latinLnBrk="0" hangingPunct="1">
              <a:lnSpc>
                <a:spcPct val="100000"/>
              </a:lnSpc>
              <a:spcBef>
                <a:spcPts val="200"/>
              </a:spcBef>
              <a:spcAft>
                <a:spcPts val="40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Healthier and more sustainable diets need to consider a range of factors including environmental impact and nutrition, but also health, cost, and cultural acceptability</a:t>
            </a:r>
          </a:p>
          <a:p>
            <a:pPr marL="457200" marR="0" lvl="0" indent="-457200" algn="l" defTabSz="914400" rtl="0" eaLnBrk="1" fontAlgn="auto" latinLnBrk="0" hangingPunct="1">
              <a:lnSpc>
                <a:spcPct val="100000"/>
              </a:lnSpc>
              <a:spcBef>
                <a:spcPts val="200"/>
              </a:spcBef>
              <a:spcAft>
                <a:spcPts val="40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The Eatwell Guide provides a familiar plant-rich dietary pattern that is higher in fibre</a:t>
            </a:r>
          </a:p>
          <a:p>
            <a:pPr marL="457200" marR="0" lvl="0" indent="-457200" algn="l" defTabSz="914400" rtl="0" eaLnBrk="1" fontAlgn="auto" latinLnBrk="0" hangingPunct="1">
              <a:lnSpc>
                <a:spcPct val="100000"/>
              </a:lnSpc>
              <a:spcBef>
                <a:spcPts val="200"/>
              </a:spcBef>
              <a:spcAft>
                <a:spcPts val="40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Calibri"/>
                <a:ea typeface="+mn-ea"/>
                <a:cs typeface="Arial"/>
              </a:rPr>
              <a:t>Following the Eatwell Guide more closely can deliver health and environmental benefits, but only 31% of people in the UK (5+ years) meet at least 5 out of 9 recommendations at the moment</a:t>
            </a:r>
          </a:p>
          <a:p>
            <a:pPr marL="457200" marR="0" lvl="0" indent="-457200" algn="l" defTabSz="914400" rtl="0" eaLnBrk="1" fontAlgn="auto" latinLnBrk="0" hangingPunct="1">
              <a:lnSpc>
                <a:spcPct val="100000"/>
              </a:lnSpc>
              <a:spcBef>
                <a:spcPts val="200"/>
              </a:spcBef>
              <a:spcAft>
                <a:spcPts val="40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We need to find ways to: </a:t>
            </a:r>
            <a:endParaRPr kumimoji="0" lang="en-GB" sz="2400" b="1" i="0" u="none" strike="noStrike" kern="1200" cap="none" spc="0" normalizeH="0" baseline="0" noProof="0" dirty="0">
              <a:ln>
                <a:noFill/>
              </a:ln>
              <a:solidFill>
                <a:srgbClr val="00B050"/>
              </a:solidFill>
              <a:effectLst/>
              <a:uLnTx/>
              <a:uFillTx/>
              <a:latin typeface="Calibri" panose="020F050202020403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alibri" panose="020F0502020204030204" pitchFamily="34" charset="0"/>
                <a:ea typeface="+mn-ea"/>
                <a:cs typeface="Arial" panose="020B0604020202020204" pitchFamily="34" charset="0"/>
              </a:rPr>
              <a:t>Increase our intake of fruit, vegetables, wholegrains, sustainably sourced fish and plant protein sources (e.g. beans, lentils, other pulses)</a:t>
            </a:r>
          </a:p>
          <a:p>
            <a:pPr marL="342900" marR="0" lvl="0" indent="-342900"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Limit less healthy foods high in fat, salt and/or sugar, and reduce the amount of food and drinks we waste </a:t>
            </a: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8788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59DA72A-3126-4ADC-BFF2-210C62489831}"/>
              </a:ext>
            </a:extLst>
          </p:cNvPr>
          <p:cNvSpPr txBox="1">
            <a:spLocks/>
          </p:cNvSpPr>
          <p:nvPr/>
        </p:nvSpPr>
        <p:spPr>
          <a:xfrm>
            <a:off x="3068725" y="391076"/>
            <a:ext cx="6054551" cy="7130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B050"/>
                </a:solidFill>
                <a:effectLst/>
                <a:uLnTx/>
                <a:uFillTx/>
                <a:latin typeface="Georgia" panose="02040502050405020303" pitchFamily="18" charset="0"/>
                <a:ea typeface="+mj-ea"/>
                <a:cs typeface="+mj-cs"/>
              </a:rPr>
              <a:t>Thank you!</a:t>
            </a:r>
          </a:p>
        </p:txBody>
      </p:sp>
      <p:sp>
        <p:nvSpPr>
          <p:cNvPr id="3" name="TextBox 2">
            <a:extLst>
              <a:ext uri="{FF2B5EF4-FFF2-40B4-BE49-F238E27FC236}">
                <a16:creationId xmlns:a16="http://schemas.microsoft.com/office/drawing/2014/main" id="{0C05E6BF-A287-4325-B360-10855C6DBF9F}"/>
              </a:ext>
            </a:extLst>
          </p:cNvPr>
          <p:cNvSpPr txBox="1"/>
          <p:nvPr/>
        </p:nvSpPr>
        <p:spPr>
          <a:xfrm>
            <a:off x="745989" y="4550301"/>
            <a:ext cx="10700023" cy="646331"/>
          </a:xfrm>
          <a:prstGeom prst="rect">
            <a:avLst/>
          </a:prstGeom>
          <a:noFill/>
          <a:ln>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kumimoji="0" lang="en-GB" sz="1800" b="1" i="1" u="none" strike="noStrike" kern="1200" cap="none" spc="0" normalizeH="0" baseline="0" noProof="0">
                <a:ln>
                  <a:noFill/>
                </a:ln>
                <a:solidFill>
                  <a:srgbClr val="1C1D1E"/>
                </a:solidFill>
                <a:effectLst/>
                <a:uLnTx/>
                <a:uFillTx/>
                <a:latin typeface="Calibri"/>
                <a:ea typeface="+mn-ea"/>
                <a:cs typeface="Calibri"/>
              </a:rPr>
              <a:t>Healthier and more sustainable diets: What changes are needed in high-income countries? </a:t>
            </a:r>
            <a:r>
              <a:rPr kumimoji="0" lang="en-GB" sz="1800" b="0" i="0" u="none" strike="noStrike" kern="1200" cap="none" spc="0" normalizeH="0" baseline="0" noProof="0">
                <a:ln>
                  <a:noFill/>
                </a:ln>
                <a:solidFill>
                  <a:srgbClr val="1C1D1E"/>
                </a:solidFill>
                <a:effectLst/>
                <a:uLnTx/>
                <a:uFillTx/>
                <a:latin typeface="Calibri"/>
                <a:ea typeface="+mn-ea"/>
                <a:cs typeface="Calibri"/>
              </a:rPr>
              <a:t>is available open access on the </a:t>
            </a:r>
            <a:r>
              <a:rPr kumimoji="0" lang="en-GB" sz="1800" b="0" i="1" u="none" strike="noStrike" kern="1200" cap="none" spc="0" normalizeH="0" baseline="0" noProof="0">
                <a:ln>
                  <a:noFill/>
                </a:ln>
                <a:solidFill>
                  <a:srgbClr val="1C1D1E"/>
                </a:solidFill>
                <a:effectLst/>
                <a:uLnTx/>
                <a:uFillTx/>
                <a:latin typeface="Calibri"/>
                <a:ea typeface="+mn-ea"/>
                <a:cs typeface="Calibri"/>
              </a:rPr>
              <a:t>Nutrition Bulletin </a:t>
            </a:r>
            <a:r>
              <a:rPr kumimoji="0" lang="en-GB" sz="1800" b="0" i="0" u="none" strike="noStrike" kern="1200" cap="none" spc="0" normalizeH="0" baseline="0" noProof="0">
                <a:ln>
                  <a:noFill/>
                </a:ln>
                <a:solidFill>
                  <a:srgbClr val="1C1D1E"/>
                </a:solidFill>
                <a:effectLst/>
                <a:uLnTx/>
                <a:uFillTx/>
                <a:latin typeface="Calibri"/>
                <a:ea typeface="+mn-ea"/>
                <a:cs typeface="Calibri"/>
              </a:rPr>
              <a:t>website</a:t>
            </a:r>
            <a:r>
              <a:rPr kumimoji="0" lang="en-GB" sz="1800" b="1" i="0" u="none" strike="noStrike" kern="1200" cap="none" spc="0" normalizeH="0" baseline="0" noProof="0">
                <a:ln>
                  <a:noFill/>
                </a:ln>
                <a:solidFill>
                  <a:srgbClr val="1C1D1E"/>
                </a:solidFill>
                <a:effectLst/>
                <a:uLnTx/>
                <a:uFillTx/>
                <a:latin typeface="Calibri"/>
                <a:ea typeface="+mn-ea"/>
                <a:cs typeface="Calibri"/>
              </a:rPr>
              <a:t> </a:t>
            </a:r>
            <a:r>
              <a:rPr kumimoji="0" lang="en-GB" sz="1800" b="1" i="0" u="none" strike="noStrike" kern="1200" cap="none" spc="0" normalizeH="0" baseline="0" noProof="0">
                <a:ln>
                  <a:noFill/>
                </a:ln>
                <a:solidFill>
                  <a:srgbClr val="1C1D1E"/>
                </a:solidFill>
                <a:effectLst/>
                <a:uLnTx/>
                <a:uFillTx/>
                <a:latin typeface="Calibri"/>
                <a:ea typeface="+mn-ea"/>
                <a:cs typeface="Calibri"/>
                <a:hlinkClick r:id="rId2"/>
              </a:rPr>
              <a:t>https://doi.org/10.1111/nbu.12518</a:t>
            </a:r>
            <a:r>
              <a:rPr kumimoji="0" lang="en-GB" sz="1800" b="1" i="0" u="none" strike="noStrike" kern="1200" cap="none" spc="0" normalizeH="0" baseline="0" noProof="0">
                <a:ln>
                  <a:noFill/>
                </a:ln>
                <a:solidFill>
                  <a:srgbClr val="1C1D1E"/>
                </a:solidFill>
                <a:effectLst/>
                <a:uLnTx/>
                <a:uFillTx/>
                <a:latin typeface="Calibri"/>
                <a:ea typeface="+mn-ea"/>
                <a:cs typeface="Calibri"/>
              </a:rPr>
              <a:t> </a:t>
            </a:r>
          </a:p>
        </p:txBody>
      </p:sp>
      <p:sp>
        <p:nvSpPr>
          <p:cNvPr id="7" name="TextBox 6">
            <a:extLst>
              <a:ext uri="{FF2B5EF4-FFF2-40B4-BE49-F238E27FC236}">
                <a16:creationId xmlns:a16="http://schemas.microsoft.com/office/drawing/2014/main" id="{FF2CC7ED-C7E9-4C0A-A5EF-C63ACBD5DEA2}"/>
              </a:ext>
            </a:extLst>
          </p:cNvPr>
          <p:cNvSpPr txBox="1"/>
          <p:nvPr/>
        </p:nvSpPr>
        <p:spPr>
          <a:xfrm>
            <a:off x="745989" y="1189445"/>
            <a:ext cx="10700023" cy="79508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Visit </a:t>
            </a: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www.nutrition.org.uk</a:t>
            </a:r>
            <a:r>
              <a:rPr kumimoji="0" lang="en-GB" sz="2200" b="1" i="0" u="none" strike="noStrike" kern="1200" cap="none" spc="0" normalizeH="0" baseline="0" noProof="0">
                <a:ln>
                  <a:noFill/>
                </a:ln>
                <a:solidFill>
                  <a:srgbClr val="00B050"/>
                </a:solidFill>
                <a:effectLst/>
                <a:uLnTx/>
                <a:uFillTx/>
                <a:latin typeface="Calibri" panose="020F0502020204030204" pitchFamily="34" charset="0"/>
                <a:ea typeface="+mn-ea"/>
                <a:cs typeface="Arial" panose="020B0604020202020204" pitchFamily="34" charset="0"/>
              </a:rPr>
              <a:t> </a:t>
            </a:r>
            <a:r>
              <a:rPr kumimoji="0" lang="en-GB" sz="2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for more information on healthier and more sustainable diets</a:t>
            </a:r>
          </a:p>
          <a:p>
            <a:pPr marL="342900" marR="0" lvl="0" indent="-342900" algn="ctr"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endParaRPr kumimoji="0" lang="en-GB" sz="2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8EFAB9DF-819C-4AC2-912D-96D3356DFEA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83185" y="1875836"/>
            <a:ext cx="7108430" cy="2415088"/>
          </a:xfrm>
          <a:prstGeom prst="rect">
            <a:avLst/>
          </a:prstGeom>
          <a:ln>
            <a:solidFill>
              <a:schemeClr val="tx1"/>
            </a:solidFill>
          </a:ln>
        </p:spPr>
      </p:pic>
    </p:spTree>
    <p:extLst>
      <p:ext uri="{BB962C8B-B14F-4D97-AF65-F5344CB8AC3E}">
        <p14:creationId xmlns:p14="http://schemas.microsoft.com/office/powerpoint/2010/main" val="190690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427D-6D14-47E2-91F3-2E8D7312D913}"/>
              </a:ext>
            </a:extLst>
          </p:cNvPr>
          <p:cNvSpPr>
            <a:spLocks noGrp="1"/>
          </p:cNvSpPr>
          <p:nvPr>
            <p:ph type="ctrTitle"/>
          </p:nvPr>
        </p:nvSpPr>
        <p:spPr>
          <a:xfrm>
            <a:off x="1056260" y="1563798"/>
            <a:ext cx="9720000" cy="720000"/>
          </a:xfrm>
        </p:spPr>
        <p:txBody>
          <a:bodyPr/>
          <a:lstStyle/>
          <a:p>
            <a:r>
              <a:rPr lang="en-US" sz="3400" dirty="0"/>
              <a:t>Healthier sustainable diets – support for pupils and teachers</a:t>
            </a:r>
            <a:br>
              <a:rPr lang="en-US" sz="3400" dirty="0"/>
            </a:br>
            <a:endParaRPr lang="en-GB" sz="3400" dirty="0"/>
          </a:p>
        </p:txBody>
      </p:sp>
      <p:pic>
        <p:nvPicPr>
          <p:cNvPr id="4" name="Picture 3">
            <a:extLst>
              <a:ext uri="{FF2B5EF4-FFF2-40B4-BE49-F238E27FC236}">
                <a16:creationId xmlns:a16="http://schemas.microsoft.com/office/drawing/2014/main" id="{63AB1B79-90EA-41B9-B381-9A868C5335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2616" y="2713742"/>
            <a:ext cx="4814888" cy="3086100"/>
          </a:xfrm>
          <a:prstGeom prst="rect">
            <a:avLst/>
          </a:prstGeom>
          <a:ln w="25400">
            <a:solidFill>
              <a:srgbClr val="CF61BA"/>
            </a:solidFill>
          </a:ln>
        </p:spPr>
      </p:pic>
      <p:sp>
        <p:nvSpPr>
          <p:cNvPr id="5" name="Subtitle 2">
            <a:extLst>
              <a:ext uri="{FF2B5EF4-FFF2-40B4-BE49-F238E27FC236}">
                <a16:creationId xmlns:a16="http://schemas.microsoft.com/office/drawing/2014/main" id="{2A5BF9BD-974A-445C-AFB7-1F1A53622036}"/>
              </a:ext>
            </a:extLst>
          </p:cNvPr>
          <p:cNvSpPr txBox="1">
            <a:spLocks/>
          </p:cNvSpPr>
          <p:nvPr/>
        </p:nvSpPr>
        <p:spPr>
          <a:xfrm>
            <a:off x="1056260" y="2713741"/>
            <a:ext cx="5126749" cy="2957593"/>
          </a:xfrm>
          <a:prstGeom prst="rect">
            <a:avLst/>
          </a:prstGeom>
        </p:spPr>
        <p:txBody>
          <a:bodyPr lIns="0" tIns="0" rIns="0" bIns="0" numCol="1" anchor="t"/>
          <a:lstStyle>
            <a:lvl1pPr marL="0" indent="0" algn="l" defTabSz="914400" rtl="0" eaLnBrk="1" latinLnBrk="0" hangingPunct="1">
              <a:lnSpc>
                <a:spcPct val="90000"/>
              </a:lnSpc>
              <a:spcBef>
                <a:spcPts val="1000"/>
              </a:spcBef>
              <a:buSzPct val="90000"/>
              <a:buFontTx/>
              <a:buNone/>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Some resources are already available to support the six key messages for ages 5-16 years.</a:t>
            </a:r>
          </a:p>
          <a:p>
            <a:r>
              <a:rPr lang="en-US" dirty="0"/>
              <a:t>More resources will be created over the next year.</a:t>
            </a:r>
          </a:p>
          <a:p>
            <a:endParaRPr lang="en-US" dirty="0"/>
          </a:p>
          <a:p>
            <a:r>
              <a:rPr lang="en-US" dirty="0"/>
              <a:t>What would be the priority and what sort of resources would be most useful?</a:t>
            </a:r>
          </a:p>
          <a:p>
            <a:endParaRPr lang="en-US" dirty="0"/>
          </a:p>
          <a:p>
            <a:endParaRPr lang="en-US" dirty="0"/>
          </a:p>
          <a:p>
            <a:r>
              <a:rPr lang="en-US" dirty="0">
                <a:hlinkClick r:id="rId3"/>
              </a:rPr>
              <a:t>Food – a fact of life.org.uk </a:t>
            </a: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A4EEBEE5-F831-4925-8EF6-23FE85920D16}"/>
              </a:ext>
            </a:extLst>
          </p:cNvPr>
          <p:cNvSpPr txBox="1"/>
          <p:nvPr/>
        </p:nvSpPr>
        <p:spPr>
          <a:xfrm>
            <a:off x="8085762" y="5896404"/>
            <a:ext cx="4479533" cy="307777"/>
          </a:xfrm>
          <a:prstGeom prst="rect">
            <a:avLst/>
          </a:prstGeom>
          <a:noFill/>
        </p:spPr>
        <p:txBody>
          <a:bodyPr wrap="square" rtlCol="0">
            <a:spAutoFit/>
          </a:bodyPr>
          <a:lstStyle/>
          <a:p>
            <a:r>
              <a:rPr lang="en-GB" sz="1400" dirty="0">
                <a:hlinkClick r:id="rId4"/>
              </a:rPr>
              <a:t>11-14 years </a:t>
            </a:r>
            <a:r>
              <a:rPr lang="en-GB" sz="1400" dirty="0"/>
              <a:t>and </a:t>
            </a:r>
            <a:r>
              <a:rPr lang="en-GB" sz="1400" dirty="0">
                <a:hlinkClick r:id="rId5"/>
              </a:rPr>
              <a:t>14-16 years</a:t>
            </a:r>
            <a:endParaRPr lang="en-GB" sz="1400" dirty="0"/>
          </a:p>
        </p:txBody>
      </p:sp>
    </p:spTree>
    <p:extLst>
      <p:ext uri="{BB962C8B-B14F-4D97-AF65-F5344CB8AC3E}">
        <p14:creationId xmlns:p14="http://schemas.microsoft.com/office/powerpoint/2010/main" val="189319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E63E-B6FD-B047-AF6A-B6DBD6A56D5F}"/>
              </a:ext>
            </a:extLst>
          </p:cNvPr>
          <p:cNvSpPr>
            <a:spLocks noGrp="1"/>
          </p:cNvSpPr>
          <p:nvPr>
            <p:ph type="ctrTitle"/>
          </p:nvPr>
        </p:nvSpPr>
        <p:spPr/>
        <p:txBody>
          <a:bodyPr/>
          <a:lstStyle/>
          <a:p>
            <a:r>
              <a:rPr lang="en-GB" sz="3400" dirty="0"/>
              <a:t>In the meantime ….</a:t>
            </a:r>
          </a:p>
        </p:txBody>
      </p:sp>
      <p:sp>
        <p:nvSpPr>
          <p:cNvPr id="3" name="Subtitle 2">
            <a:extLst>
              <a:ext uri="{FF2B5EF4-FFF2-40B4-BE49-F238E27FC236}">
                <a16:creationId xmlns:a16="http://schemas.microsoft.com/office/drawing/2014/main" id="{4F6E3594-D068-73EC-06DE-F7A3880CE937}"/>
              </a:ext>
            </a:extLst>
          </p:cNvPr>
          <p:cNvSpPr>
            <a:spLocks noGrp="1"/>
          </p:cNvSpPr>
          <p:nvPr>
            <p:ph type="subTitle" idx="1"/>
          </p:nvPr>
        </p:nvSpPr>
        <p:spPr/>
        <p:txBody>
          <a:bodyPr/>
          <a:lstStyle/>
          <a:p>
            <a:r>
              <a:rPr lang="en-GB" sz="2000" dirty="0">
                <a:hlinkClick r:id="rId2"/>
              </a:rPr>
              <a:t>Eatwell Guide </a:t>
            </a:r>
            <a:r>
              <a:rPr lang="en-GB" sz="2000">
                <a:hlinkClick r:id="rId2"/>
              </a:rPr>
              <a:t>Knowledge organiser</a:t>
            </a:r>
            <a:endParaRPr lang="en-GB" sz="2000" dirty="0"/>
          </a:p>
          <a:p>
            <a:r>
              <a:rPr lang="en-GB" sz="2000" dirty="0">
                <a:hlinkClick r:id="rId3"/>
              </a:rPr>
              <a:t>Food commodities: Fruit and vegetables</a:t>
            </a:r>
            <a:endParaRPr lang="en-GB" sz="2000" dirty="0"/>
          </a:p>
          <a:p>
            <a:r>
              <a:rPr lang="en-GB" sz="2000" dirty="0">
                <a:hlinkClick r:id="rId4"/>
              </a:rPr>
              <a:t>Food commodities: Fish and seafood</a:t>
            </a:r>
            <a:endParaRPr lang="en-GB" sz="2000" dirty="0"/>
          </a:p>
          <a:p>
            <a:r>
              <a:rPr lang="en-US" sz="2000" dirty="0">
                <a:solidFill>
                  <a:srgbClr val="263143"/>
                </a:solidFill>
                <a:latin typeface="Arial" panose="020B0604020202020204" pitchFamily="34" charset="0"/>
                <a:cs typeface="Arial" panose="020B0604020202020204" pitchFamily="34" charset="0"/>
                <a:hlinkClick r:id="rId5"/>
              </a:rPr>
              <a:t>Mycoprotein resources</a:t>
            </a:r>
            <a:endParaRPr lang="en-US" sz="2000" dirty="0">
              <a:solidFill>
                <a:srgbClr val="263143"/>
              </a:solidFill>
              <a:latin typeface="Arial" panose="020B0604020202020204" pitchFamily="34" charset="0"/>
              <a:cs typeface="Arial" panose="020B0604020202020204" pitchFamily="34" charset="0"/>
            </a:endParaRPr>
          </a:p>
          <a:p>
            <a:r>
              <a:rPr lang="en-GB" sz="2000" dirty="0"/>
              <a:t>Using leftovers – </a:t>
            </a:r>
            <a:r>
              <a:rPr lang="en-GB" sz="2000" dirty="0">
                <a:hlinkClick r:id="rId6"/>
              </a:rPr>
              <a:t>presentation</a:t>
            </a:r>
            <a:r>
              <a:rPr lang="en-GB" sz="2000" dirty="0"/>
              <a:t> and </a:t>
            </a:r>
            <a:r>
              <a:rPr lang="en-GB" sz="2000" dirty="0">
                <a:hlinkClick r:id="rId7"/>
              </a:rPr>
              <a:t>activity</a:t>
            </a:r>
            <a:r>
              <a:rPr lang="en-GB" sz="2000" dirty="0"/>
              <a:t>.</a:t>
            </a:r>
          </a:p>
          <a:p>
            <a:r>
              <a:rPr lang="en-GB" sz="2000" dirty="0">
                <a:hlinkClick r:id="rId8"/>
              </a:rPr>
              <a:t>Eat your way around the UK Challenge-based activity</a:t>
            </a:r>
            <a:endParaRPr lang="en-GB" sz="2000" dirty="0"/>
          </a:p>
          <a:p>
            <a:r>
              <a:rPr lang="en-GB" sz="2000" dirty="0">
                <a:hlinkClick r:id="rId9"/>
              </a:rPr>
              <a:t>Journey of your meal Challenge-based activity</a:t>
            </a:r>
            <a:endParaRPr lang="en-GB" sz="2000" dirty="0"/>
          </a:p>
          <a:p>
            <a:r>
              <a:rPr lang="en-GB" sz="2000" dirty="0">
                <a:hlinkClick r:id="rId10"/>
              </a:rPr>
              <a:t>Farm to fork videos and quizzes</a:t>
            </a:r>
            <a:endParaRPr lang="en-GB" sz="2000" dirty="0"/>
          </a:p>
          <a:p>
            <a:pPr marL="0" indent="0">
              <a:buNone/>
            </a:pPr>
            <a:endParaRPr lang="en-GB" dirty="0"/>
          </a:p>
        </p:txBody>
      </p:sp>
      <p:pic>
        <p:nvPicPr>
          <p:cNvPr id="5" name="Picture 4">
            <a:extLst>
              <a:ext uri="{FF2B5EF4-FFF2-40B4-BE49-F238E27FC236}">
                <a16:creationId xmlns:a16="http://schemas.microsoft.com/office/drawing/2014/main" id="{40E93272-6000-9E11-8F71-EB35C5E82754}"/>
              </a:ext>
            </a:extLst>
          </p:cNvPr>
          <p:cNvPicPr>
            <a:picLocks noChangeAspect="1"/>
          </p:cNvPicPr>
          <p:nvPr/>
        </p:nvPicPr>
        <p:blipFill>
          <a:blip r:embed="rId11"/>
          <a:stretch>
            <a:fillRect/>
          </a:stretch>
        </p:blipFill>
        <p:spPr>
          <a:xfrm>
            <a:off x="7024556" y="1563798"/>
            <a:ext cx="4889887" cy="2275626"/>
          </a:xfrm>
          <a:prstGeom prst="rect">
            <a:avLst/>
          </a:prstGeom>
          <a:ln w="25400">
            <a:solidFill>
              <a:srgbClr val="CF61BA"/>
            </a:solidFill>
          </a:ln>
        </p:spPr>
      </p:pic>
      <p:pic>
        <p:nvPicPr>
          <p:cNvPr id="7" name="Picture 6">
            <a:extLst>
              <a:ext uri="{FF2B5EF4-FFF2-40B4-BE49-F238E27FC236}">
                <a16:creationId xmlns:a16="http://schemas.microsoft.com/office/drawing/2014/main" id="{0240EC84-A553-8A9B-DE77-6BFEA56B2821}"/>
              </a:ext>
            </a:extLst>
          </p:cNvPr>
          <p:cNvPicPr>
            <a:picLocks noChangeAspect="1"/>
          </p:cNvPicPr>
          <p:nvPr/>
        </p:nvPicPr>
        <p:blipFill>
          <a:blip r:embed="rId12"/>
          <a:stretch>
            <a:fillRect/>
          </a:stretch>
        </p:blipFill>
        <p:spPr>
          <a:xfrm>
            <a:off x="8739995" y="2012350"/>
            <a:ext cx="3331648" cy="2310888"/>
          </a:xfrm>
          <a:prstGeom prst="rect">
            <a:avLst/>
          </a:prstGeom>
          <a:ln w="25400">
            <a:solidFill>
              <a:srgbClr val="CF61BA"/>
            </a:solidFill>
          </a:ln>
        </p:spPr>
      </p:pic>
      <p:pic>
        <p:nvPicPr>
          <p:cNvPr id="9" name="Picture 8">
            <a:extLst>
              <a:ext uri="{FF2B5EF4-FFF2-40B4-BE49-F238E27FC236}">
                <a16:creationId xmlns:a16="http://schemas.microsoft.com/office/drawing/2014/main" id="{C21AA7DE-2B1B-A33D-D48F-FB3E4CCB0B2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51017" y="2882497"/>
            <a:ext cx="3263088" cy="1848679"/>
          </a:xfrm>
          <a:prstGeom prst="rect">
            <a:avLst/>
          </a:prstGeom>
          <a:ln w="25400">
            <a:solidFill>
              <a:srgbClr val="CF61BA"/>
            </a:solidFill>
          </a:ln>
        </p:spPr>
      </p:pic>
      <p:pic>
        <p:nvPicPr>
          <p:cNvPr id="11" name="Picture 10">
            <a:extLst>
              <a:ext uri="{FF2B5EF4-FFF2-40B4-BE49-F238E27FC236}">
                <a16:creationId xmlns:a16="http://schemas.microsoft.com/office/drawing/2014/main" id="{FAAFCD57-B1F3-8895-0701-E79CC687D9B9}"/>
              </a:ext>
            </a:extLst>
          </p:cNvPr>
          <p:cNvPicPr>
            <a:picLocks noChangeAspect="1"/>
          </p:cNvPicPr>
          <p:nvPr/>
        </p:nvPicPr>
        <p:blipFill>
          <a:blip r:embed="rId14"/>
          <a:stretch>
            <a:fillRect/>
          </a:stretch>
        </p:blipFill>
        <p:spPr>
          <a:xfrm>
            <a:off x="9011862" y="3705191"/>
            <a:ext cx="3181350" cy="1600200"/>
          </a:xfrm>
          <a:prstGeom prst="rect">
            <a:avLst/>
          </a:prstGeom>
          <a:ln w="25400">
            <a:solidFill>
              <a:srgbClr val="CF61BA"/>
            </a:solidFill>
          </a:ln>
        </p:spPr>
      </p:pic>
      <p:pic>
        <p:nvPicPr>
          <p:cNvPr id="13" name="Picture 12">
            <a:extLst>
              <a:ext uri="{FF2B5EF4-FFF2-40B4-BE49-F238E27FC236}">
                <a16:creationId xmlns:a16="http://schemas.microsoft.com/office/drawing/2014/main" id="{DF78A068-C399-5EF4-48F8-8CF03F2EC7E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716266" y="5042581"/>
            <a:ext cx="2295596" cy="1576406"/>
          </a:xfrm>
          <a:prstGeom prst="rect">
            <a:avLst/>
          </a:prstGeom>
          <a:ln w="25400">
            <a:solidFill>
              <a:srgbClr val="CF61BA"/>
            </a:solidFill>
          </a:ln>
        </p:spPr>
      </p:pic>
    </p:spTree>
    <p:extLst>
      <p:ext uri="{BB962C8B-B14F-4D97-AF65-F5344CB8AC3E}">
        <p14:creationId xmlns:p14="http://schemas.microsoft.com/office/powerpoint/2010/main" val="2670679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DEEE-DA52-7116-2E1E-E6D6BAE077A7}"/>
              </a:ext>
            </a:extLst>
          </p:cNvPr>
          <p:cNvSpPr>
            <a:spLocks noGrp="1"/>
          </p:cNvSpPr>
          <p:nvPr>
            <p:ph type="ctrTitle"/>
          </p:nvPr>
        </p:nvSpPr>
        <p:spPr/>
        <p:txBody>
          <a:bodyPr/>
          <a:lstStyle/>
          <a:p>
            <a:r>
              <a:rPr lang="en-GB" sz="3400" dirty="0"/>
              <a:t>Healthy Eating Week Resources  </a:t>
            </a:r>
          </a:p>
        </p:txBody>
      </p:sp>
      <p:pic>
        <p:nvPicPr>
          <p:cNvPr id="5" name="Picture 4">
            <a:extLst>
              <a:ext uri="{FF2B5EF4-FFF2-40B4-BE49-F238E27FC236}">
                <a16:creationId xmlns:a16="http://schemas.microsoft.com/office/drawing/2014/main" id="{5BB52A98-E7AC-02D7-5B72-BAACA18F93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3527" y="1714151"/>
            <a:ext cx="2461631" cy="3638031"/>
          </a:xfrm>
          <a:prstGeom prst="rect">
            <a:avLst/>
          </a:prstGeom>
          <a:ln w="25400">
            <a:solidFill>
              <a:srgbClr val="CF61BA"/>
            </a:solidFill>
          </a:ln>
        </p:spPr>
      </p:pic>
      <p:pic>
        <p:nvPicPr>
          <p:cNvPr id="7" name="Picture 6">
            <a:extLst>
              <a:ext uri="{FF2B5EF4-FFF2-40B4-BE49-F238E27FC236}">
                <a16:creationId xmlns:a16="http://schemas.microsoft.com/office/drawing/2014/main" id="{AA564D62-D266-8A8F-4AC9-16B44DCFAD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47674" y="2283798"/>
            <a:ext cx="2621328" cy="3757773"/>
          </a:xfrm>
          <a:prstGeom prst="rect">
            <a:avLst/>
          </a:prstGeom>
          <a:ln w="25400">
            <a:solidFill>
              <a:srgbClr val="CF61BA"/>
            </a:solidFill>
          </a:ln>
        </p:spPr>
      </p:pic>
      <p:pic>
        <p:nvPicPr>
          <p:cNvPr id="9" name="Picture 8">
            <a:extLst>
              <a:ext uri="{FF2B5EF4-FFF2-40B4-BE49-F238E27FC236}">
                <a16:creationId xmlns:a16="http://schemas.microsoft.com/office/drawing/2014/main" id="{2392A091-FC88-FDA1-A21A-0A9E4EFD8B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543" y="3323923"/>
            <a:ext cx="2053005" cy="2976858"/>
          </a:xfrm>
          <a:prstGeom prst="rect">
            <a:avLst/>
          </a:prstGeom>
          <a:ln w="25400">
            <a:solidFill>
              <a:srgbClr val="CF61BA"/>
            </a:solidFill>
          </a:ln>
        </p:spPr>
      </p:pic>
      <p:pic>
        <p:nvPicPr>
          <p:cNvPr id="11" name="Picture 10">
            <a:extLst>
              <a:ext uri="{FF2B5EF4-FFF2-40B4-BE49-F238E27FC236}">
                <a16:creationId xmlns:a16="http://schemas.microsoft.com/office/drawing/2014/main" id="{4BE5AE42-C57F-D7EF-0716-5F334FDBF1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44304" y="2125783"/>
            <a:ext cx="2298760" cy="3327680"/>
          </a:xfrm>
          <a:prstGeom prst="rect">
            <a:avLst/>
          </a:prstGeom>
          <a:ln w="25400">
            <a:solidFill>
              <a:srgbClr val="CF61BA"/>
            </a:solidFill>
          </a:ln>
        </p:spPr>
      </p:pic>
      <p:pic>
        <p:nvPicPr>
          <p:cNvPr id="10" name="Picture 9">
            <a:extLst>
              <a:ext uri="{FF2B5EF4-FFF2-40B4-BE49-F238E27FC236}">
                <a16:creationId xmlns:a16="http://schemas.microsoft.com/office/drawing/2014/main" id="{FADBC418-EDA9-50A3-B1B5-9016F90488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86406" y="4370530"/>
            <a:ext cx="3084005" cy="2165866"/>
          </a:xfrm>
          <a:prstGeom prst="rect">
            <a:avLst/>
          </a:prstGeom>
          <a:ln w="25400">
            <a:solidFill>
              <a:srgbClr val="CF61BA"/>
            </a:solidFill>
          </a:ln>
        </p:spPr>
      </p:pic>
      <p:sp>
        <p:nvSpPr>
          <p:cNvPr id="8" name="TextBox 7">
            <a:extLst>
              <a:ext uri="{FF2B5EF4-FFF2-40B4-BE49-F238E27FC236}">
                <a16:creationId xmlns:a16="http://schemas.microsoft.com/office/drawing/2014/main" id="{1AE015AA-8565-7FC0-CCD4-87E11CD6ABE7}"/>
              </a:ext>
            </a:extLst>
          </p:cNvPr>
          <p:cNvSpPr txBox="1"/>
          <p:nvPr/>
        </p:nvSpPr>
        <p:spPr>
          <a:xfrm>
            <a:off x="7855246" y="6291943"/>
            <a:ext cx="193311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8"/>
              </a:rPr>
              <a:t>HEW 2022 resources</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46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104345-A5AE-8328-39D8-809F726180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8108" y="2174211"/>
            <a:ext cx="2175155" cy="3141890"/>
          </a:xfrm>
          <a:prstGeom prst="rect">
            <a:avLst/>
          </a:prstGeom>
          <a:ln w="25400">
            <a:solidFill>
              <a:srgbClr val="CF61BA"/>
            </a:solidFill>
          </a:ln>
        </p:spPr>
      </p:pic>
      <p:pic>
        <p:nvPicPr>
          <p:cNvPr id="5" name="Picture 4">
            <a:extLst>
              <a:ext uri="{FF2B5EF4-FFF2-40B4-BE49-F238E27FC236}">
                <a16:creationId xmlns:a16="http://schemas.microsoft.com/office/drawing/2014/main" id="{2FBD8223-A834-6740-7F87-896894B295B0}"/>
              </a:ext>
            </a:extLst>
          </p:cNvPr>
          <p:cNvPicPr>
            <a:picLocks noChangeAspect="1"/>
          </p:cNvPicPr>
          <p:nvPr/>
        </p:nvPicPr>
        <p:blipFill>
          <a:blip r:embed="rId4"/>
          <a:stretch>
            <a:fillRect/>
          </a:stretch>
        </p:blipFill>
        <p:spPr>
          <a:xfrm>
            <a:off x="9061126" y="1689172"/>
            <a:ext cx="1793424" cy="3988933"/>
          </a:xfrm>
          <a:prstGeom prst="rect">
            <a:avLst/>
          </a:prstGeom>
          <a:ln w="25400">
            <a:solidFill>
              <a:srgbClr val="CF61BA"/>
            </a:solidFill>
          </a:ln>
        </p:spPr>
      </p:pic>
      <p:pic>
        <p:nvPicPr>
          <p:cNvPr id="7" name="Picture 6">
            <a:extLst>
              <a:ext uri="{FF2B5EF4-FFF2-40B4-BE49-F238E27FC236}">
                <a16:creationId xmlns:a16="http://schemas.microsoft.com/office/drawing/2014/main" id="{1860ADFA-D0FC-5373-9B66-73DA5C06D90C}"/>
              </a:ext>
            </a:extLst>
          </p:cNvPr>
          <p:cNvPicPr>
            <a:picLocks noChangeAspect="1"/>
          </p:cNvPicPr>
          <p:nvPr/>
        </p:nvPicPr>
        <p:blipFill>
          <a:blip r:embed="rId5"/>
          <a:stretch>
            <a:fillRect/>
          </a:stretch>
        </p:blipFill>
        <p:spPr>
          <a:xfrm>
            <a:off x="10506519" y="1562144"/>
            <a:ext cx="1471753" cy="4642714"/>
          </a:xfrm>
          <a:prstGeom prst="rect">
            <a:avLst/>
          </a:prstGeom>
          <a:ln w="25400">
            <a:solidFill>
              <a:srgbClr val="CF61BA"/>
            </a:solidFill>
          </a:ln>
        </p:spPr>
      </p:pic>
      <p:pic>
        <p:nvPicPr>
          <p:cNvPr id="9" name="Picture 8">
            <a:extLst>
              <a:ext uri="{FF2B5EF4-FFF2-40B4-BE49-F238E27FC236}">
                <a16:creationId xmlns:a16="http://schemas.microsoft.com/office/drawing/2014/main" id="{79926D91-1256-0BC5-1FE7-D9A76EC50B86}"/>
              </a:ext>
            </a:extLst>
          </p:cNvPr>
          <p:cNvPicPr>
            <a:picLocks noChangeAspect="1"/>
          </p:cNvPicPr>
          <p:nvPr/>
        </p:nvPicPr>
        <p:blipFill>
          <a:blip r:embed="rId6"/>
          <a:stretch>
            <a:fillRect/>
          </a:stretch>
        </p:blipFill>
        <p:spPr>
          <a:xfrm>
            <a:off x="5387593" y="2089378"/>
            <a:ext cx="3293608" cy="2371913"/>
          </a:xfrm>
          <a:prstGeom prst="rect">
            <a:avLst/>
          </a:prstGeom>
          <a:ln w="25400">
            <a:solidFill>
              <a:srgbClr val="CF61BA"/>
            </a:solidFill>
          </a:ln>
        </p:spPr>
      </p:pic>
      <p:pic>
        <p:nvPicPr>
          <p:cNvPr id="11" name="Picture 10">
            <a:extLst>
              <a:ext uri="{FF2B5EF4-FFF2-40B4-BE49-F238E27FC236}">
                <a16:creationId xmlns:a16="http://schemas.microsoft.com/office/drawing/2014/main" id="{AD637B9A-3393-0753-5103-1DFA448A9BB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33814" y="2751364"/>
            <a:ext cx="2468289" cy="3540579"/>
          </a:xfrm>
          <a:prstGeom prst="rect">
            <a:avLst/>
          </a:prstGeom>
          <a:ln w="25400">
            <a:solidFill>
              <a:srgbClr val="CF61BA"/>
            </a:solidFill>
          </a:ln>
        </p:spPr>
      </p:pic>
      <p:pic>
        <p:nvPicPr>
          <p:cNvPr id="13" name="Picture 12">
            <a:extLst>
              <a:ext uri="{FF2B5EF4-FFF2-40B4-BE49-F238E27FC236}">
                <a16:creationId xmlns:a16="http://schemas.microsoft.com/office/drawing/2014/main" id="{3854B30D-EC46-004F-8CA3-3DB4F4C2511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27409" y="3274314"/>
            <a:ext cx="1939876" cy="2716870"/>
          </a:xfrm>
          <a:prstGeom prst="rect">
            <a:avLst/>
          </a:prstGeom>
          <a:ln w="25400">
            <a:solidFill>
              <a:srgbClr val="CF61BA"/>
            </a:solidFill>
          </a:ln>
        </p:spPr>
      </p:pic>
      <p:pic>
        <p:nvPicPr>
          <p:cNvPr id="15" name="Picture 14">
            <a:extLst>
              <a:ext uri="{FF2B5EF4-FFF2-40B4-BE49-F238E27FC236}">
                <a16:creationId xmlns:a16="http://schemas.microsoft.com/office/drawing/2014/main" id="{526CDFC4-F4F9-43E7-2E6D-93C013DAFC3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56766" y="3744813"/>
            <a:ext cx="1877631" cy="2701018"/>
          </a:xfrm>
          <a:prstGeom prst="rect">
            <a:avLst/>
          </a:prstGeom>
          <a:ln w="25400">
            <a:solidFill>
              <a:srgbClr val="CF61BA"/>
            </a:solidFill>
          </a:ln>
        </p:spPr>
      </p:pic>
      <p:sp>
        <p:nvSpPr>
          <p:cNvPr id="16" name="Title 1">
            <a:extLst>
              <a:ext uri="{FF2B5EF4-FFF2-40B4-BE49-F238E27FC236}">
                <a16:creationId xmlns:a16="http://schemas.microsoft.com/office/drawing/2014/main" id="{FC22F124-61C5-0718-1362-7BE3A96535C3}"/>
              </a:ext>
            </a:extLst>
          </p:cNvPr>
          <p:cNvSpPr>
            <a:spLocks noGrp="1"/>
          </p:cNvSpPr>
          <p:nvPr>
            <p:ph type="ctrTitle"/>
          </p:nvPr>
        </p:nvSpPr>
        <p:spPr>
          <a:xfrm>
            <a:off x="1169275" y="1563798"/>
            <a:ext cx="9720000" cy="720000"/>
          </a:xfrm>
        </p:spPr>
        <p:txBody>
          <a:bodyPr/>
          <a:lstStyle/>
          <a:p>
            <a:r>
              <a:rPr lang="en-GB" sz="3400" dirty="0"/>
              <a:t>Healthy Eating Week resources</a:t>
            </a:r>
          </a:p>
        </p:txBody>
      </p:sp>
      <p:sp>
        <p:nvSpPr>
          <p:cNvPr id="2" name="TextBox 1">
            <a:extLst>
              <a:ext uri="{FF2B5EF4-FFF2-40B4-BE49-F238E27FC236}">
                <a16:creationId xmlns:a16="http://schemas.microsoft.com/office/drawing/2014/main" id="{D9CFD257-ABA5-D5EE-EB7C-41E31FEB470A}"/>
              </a:ext>
            </a:extLst>
          </p:cNvPr>
          <p:cNvSpPr txBox="1"/>
          <p:nvPr/>
        </p:nvSpPr>
        <p:spPr>
          <a:xfrm>
            <a:off x="7855246" y="6291943"/>
            <a:ext cx="193311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10"/>
              </a:rPr>
              <a:t>HEW 2022 resources</a:t>
            </a:r>
            <a:endParaRPr lang="en-GB" sz="14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1E67CCC5-2A31-19A1-A8DC-0D0416B6F52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5897" y="3457830"/>
            <a:ext cx="2187856" cy="3141890"/>
          </a:xfrm>
          <a:prstGeom prst="rect">
            <a:avLst/>
          </a:prstGeom>
          <a:ln w="25400">
            <a:solidFill>
              <a:srgbClr val="CF61BA"/>
            </a:solidFill>
          </a:ln>
        </p:spPr>
      </p:pic>
    </p:spTree>
    <p:extLst>
      <p:ext uri="{BB962C8B-B14F-4D97-AF65-F5344CB8AC3E}">
        <p14:creationId xmlns:p14="http://schemas.microsoft.com/office/powerpoint/2010/main" val="3017448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marL="0" indent="0" algn="ctr">
              <a:buNone/>
            </a:pPr>
            <a:r>
              <a:rPr lang="en-GB" sz="2800" dirty="0"/>
              <a:t>For further information, go to:</a:t>
            </a:r>
          </a:p>
          <a:p>
            <a:pPr marL="0" indent="0" algn="ctr">
              <a:buNone/>
            </a:pPr>
            <a:r>
              <a:rPr lang="en-GB" sz="2800" dirty="0"/>
              <a:t>www.foodafactoflife.org.uk</a:t>
            </a:r>
          </a:p>
        </p:txBody>
      </p:sp>
      <p:sp>
        <p:nvSpPr>
          <p:cNvPr id="4" name="Rectangle 3"/>
          <p:cNvSpPr/>
          <p:nvPr/>
        </p:nvSpPr>
        <p:spPr>
          <a:xfrm>
            <a:off x="724676" y="581132"/>
            <a:ext cx="9691076"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C33D86"/>
                </a:solidFill>
                <a:effectLst/>
                <a:uLnTx/>
                <a:uFillTx/>
                <a:latin typeface="Arial" charset="0"/>
                <a:ea typeface="+mn-ea"/>
                <a:cs typeface="Arial" charset="0"/>
              </a:rPr>
              <a:t>Healthy and sustainable diets – what needs to be considered?</a:t>
            </a:r>
            <a:endParaRPr kumimoji="0" lang="en-GB" sz="34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99412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F66920C-0240-4525-9520-85BB7341A10E}"/>
              </a:ext>
            </a:extLst>
          </p:cNvPr>
          <p:cNvSpPr txBox="1"/>
          <p:nvPr/>
        </p:nvSpPr>
        <p:spPr>
          <a:xfrm>
            <a:off x="3924284" y="1114918"/>
            <a:ext cx="1956121" cy="58477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Black" panose="020B0A04020102020204" pitchFamily="34" charset="0"/>
                <a:ea typeface="+mn-ea"/>
                <a:cs typeface="+mn-cs"/>
              </a:rPr>
              <a:t>People</a:t>
            </a:r>
            <a:endParaRPr kumimoji="0" lang="en-GB" sz="3200" b="0" i="0" u="none" strike="noStrike" kern="0" cap="none" spc="0" normalizeH="0" baseline="0" noProof="0">
              <a:ln>
                <a:noFill/>
              </a:ln>
              <a:solidFill>
                <a:prstClr val="black"/>
              </a:solidFill>
              <a:effectLst/>
              <a:uLnTx/>
              <a:uFillTx/>
              <a:latin typeface="Arial Black" panose="020B0A04020102020204" pitchFamily="34" charset="0"/>
              <a:ea typeface="+mn-ea"/>
              <a:cs typeface="+mn-cs"/>
            </a:endParaRPr>
          </a:p>
        </p:txBody>
      </p:sp>
      <p:sp>
        <p:nvSpPr>
          <p:cNvPr id="23" name="TextBox 22">
            <a:extLst>
              <a:ext uri="{FF2B5EF4-FFF2-40B4-BE49-F238E27FC236}">
                <a16:creationId xmlns:a16="http://schemas.microsoft.com/office/drawing/2014/main" id="{4C32B8B7-40EB-46C0-9149-7F54C9AB15C1}"/>
              </a:ext>
            </a:extLst>
          </p:cNvPr>
          <p:cNvSpPr txBox="1"/>
          <p:nvPr/>
        </p:nvSpPr>
        <p:spPr>
          <a:xfrm>
            <a:off x="6378001" y="1114919"/>
            <a:ext cx="1956121" cy="584775"/>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prstClr val="black"/>
                </a:solidFill>
                <a:effectLst/>
                <a:uLnTx/>
                <a:uFillTx/>
                <a:latin typeface="Arial Black" panose="020B0A04020102020204" pitchFamily="34" charset="0"/>
                <a:ea typeface="+mn-ea"/>
                <a:cs typeface="+mn-cs"/>
              </a:rPr>
              <a:t>Planet</a:t>
            </a:r>
            <a:endParaRPr kumimoji="0" lang="en-GB" sz="3200" b="0" i="0" u="none" strike="noStrike" kern="0" cap="none" spc="0" normalizeH="0" baseline="0" noProof="0">
              <a:ln>
                <a:noFill/>
              </a:ln>
              <a:solidFill>
                <a:prstClr val="black"/>
              </a:solidFill>
              <a:effectLst/>
              <a:uLnTx/>
              <a:uFillTx/>
              <a:latin typeface="Arial Black" panose="020B0A04020102020204" pitchFamily="34" charset="0"/>
              <a:ea typeface="+mn-ea"/>
              <a:cs typeface="+mn-cs"/>
            </a:endParaRPr>
          </a:p>
        </p:txBody>
      </p:sp>
      <p:sp>
        <p:nvSpPr>
          <p:cNvPr id="24" name="TextBox 23">
            <a:extLst>
              <a:ext uri="{FF2B5EF4-FFF2-40B4-BE49-F238E27FC236}">
                <a16:creationId xmlns:a16="http://schemas.microsoft.com/office/drawing/2014/main" id="{F4DA0F07-2BC3-44EA-B30D-BE6B5FB926AF}"/>
              </a:ext>
            </a:extLst>
          </p:cNvPr>
          <p:cNvSpPr txBox="1"/>
          <p:nvPr/>
        </p:nvSpPr>
        <p:spPr>
          <a:xfrm>
            <a:off x="6378001" y="2052286"/>
            <a:ext cx="4360883"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000000"/>
                </a:solidFill>
                <a:effectLst/>
                <a:uLnTx/>
                <a:uFillTx/>
                <a:latin typeface="Arial" panose="020B0604020202020204"/>
                <a:ea typeface="+mn-ea"/>
                <a:cs typeface="+mn-cs"/>
              </a:rPr>
              <a:t>The food we eat is responsible for</a:t>
            </a:r>
            <a:r>
              <a:rPr kumimoji="0" lang="en-GB" sz="1800" b="1" i="0" u="none" strike="noStrike" kern="0" cap="none" spc="0" normalizeH="0" baseline="0" noProof="0">
                <a:ln>
                  <a:noFill/>
                </a:ln>
                <a:solidFill>
                  <a:srgbClr val="000000"/>
                </a:solidFill>
                <a:effectLst/>
                <a:uLnTx/>
                <a:uFillTx/>
                <a:latin typeface="Arial" panose="020B0604020202020204"/>
                <a:ea typeface="+mn-ea"/>
                <a:cs typeface="+mn-cs"/>
              </a:rPr>
              <a:t>:</a:t>
            </a:r>
          </a:p>
        </p:txBody>
      </p:sp>
      <p:sp>
        <p:nvSpPr>
          <p:cNvPr id="25" name="TextBox 24">
            <a:extLst>
              <a:ext uri="{FF2B5EF4-FFF2-40B4-BE49-F238E27FC236}">
                <a16:creationId xmlns:a16="http://schemas.microsoft.com/office/drawing/2014/main" id="{651FA733-2FCF-4801-85B5-23E7C9A7443D}"/>
              </a:ext>
            </a:extLst>
          </p:cNvPr>
          <p:cNvSpPr txBox="1"/>
          <p:nvPr/>
        </p:nvSpPr>
        <p:spPr>
          <a:xfrm>
            <a:off x="6378001" y="2882405"/>
            <a:ext cx="4639753"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Arial" panose="020B0604020202020204"/>
                <a:ea typeface="+mn-ea"/>
                <a:cs typeface="+mn-cs"/>
              </a:rPr>
              <a:t>A quarter to one-third of all greenhouse gases*</a:t>
            </a:r>
            <a:endParaRPr kumimoji="0" lang="en-GB" sz="2000" b="1" i="0" u="none" strike="noStrike" kern="1200" cap="none" spc="0" normalizeH="0" baseline="30000" noProof="0" dirty="0">
              <a:ln>
                <a:noFill/>
              </a:ln>
              <a:solidFill>
                <a:srgbClr val="00B05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8059ABA2-FECB-4991-8213-B951AF557560}"/>
              </a:ext>
            </a:extLst>
          </p:cNvPr>
          <p:cNvSpPr txBox="1"/>
          <p:nvPr/>
        </p:nvSpPr>
        <p:spPr>
          <a:xfrm>
            <a:off x="6378001" y="4291841"/>
            <a:ext cx="4036695"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70% of freshwater use</a:t>
            </a:r>
            <a:endParaRPr kumimoji="0" lang="en-GB" sz="2000" b="1" i="0" u="none" strike="noStrike" kern="1200" cap="none" spc="0" normalizeH="0" baseline="0" noProof="0">
              <a:ln>
                <a:noFill/>
              </a:ln>
              <a:solidFill>
                <a:srgbClr val="00B050"/>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CF61C063-8B30-40CA-9E6D-94235C8F2929}"/>
              </a:ext>
            </a:extLst>
          </p:cNvPr>
          <p:cNvSpPr txBox="1"/>
          <p:nvPr/>
        </p:nvSpPr>
        <p:spPr>
          <a:xfrm>
            <a:off x="6378001" y="5556306"/>
            <a:ext cx="3733306"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050"/>
                </a:solidFill>
                <a:effectLst/>
                <a:uLnTx/>
                <a:uFillTx/>
                <a:latin typeface="Arial" panose="020B0604020202020204"/>
                <a:ea typeface="+mn-ea"/>
                <a:cs typeface="+mn-cs"/>
              </a:rPr>
              <a:t>About 40% of land use </a:t>
            </a:r>
            <a:endParaRPr kumimoji="0" lang="en-GB" sz="2000" b="1" i="0" u="none" strike="noStrike" kern="1200" cap="none" spc="0" normalizeH="0" baseline="0" noProof="0">
              <a:ln>
                <a:noFill/>
              </a:ln>
              <a:solidFill>
                <a:srgbClr val="00B050"/>
              </a:solidFill>
              <a:effectLst/>
              <a:uLnTx/>
              <a:uFillTx/>
              <a:latin typeface="Arial" panose="020B0604020202020204"/>
              <a:ea typeface="+mn-ea"/>
              <a:cs typeface="+mn-cs"/>
            </a:endParaRPr>
          </a:p>
        </p:txBody>
      </p:sp>
      <p:pic>
        <p:nvPicPr>
          <p:cNvPr id="5" name="Picture 4" descr="A picture containing close, porcelain&#10;&#10;Description automatically generated">
            <a:extLst>
              <a:ext uri="{FF2B5EF4-FFF2-40B4-BE49-F238E27FC236}">
                <a16:creationId xmlns:a16="http://schemas.microsoft.com/office/drawing/2014/main" id="{0F3D30A2-E46D-7897-0893-02B97235E29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915116" y="762919"/>
            <a:ext cx="1217312" cy="1202096"/>
          </a:xfrm>
          <a:prstGeom prst="rect">
            <a:avLst/>
          </a:prstGeom>
        </p:spPr>
      </p:pic>
      <p:sp>
        <p:nvSpPr>
          <p:cNvPr id="36" name="TextBox 35">
            <a:extLst>
              <a:ext uri="{FF2B5EF4-FFF2-40B4-BE49-F238E27FC236}">
                <a16:creationId xmlns:a16="http://schemas.microsoft.com/office/drawing/2014/main" id="{09239CCD-6F0D-6151-F5EE-3BDA66D8A431}"/>
              </a:ext>
            </a:extLst>
          </p:cNvPr>
          <p:cNvSpPr txBox="1"/>
          <p:nvPr/>
        </p:nvSpPr>
        <p:spPr>
          <a:xfrm>
            <a:off x="640794" y="2052286"/>
            <a:ext cx="5617581" cy="40011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dirty="0">
                <a:ln>
                  <a:noFill/>
                </a:ln>
                <a:solidFill>
                  <a:srgbClr val="00B050"/>
                </a:solidFill>
                <a:effectLst/>
                <a:uLnTx/>
                <a:uFillTx/>
                <a:latin typeface="Arial" panose="020B0604020202020204"/>
                <a:ea typeface="+mn-ea"/>
                <a:cs typeface="Arial" panose="020B0604020202020204" pitchFamily="34" charset="0"/>
              </a:rPr>
              <a:t>1 in 5 deaths globally is due to a poor diet</a:t>
            </a:r>
          </a:p>
        </p:txBody>
      </p:sp>
      <p:sp>
        <p:nvSpPr>
          <p:cNvPr id="37" name="TextBox 36">
            <a:extLst>
              <a:ext uri="{FF2B5EF4-FFF2-40B4-BE49-F238E27FC236}">
                <a16:creationId xmlns:a16="http://schemas.microsoft.com/office/drawing/2014/main" id="{05C11B22-167D-FABA-F7F7-3C768FBECF5C}"/>
              </a:ext>
            </a:extLst>
          </p:cNvPr>
          <p:cNvSpPr txBox="1"/>
          <p:nvPr/>
        </p:nvSpPr>
        <p:spPr>
          <a:xfrm>
            <a:off x="640793" y="4193273"/>
            <a:ext cx="5617581" cy="707886"/>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0" cap="none" spc="0" normalizeH="0" baseline="0" noProof="0">
                <a:ln>
                  <a:noFill/>
                </a:ln>
                <a:solidFill>
                  <a:srgbClr val="00B050"/>
                </a:solidFill>
                <a:effectLst/>
                <a:uLnTx/>
                <a:uFillTx/>
                <a:latin typeface="Arial" panose="020B0604020202020204"/>
                <a:ea typeface="+mn-ea"/>
                <a:cs typeface="Arial" panose="020B0604020202020204" pitchFamily="34" charset="0"/>
              </a:rPr>
              <a:t>2 billion adults are overweight or obese, but 500 million are underweight.</a:t>
            </a:r>
          </a:p>
        </p:txBody>
      </p:sp>
      <p:pic>
        <p:nvPicPr>
          <p:cNvPr id="48" name="Picture 47">
            <a:extLst>
              <a:ext uri="{FF2B5EF4-FFF2-40B4-BE49-F238E27FC236}">
                <a16:creationId xmlns:a16="http://schemas.microsoft.com/office/drawing/2014/main" id="{0D29990A-66B4-A70A-C6B7-8E8137EA01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10458" y="5393501"/>
            <a:ext cx="1209469" cy="1207894"/>
          </a:xfrm>
          <a:prstGeom prst="rect">
            <a:avLst/>
          </a:prstGeom>
        </p:spPr>
      </p:pic>
      <p:pic>
        <p:nvPicPr>
          <p:cNvPr id="49" name="Picture 48">
            <a:extLst>
              <a:ext uri="{FF2B5EF4-FFF2-40B4-BE49-F238E27FC236}">
                <a16:creationId xmlns:a16="http://schemas.microsoft.com/office/drawing/2014/main" id="{20F20A76-AED6-7B25-4910-86E86A4D2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41337" y="2620859"/>
            <a:ext cx="1147710" cy="1144725"/>
          </a:xfrm>
          <a:prstGeom prst="rect">
            <a:avLst/>
          </a:prstGeom>
        </p:spPr>
      </p:pic>
      <p:pic>
        <p:nvPicPr>
          <p:cNvPr id="50" name="Picture 49">
            <a:extLst>
              <a:ext uri="{FF2B5EF4-FFF2-40B4-BE49-F238E27FC236}">
                <a16:creationId xmlns:a16="http://schemas.microsoft.com/office/drawing/2014/main" id="{AEEB455B-5031-43F0-9F48-4E6F51BCC0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09671" y="3975596"/>
            <a:ext cx="1211043" cy="1207894"/>
          </a:xfrm>
          <a:prstGeom prst="rect">
            <a:avLst/>
          </a:prstGeom>
        </p:spPr>
      </p:pic>
      <p:pic>
        <p:nvPicPr>
          <p:cNvPr id="4" name="Graphic 3" descr="User outline">
            <a:extLst>
              <a:ext uri="{FF2B5EF4-FFF2-40B4-BE49-F238E27FC236}">
                <a16:creationId xmlns:a16="http://schemas.microsoft.com/office/drawing/2014/main" id="{FEB5895F-518F-F32F-23DE-E30F36DCD8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58552" y="2854885"/>
            <a:ext cx="914400" cy="914400"/>
          </a:xfrm>
          <a:prstGeom prst="rect">
            <a:avLst/>
          </a:prstGeom>
        </p:spPr>
      </p:pic>
      <p:pic>
        <p:nvPicPr>
          <p:cNvPr id="21" name="Graphic 20" descr="User outline">
            <a:extLst>
              <a:ext uri="{FF2B5EF4-FFF2-40B4-BE49-F238E27FC236}">
                <a16:creationId xmlns:a16="http://schemas.microsoft.com/office/drawing/2014/main" id="{5202E2F7-7E55-4D98-6B19-8728D9BAAE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16111" y="2854885"/>
            <a:ext cx="914400" cy="914400"/>
          </a:xfrm>
          <a:prstGeom prst="rect">
            <a:avLst/>
          </a:prstGeom>
        </p:spPr>
      </p:pic>
      <p:pic>
        <p:nvPicPr>
          <p:cNvPr id="27" name="Graphic 26" descr="User outline">
            <a:extLst>
              <a:ext uri="{FF2B5EF4-FFF2-40B4-BE49-F238E27FC236}">
                <a16:creationId xmlns:a16="http://schemas.microsoft.com/office/drawing/2014/main" id="{E4D15BAD-B4A3-16CB-6E1B-B34C31BC4D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857473" y="2872972"/>
            <a:ext cx="914400" cy="914400"/>
          </a:xfrm>
          <a:prstGeom prst="rect">
            <a:avLst/>
          </a:prstGeom>
        </p:spPr>
      </p:pic>
      <p:pic>
        <p:nvPicPr>
          <p:cNvPr id="28" name="Graphic 27" descr="User outline">
            <a:extLst>
              <a:ext uri="{FF2B5EF4-FFF2-40B4-BE49-F238E27FC236}">
                <a16:creationId xmlns:a16="http://schemas.microsoft.com/office/drawing/2014/main" id="{65E22149-B6B7-6315-E9EC-557D6DC124A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15032" y="2872972"/>
            <a:ext cx="914400" cy="914400"/>
          </a:xfrm>
          <a:prstGeom prst="rect">
            <a:avLst/>
          </a:prstGeom>
        </p:spPr>
      </p:pic>
      <p:pic>
        <p:nvPicPr>
          <p:cNvPr id="30" name="Graphic 29" descr="User outline">
            <a:extLst>
              <a:ext uri="{FF2B5EF4-FFF2-40B4-BE49-F238E27FC236}">
                <a16:creationId xmlns:a16="http://schemas.microsoft.com/office/drawing/2014/main" id="{7E4159CB-2B34-EF63-A2BB-FC13CC0A59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72591" y="2872972"/>
            <a:ext cx="914400" cy="914400"/>
          </a:xfrm>
          <a:prstGeom prst="rect">
            <a:avLst/>
          </a:prstGeom>
        </p:spPr>
      </p:pic>
      <p:sp>
        <p:nvSpPr>
          <p:cNvPr id="20" name="Title 1">
            <a:extLst>
              <a:ext uri="{FF2B5EF4-FFF2-40B4-BE49-F238E27FC236}">
                <a16:creationId xmlns:a16="http://schemas.microsoft.com/office/drawing/2014/main" id="{9B34C5F3-9B6B-009B-3D56-0F07271DA6CD}"/>
              </a:ext>
            </a:extLst>
          </p:cNvPr>
          <p:cNvSpPr txBox="1">
            <a:spLocks/>
          </p:cNvSpPr>
          <p:nvPr/>
        </p:nvSpPr>
        <p:spPr>
          <a:xfrm>
            <a:off x="276988" y="308799"/>
            <a:ext cx="8609673" cy="624819"/>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4000" b="0" i="0" kern="1200">
                <a:solidFill>
                  <a:srgbClr val="53B058"/>
                </a:solidFill>
                <a:latin typeface="Georgia" panose="020405020504050203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rPr>
              <a:t>The need to transform our food systems</a:t>
            </a:r>
            <a:endParaRPr kumimoji="0" lang="en-GB" sz="3600" b="1" i="0" u="none" strike="noStrike" kern="1200" cap="none" spc="0" normalizeH="0" baseline="0" noProof="0" dirty="0">
              <a:ln>
                <a:noFill/>
              </a:ln>
              <a:solidFill>
                <a:srgbClr val="00B050"/>
              </a:solidFill>
              <a:effectLst/>
              <a:uLnTx/>
              <a:uFillTx/>
              <a:latin typeface="Georgia" panose="02040502050405020303" pitchFamily="18" charset="0"/>
              <a:ea typeface="+mj-ea"/>
              <a:cs typeface="+mj-cs"/>
            </a:endParaRPr>
          </a:p>
        </p:txBody>
      </p:sp>
      <p:sp>
        <p:nvSpPr>
          <p:cNvPr id="32" name="TextBox 31">
            <a:extLst>
              <a:ext uri="{FF2B5EF4-FFF2-40B4-BE49-F238E27FC236}">
                <a16:creationId xmlns:a16="http://schemas.microsoft.com/office/drawing/2014/main" id="{32CC4B21-144B-6EF1-0C9C-CBE18E0C5BDB}"/>
              </a:ext>
            </a:extLst>
          </p:cNvPr>
          <p:cNvSpPr txBox="1"/>
          <p:nvPr/>
        </p:nvSpPr>
        <p:spPr>
          <a:xfrm>
            <a:off x="3615032" y="6543772"/>
            <a:ext cx="69335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 Depending on source. Several estimates have been published and appear in the scientific literature. </a:t>
            </a:r>
          </a:p>
        </p:txBody>
      </p:sp>
    </p:spTree>
    <p:extLst>
      <p:ext uri="{BB962C8B-B14F-4D97-AF65-F5344CB8AC3E}">
        <p14:creationId xmlns:p14="http://schemas.microsoft.com/office/powerpoint/2010/main" val="19389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26" grpId="0"/>
      <p:bldP spid="29"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46F833-C210-491A-99DE-C316FAF4C8E1}"/>
              </a:ext>
            </a:extLst>
          </p:cNvPr>
          <p:cNvSpPr txBox="1">
            <a:spLocks/>
          </p:cNvSpPr>
          <p:nvPr/>
        </p:nvSpPr>
        <p:spPr>
          <a:xfrm>
            <a:off x="672867" y="236229"/>
            <a:ext cx="8398374" cy="6248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rPr>
              <a:t>Feeding a growing population </a:t>
            </a:r>
          </a:p>
        </p:txBody>
      </p:sp>
      <p:sp>
        <p:nvSpPr>
          <p:cNvPr id="12" name="TextBox 11">
            <a:extLst>
              <a:ext uri="{FF2B5EF4-FFF2-40B4-BE49-F238E27FC236}">
                <a16:creationId xmlns:a16="http://schemas.microsoft.com/office/drawing/2014/main" id="{875A05A1-EB59-4BAB-A743-237842DBD439}"/>
              </a:ext>
            </a:extLst>
          </p:cNvPr>
          <p:cNvSpPr txBox="1"/>
          <p:nvPr/>
        </p:nvSpPr>
        <p:spPr>
          <a:xfrm>
            <a:off x="596010" y="975661"/>
            <a:ext cx="6673009" cy="45858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Global population expected to increase to 9.7 billion by 2050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Worldwide food demand is expected to increase by more than 50% </a:t>
            </a:r>
            <a:r>
              <a:rPr kumimoji="0" lang="en-GB" sz="2000" b="1" i="0" u="none" strike="noStrike" kern="1200" cap="none" spc="0" normalizeH="0" baseline="30000" noProof="0" dirty="0">
                <a:ln>
                  <a:noFill/>
                </a:ln>
                <a:solidFill>
                  <a:srgbClr val="FF0000"/>
                </a:solidFill>
                <a:effectLst/>
                <a:uLnTx/>
                <a:uFillTx/>
                <a:latin typeface="Calibri"/>
                <a:ea typeface="+mn-ea"/>
                <a:cs typeface="+mn-cs"/>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Demand for animal-based foods estimated to increase almost 70% due to rising incomes in developing nations </a:t>
            </a:r>
            <a:r>
              <a:rPr kumimoji="0" lang="en-GB" sz="2000" b="1" i="0" u="none" strike="noStrike" kern="1200" cap="none" spc="0" normalizeH="0" baseline="30000" noProof="0" dirty="0">
                <a:ln>
                  <a:noFill/>
                </a:ln>
                <a:solidFill>
                  <a:srgbClr val="FF0000"/>
                </a:solidFill>
                <a:effectLst/>
                <a:uLnTx/>
                <a:uFillTx/>
                <a:latin typeface="Calibri"/>
                <a:ea typeface="+mn-ea"/>
                <a:cs typeface="+mn-cs"/>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On current trends, food production will need to increase by more than 50% </a:t>
            </a:r>
            <a:r>
              <a:rPr kumimoji="0" lang="en-GB" sz="2000" b="1" i="0" u="none" strike="noStrike" kern="1200" cap="none" spc="0" normalizeH="0" baseline="30000" noProof="0" dirty="0">
                <a:ln>
                  <a:noFill/>
                </a:ln>
                <a:solidFill>
                  <a:srgbClr val="FF0000"/>
                </a:solidFill>
                <a:effectLst/>
                <a:uLnTx/>
                <a:uFillTx/>
                <a:latin typeface="Calibri"/>
                <a:ea typeface="+mn-ea"/>
                <a:cs typeface="+mn-cs"/>
              </a:rPr>
              <a:t>(2)</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Nutrition and food security play a pivotal role in achieving all 17 of UN’s Sustainable Development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B050"/>
                </a:solidFill>
                <a:effectLst/>
                <a:uLnTx/>
                <a:uFillTx/>
                <a:latin typeface="Calibri"/>
                <a:ea typeface="+mn-ea"/>
                <a:cs typeface="+mn-cs"/>
              </a:rPr>
              <a:t>How can we feed a growing population while reducing malnutrition and the environmental effects of our current food system?</a:t>
            </a:r>
          </a:p>
        </p:txBody>
      </p:sp>
      <p:pic>
        <p:nvPicPr>
          <p:cNvPr id="13" name="Picture 4">
            <a:extLst>
              <a:ext uri="{FF2B5EF4-FFF2-40B4-BE49-F238E27FC236}">
                <a16:creationId xmlns:a16="http://schemas.microsoft.com/office/drawing/2014/main" id="{FD689DDA-29F8-444E-ACD8-E497AB7DAF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32236" y="473120"/>
            <a:ext cx="2743201" cy="24030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CB868F-2995-4710-9C15-DBDC4A6F9D87}"/>
              </a:ext>
            </a:extLst>
          </p:cNvPr>
          <p:cNvSpPr txBox="1"/>
          <p:nvPr/>
        </p:nvSpPr>
        <p:spPr>
          <a:xfrm>
            <a:off x="413211" y="5865859"/>
            <a:ext cx="6765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Sources: (1) WHO population estimates (</a:t>
            </a:r>
            <a:r>
              <a:rPr kumimoji="0" lang="en-GB" sz="1200" b="0" i="0" u="none" strike="noStrike" kern="1200" cap="none" spc="0" normalizeH="0" baseline="0" noProof="0" dirty="0">
                <a:ln>
                  <a:noFill/>
                </a:ln>
                <a:solidFill>
                  <a:prstClr val="black"/>
                </a:solidFill>
                <a:effectLst/>
                <a:uLnTx/>
                <a:uFillTx/>
                <a:latin typeface="Calibri"/>
                <a:ea typeface="+mn-ea"/>
                <a:cs typeface="+mn-cs"/>
                <a:hlinkClick r:id="rId3"/>
              </a:rPr>
              <a:t>https://www.un.org/en/sections/issues-depth/population/</a:t>
            </a:r>
            <a:r>
              <a:rPr kumimoji="0" lang="en-GB" sz="1200" b="0" i="0" u="none" strike="noStrike" kern="1200" cap="none" spc="0" normalizeH="0" baseline="0" noProof="0" dirty="0">
                <a:ln>
                  <a:noFill/>
                </a:ln>
                <a:solidFill>
                  <a:prstClr val="black"/>
                </a:solidFill>
                <a:effectLst/>
                <a:uLnTx/>
                <a:uFillTx/>
                <a:latin typeface="Calibri"/>
                <a:ea typeface="+mn-ea"/>
                <a:cs typeface="+mn-cs"/>
              </a:rPr>
              <a:t>)         (2) World Resources Institute ‘Creating a Sustainable Future’ (</a:t>
            </a:r>
            <a:r>
              <a:rPr kumimoji="0" lang="en-GB" sz="1200" b="0" i="0" u="none" strike="noStrike" kern="1200" cap="none" spc="0" normalizeH="0" baseline="0" noProof="0" dirty="0">
                <a:ln>
                  <a:noFill/>
                </a:ln>
                <a:solidFill>
                  <a:prstClr val="black"/>
                </a:solidFill>
                <a:effectLst/>
                <a:uLnTx/>
                <a:uFillTx/>
                <a:latin typeface="Calibri"/>
                <a:ea typeface="+mn-ea"/>
                <a:cs typeface="+mn-cs"/>
                <a:hlinkClick r:id="rId4"/>
              </a:rPr>
              <a:t>https://research.wri.org/wrr-food</a:t>
            </a:r>
            <a:r>
              <a:rPr kumimoji="0" lang="en-GB" sz="12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6" name="Picture 6">
            <a:extLst>
              <a:ext uri="{FF2B5EF4-FFF2-40B4-BE49-F238E27FC236}">
                <a16:creationId xmlns:a16="http://schemas.microsoft.com/office/drawing/2014/main" id="{B8BAB680-E30B-4BAD-B532-942945670D3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22881" y="3020693"/>
            <a:ext cx="4252556" cy="27603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9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B248F82-C824-4F8B-9430-DE5B31349CDE}"/>
              </a:ext>
            </a:extLst>
          </p:cNvPr>
          <p:cNvSpPr txBox="1">
            <a:spLocks/>
          </p:cNvSpPr>
          <p:nvPr/>
        </p:nvSpPr>
        <p:spPr>
          <a:xfrm>
            <a:off x="542099" y="228879"/>
            <a:ext cx="11107801" cy="64294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b="0" i="0"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srgbClr val="00B050"/>
                </a:solidFill>
                <a:effectLst/>
                <a:uLnTx/>
                <a:uFillTx/>
                <a:latin typeface="Georgia" panose="02040502050405020303" pitchFamily="18" charset="0"/>
                <a:ea typeface="+mj-ea"/>
                <a:cs typeface="+mj-cs"/>
              </a:rPr>
              <a:t>What do we mean by a healthier and more sustainable diet?</a:t>
            </a:r>
            <a:r>
              <a:rPr kumimoji="0" lang="en-GB" sz="3000" b="1" i="0" u="none" strike="noStrike" kern="1200" cap="none" spc="0" normalizeH="0" baseline="0" noProof="0">
                <a:ln>
                  <a:noFill/>
                </a:ln>
                <a:solidFill>
                  <a:srgbClr val="00B050"/>
                </a:solidFill>
                <a:effectLst/>
                <a:uLnTx/>
                <a:uFillTx/>
                <a:latin typeface="Georgia" panose="02040502050405020303" pitchFamily="18" charset="0"/>
                <a:ea typeface="+mj-ea"/>
                <a:cs typeface="+mj-cs"/>
              </a:rPr>
              <a:t> </a:t>
            </a:r>
          </a:p>
        </p:txBody>
      </p:sp>
      <p:sp>
        <p:nvSpPr>
          <p:cNvPr id="2" name="Oval 1">
            <a:extLst>
              <a:ext uri="{FF2B5EF4-FFF2-40B4-BE49-F238E27FC236}">
                <a16:creationId xmlns:a16="http://schemas.microsoft.com/office/drawing/2014/main" id="{2AF7706F-9BF4-F6A0-6202-94A2409F4987}"/>
              </a:ext>
            </a:extLst>
          </p:cNvPr>
          <p:cNvSpPr/>
          <p:nvPr/>
        </p:nvSpPr>
        <p:spPr>
          <a:xfrm>
            <a:off x="1568452" y="2256837"/>
            <a:ext cx="2184397"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38AF77E-E056-D418-EA5E-AF13BE38ABB2}"/>
              </a:ext>
            </a:extLst>
          </p:cNvPr>
          <p:cNvSpPr txBox="1"/>
          <p:nvPr/>
        </p:nvSpPr>
        <p:spPr>
          <a:xfrm>
            <a:off x="1797054" y="2729158"/>
            <a:ext cx="17208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Nutritionally adequate</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28B0F2BD-35F0-A8D7-9CEA-B9A620DA5CD4}"/>
              </a:ext>
            </a:extLst>
          </p:cNvPr>
          <p:cNvSpPr/>
          <p:nvPr/>
        </p:nvSpPr>
        <p:spPr>
          <a:xfrm>
            <a:off x="3968747" y="1078662"/>
            <a:ext cx="16129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23BAD049-E28C-C10B-E585-986A6D023AD8}"/>
              </a:ext>
            </a:extLst>
          </p:cNvPr>
          <p:cNvSpPr txBox="1"/>
          <p:nvPr/>
        </p:nvSpPr>
        <p:spPr>
          <a:xfrm>
            <a:off x="4092572" y="1594201"/>
            <a:ext cx="1397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Healthy</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3298935D-E3CE-5803-63B2-DC902772ED06}"/>
              </a:ext>
            </a:extLst>
          </p:cNvPr>
          <p:cNvSpPr/>
          <p:nvPr/>
        </p:nvSpPr>
        <p:spPr>
          <a:xfrm>
            <a:off x="6380163" y="1105833"/>
            <a:ext cx="1720848"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C6387358-2B26-562A-9C26-577DAD6D5762}"/>
              </a:ext>
            </a:extLst>
          </p:cNvPr>
          <p:cNvSpPr txBox="1"/>
          <p:nvPr/>
        </p:nvSpPr>
        <p:spPr>
          <a:xfrm>
            <a:off x="6488113" y="1629678"/>
            <a:ext cx="15239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Affordable</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6DF97988-A36C-1FD4-FD85-2302F87A6D61}"/>
              </a:ext>
            </a:extLst>
          </p:cNvPr>
          <p:cNvSpPr/>
          <p:nvPr/>
        </p:nvSpPr>
        <p:spPr>
          <a:xfrm>
            <a:off x="3108323" y="3907215"/>
            <a:ext cx="1720848"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B370A387-B255-93A9-2A05-1DA670C3871B}"/>
              </a:ext>
            </a:extLst>
          </p:cNvPr>
          <p:cNvSpPr txBox="1"/>
          <p:nvPr/>
        </p:nvSpPr>
        <p:spPr>
          <a:xfrm>
            <a:off x="3206748" y="4277172"/>
            <a:ext cx="152399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Culturally acceptable</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196E3E8A-94AA-2614-5E96-BAC3EB14FF04}"/>
              </a:ext>
            </a:extLst>
          </p:cNvPr>
          <p:cNvSpPr/>
          <p:nvPr/>
        </p:nvSpPr>
        <p:spPr>
          <a:xfrm>
            <a:off x="6654797" y="3897664"/>
            <a:ext cx="2263772"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AB14DB0E-4D52-7708-B6FC-534E0CCBCF67}"/>
              </a:ext>
            </a:extLst>
          </p:cNvPr>
          <p:cNvSpPr txBox="1"/>
          <p:nvPr/>
        </p:nvSpPr>
        <p:spPr>
          <a:xfrm>
            <a:off x="6780209" y="4113733"/>
            <a:ext cx="20129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Low environmental impact</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FDA54760-71F6-75B0-F237-3131F4933FA7}"/>
              </a:ext>
            </a:extLst>
          </p:cNvPr>
          <p:cNvSpPr/>
          <p:nvPr/>
        </p:nvSpPr>
        <p:spPr>
          <a:xfrm>
            <a:off x="8078786" y="2354523"/>
            <a:ext cx="1720848"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851C6CFD-8047-025D-1534-AB1F341DF972}"/>
              </a:ext>
            </a:extLst>
          </p:cNvPr>
          <p:cNvSpPr txBox="1"/>
          <p:nvPr/>
        </p:nvSpPr>
        <p:spPr>
          <a:xfrm>
            <a:off x="8186736" y="2878368"/>
            <a:ext cx="152399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Arial" panose="020B0604020202020204"/>
                <a:ea typeface="+mn-ea"/>
                <a:cs typeface="+mn-cs"/>
              </a:rPr>
              <a:t>Accessible</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279949A0-7631-3535-DA75-906D0AC2D2A3}"/>
              </a:ext>
            </a:extLst>
          </p:cNvPr>
          <p:cNvSpPr/>
          <p:nvPr/>
        </p:nvSpPr>
        <p:spPr>
          <a:xfrm>
            <a:off x="3968747" y="2597868"/>
            <a:ext cx="3817936" cy="1428553"/>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00F96D68-D033-C0F5-0CAE-451842134313}"/>
              </a:ext>
            </a:extLst>
          </p:cNvPr>
          <p:cNvSpPr txBox="1"/>
          <p:nvPr/>
        </p:nvSpPr>
        <p:spPr>
          <a:xfrm>
            <a:off x="4260850" y="2896419"/>
            <a:ext cx="32861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rPr>
              <a:t>Healthier and more sustainable diet</a:t>
            </a:r>
            <a:endParaRPr kumimoji="0" lang="en-GB" sz="20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7C26C44F-A32F-12DB-E356-17944373661C}"/>
              </a:ext>
            </a:extLst>
          </p:cNvPr>
          <p:cNvSpPr txBox="1"/>
          <p:nvPr/>
        </p:nvSpPr>
        <p:spPr>
          <a:xfrm>
            <a:off x="1039823" y="5571084"/>
            <a:ext cx="101123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can we put this into practice? A lot of debate exists around what a healthier and more sustainable diet should and (should not) contain.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773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7"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4">
            <a:extLst>
              <a:ext uri="{FF2B5EF4-FFF2-40B4-BE49-F238E27FC236}">
                <a16:creationId xmlns:a16="http://schemas.microsoft.com/office/drawing/2014/main" id="{12167D21-62AC-4797-980C-4D662C872A0D}"/>
              </a:ext>
            </a:extLst>
          </p:cNvPr>
          <p:cNvSpPr>
            <a:spLocks noGrp="1"/>
          </p:cNvSpPr>
          <p:nvPr>
            <p:ph type="ctrTitle"/>
          </p:nvPr>
        </p:nvSpPr>
        <p:spPr>
          <a:xfrm>
            <a:off x="1464333" y="2762035"/>
            <a:ext cx="9263331" cy="1645437"/>
          </a:xfrm>
        </p:spPr>
        <p:txBody>
          <a:bodyPr>
            <a:noAutofit/>
          </a:bodyPr>
          <a:lstStyle/>
          <a:p>
            <a:pPr algn="ctr"/>
            <a:r>
              <a:rPr lang="en-GB" sz="3600" b="1" dirty="0">
                <a:solidFill>
                  <a:srgbClr val="00B050"/>
                </a:solidFill>
              </a:rPr>
              <a:t>Healthy and sustainable diets:</a:t>
            </a:r>
            <a:br>
              <a:rPr lang="en-GB" sz="3600" b="1" dirty="0">
                <a:solidFill>
                  <a:srgbClr val="00B050"/>
                </a:solidFill>
              </a:rPr>
            </a:br>
            <a:r>
              <a:rPr lang="en-GB" sz="3600" i="1" dirty="0">
                <a:solidFill>
                  <a:srgbClr val="00B050"/>
                </a:solidFill>
              </a:rPr>
              <a:t>Areas of debate and controversy</a:t>
            </a:r>
          </a:p>
        </p:txBody>
      </p:sp>
      <p:pic>
        <p:nvPicPr>
          <p:cNvPr id="9" name="Picture 8">
            <a:extLst>
              <a:ext uri="{FF2B5EF4-FFF2-40B4-BE49-F238E27FC236}">
                <a16:creationId xmlns:a16="http://schemas.microsoft.com/office/drawing/2014/main" id="{5759FF00-08FF-4340-94CF-2106CAC270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6288" y="1116598"/>
            <a:ext cx="1639422" cy="1645437"/>
          </a:xfrm>
          <a:prstGeom prst="rect">
            <a:avLst/>
          </a:prstGeom>
        </p:spPr>
      </p:pic>
    </p:spTree>
    <p:custDataLst>
      <p:tags r:id="rId1"/>
    </p:custDataLst>
    <p:extLst>
      <p:ext uri="{BB962C8B-B14F-4D97-AF65-F5344CB8AC3E}">
        <p14:creationId xmlns:p14="http://schemas.microsoft.com/office/powerpoint/2010/main" val="2385498063"/>
      </p:ext>
    </p:extLst>
  </p:cSld>
  <p:clrMapOvr>
    <a:masterClrMapping/>
  </p:clrMapOvr>
  <mc:AlternateContent xmlns:mc="http://schemas.openxmlformats.org/markup-compatibility/2006" xmlns:p14="http://schemas.microsoft.com/office/powerpoint/2010/main">
    <mc:Choice Requires="p14">
      <p:transition spd="slow" p14:dur="2000" advTm="34182"/>
    </mc:Choice>
    <mc:Fallback xmlns="">
      <p:transition spd="slow" advTm="3418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EDC8-3765-45B1-8EDD-D7DB6BE57648}"/>
              </a:ext>
            </a:extLst>
          </p:cNvPr>
          <p:cNvSpPr txBox="1">
            <a:spLocks/>
          </p:cNvSpPr>
          <p:nvPr/>
        </p:nvSpPr>
        <p:spPr>
          <a:xfrm>
            <a:off x="390950" y="46568"/>
            <a:ext cx="9309904" cy="7747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rPr>
              <a:t>Global variation in environmental impacts </a:t>
            </a:r>
            <a:endParaRPr kumimoji="0" lang="en-GB" sz="28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endParaRPr>
          </a:p>
        </p:txBody>
      </p:sp>
      <p:sp>
        <p:nvSpPr>
          <p:cNvPr id="3" name="TextBox 2">
            <a:extLst>
              <a:ext uri="{FF2B5EF4-FFF2-40B4-BE49-F238E27FC236}">
                <a16:creationId xmlns:a16="http://schemas.microsoft.com/office/drawing/2014/main" id="{03531B53-4807-4FE9-BB63-3FC39A270616}"/>
              </a:ext>
            </a:extLst>
          </p:cNvPr>
          <p:cNvSpPr txBox="1"/>
          <p:nvPr/>
        </p:nvSpPr>
        <p:spPr>
          <a:xfrm>
            <a:off x="322389" y="977955"/>
            <a:ext cx="6753847" cy="49244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a:ea typeface="+mn-ea"/>
                <a:cs typeface="+mn-cs"/>
              </a:rPr>
              <a:t>There is </a:t>
            </a:r>
            <a:r>
              <a:rPr kumimoji="0" lang="en-GB" sz="2200" b="1" i="0" u="none" strike="noStrike" kern="1200" cap="none" spc="0" normalizeH="0" baseline="0" noProof="0" dirty="0">
                <a:ln>
                  <a:noFill/>
                </a:ln>
                <a:solidFill>
                  <a:srgbClr val="00B050"/>
                </a:solidFill>
                <a:effectLst/>
                <a:uLnTx/>
                <a:uFillTx/>
                <a:latin typeface="Arial" panose="020B0604020202020204"/>
                <a:ea typeface="+mn-ea"/>
                <a:cs typeface="+mn-cs"/>
              </a:rPr>
              <a:t>huge variation in the environmental impact of foods </a:t>
            </a:r>
            <a:r>
              <a:rPr kumimoji="0" lang="en-GB" sz="2200" b="0" i="0" u="none" strike="noStrike" kern="1200" cap="none" spc="0" normalizeH="0" baseline="0" noProof="0" dirty="0">
                <a:ln>
                  <a:noFill/>
                </a:ln>
                <a:solidFill>
                  <a:prstClr val="black"/>
                </a:solidFill>
                <a:effectLst/>
                <a:uLnTx/>
                <a:uFillTx/>
                <a:latin typeface="Arial" panose="020B0604020202020204"/>
                <a:ea typeface="+mn-ea"/>
                <a:cs typeface="+mn-cs"/>
              </a:rPr>
              <a:t>depending on </a:t>
            </a:r>
            <a:r>
              <a:rPr kumimoji="0" lang="en-GB" sz="2200" b="1" i="0" u="none" strike="noStrike" kern="1200" cap="none" spc="0" normalizeH="0" baseline="0" noProof="0" dirty="0">
                <a:ln>
                  <a:noFill/>
                </a:ln>
                <a:solidFill>
                  <a:srgbClr val="00B050"/>
                </a:solidFill>
                <a:effectLst/>
                <a:uLnTx/>
                <a:uFillTx/>
                <a:latin typeface="Arial" panose="020B0604020202020204"/>
                <a:ea typeface="+mn-ea"/>
                <a:cs typeface="+mn-cs"/>
              </a:rPr>
              <a:t>where and how they are produced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a:ea typeface="+mn-ea"/>
                <a:cs typeface="+mn-cs"/>
              </a:rPr>
              <a:t>For example, top 10% most impactful beef (herd) vs. bottom 10% least impactful producers </a:t>
            </a:r>
            <a:r>
              <a:rPr kumimoji="0" lang="en-GB" sz="2200" b="1" i="0" u="none" strike="noStrike" kern="1200" cap="none" spc="0" normalizeH="0" baseline="30000" noProof="0" dirty="0">
                <a:ln>
                  <a:noFill/>
                </a:ln>
                <a:solidFill>
                  <a:srgbClr val="FF0000"/>
                </a:solidFill>
                <a:effectLst/>
                <a:uLnTx/>
                <a:uFillTx/>
                <a:latin typeface="Arial" panose="020B0604020202020204"/>
                <a:ea typeface="+mn-ea"/>
                <a:cs typeface="+mn-cs"/>
              </a:rPr>
              <a:t>(1)</a:t>
            </a:r>
            <a:r>
              <a:rPr kumimoji="0" lang="en-GB" sz="2200" b="0" i="0" u="none" strike="noStrike" kern="1200" cap="none" spc="0" normalizeH="0" baseline="0" noProof="0" dirty="0">
                <a:ln>
                  <a:noFill/>
                </a:ln>
                <a:solidFill>
                  <a:prstClr val="black"/>
                </a:solidFill>
                <a:effectLst/>
                <a:uLnTx/>
                <a:uFillTx/>
                <a:latin typeface="Arial" panose="020B0604020202020204"/>
                <a:ea typeface="+mn-ea"/>
                <a:cs typeface="+mn-cs"/>
              </a:rPr>
              <a:t> globally: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12 times greater greenhouse gas (GHG) emissions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50 times greater land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Most GHG emissions from the global food system occur during </a:t>
            </a:r>
            <a:r>
              <a:rPr kumimoji="0" lang="en-GB" sz="2000" b="1" i="0" u="none" strike="noStrike" kern="1200" cap="none" spc="0" normalizeH="0" baseline="0" noProof="0" dirty="0">
                <a:ln>
                  <a:noFill/>
                </a:ln>
                <a:solidFill>
                  <a:srgbClr val="00B050"/>
                </a:solidFill>
                <a:effectLst/>
                <a:uLnTx/>
                <a:uFillTx/>
                <a:latin typeface="Arial" panose="020B0604020202020204"/>
                <a:ea typeface="+mn-ea"/>
                <a:cs typeface="+mn-cs"/>
              </a:rPr>
              <a:t>‘pre-farm gate’ stage </a:t>
            </a:r>
            <a:r>
              <a:rPr kumimoji="0" lang="en-GB" sz="2000" b="1" i="0" u="none" strike="noStrike" kern="1200" cap="none" spc="0" normalizeH="0" baseline="30000" noProof="0" dirty="0">
                <a:ln>
                  <a:noFill/>
                </a:ln>
                <a:solidFill>
                  <a:srgbClr val="FF0000"/>
                </a:solidFill>
                <a:effectLst/>
                <a:uLnTx/>
                <a:uFillTx/>
                <a:latin typeface="Arial" panose="020B0604020202020204"/>
                <a:ea typeface="+mn-ea"/>
                <a:cs typeface="+mn-cs"/>
              </a:rPr>
              <a:t>(2,3)</a:t>
            </a:r>
            <a:endParaRPr kumimoji="0" lang="en-GB" sz="2000" b="1" i="0" u="none" strike="noStrike" kern="1200" cap="none" spc="0" normalizeH="0" baseline="0" noProof="0" dirty="0">
              <a:ln>
                <a:noFill/>
              </a:ln>
              <a:solidFill>
                <a:srgbClr val="00B05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B050"/>
                </a:solidFill>
                <a:effectLst/>
                <a:uLnTx/>
                <a:uFillTx/>
                <a:latin typeface="Arial" panose="020B0604020202020204"/>
                <a:ea typeface="+mn-ea"/>
                <a:cs typeface="+mn-cs"/>
              </a:rPr>
              <a:t>However, supply chain emissions (food processing, packaging, transport, household consumption, waste disposal) are becoming increasingly important </a:t>
            </a:r>
            <a:r>
              <a:rPr kumimoji="0" lang="en-GB" sz="2000" b="1" i="0" u="none" strike="noStrike" kern="1200" cap="none" spc="0" normalizeH="0" baseline="30000" noProof="0" dirty="0">
                <a:ln>
                  <a:noFill/>
                </a:ln>
                <a:solidFill>
                  <a:srgbClr val="FF0000"/>
                </a:solidFill>
                <a:effectLst/>
                <a:uLnTx/>
                <a:uFillTx/>
                <a:latin typeface="Arial" panose="020B0604020202020204"/>
                <a:ea typeface="+mn-ea"/>
                <a:cs typeface="+mn-cs"/>
              </a:rPr>
              <a:t>(2,3)</a:t>
            </a:r>
          </a:p>
        </p:txBody>
      </p:sp>
      <p:pic>
        <p:nvPicPr>
          <p:cNvPr id="4" name="Picture 3">
            <a:extLst>
              <a:ext uri="{FF2B5EF4-FFF2-40B4-BE49-F238E27FC236}">
                <a16:creationId xmlns:a16="http://schemas.microsoft.com/office/drawing/2014/main" id="{468721CB-BAB8-4ECA-8327-FB87577602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44484" y="671369"/>
            <a:ext cx="4556566" cy="3801499"/>
          </a:xfrm>
          <a:prstGeom prst="rect">
            <a:avLst/>
          </a:prstGeom>
        </p:spPr>
      </p:pic>
      <p:pic>
        <p:nvPicPr>
          <p:cNvPr id="5" name="Picture 4">
            <a:extLst>
              <a:ext uri="{FF2B5EF4-FFF2-40B4-BE49-F238E27FC236}">
                <a16:creationId xmlns:a16="http://schemas.microsoft.com/office/drawing/2014/main" id="{73292258-C065-4038-BB84-6E5EF72DEE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53495" y="4472868"/>
            <a:ext cx="4818927" cy="1469351"/>
          </a:xfrm>
          <a:prstGeom prst="rect">
            <a:avLst/>
          </a:prstGeom>
        </p:spPr>
      </p:pic>
      <p:sp>
        <p:nvSpPr>
          <p:cNvPr id="6" name="Rectangle 5">
            <a:extLst>
              <a:ext uri="{FF2B5EF4-FFF2-40B4-BE49-F238E27FC236}">
                <a16:creationId xmlns:a16="http://schemas.microsoft.com/office/drawing/2014/main" id="{AF865B37-B4D6-444E-9A43-9925F17A7BB0}"/>
              </a:ext>
            </a:extLst>
          </p:cNvPr>
          <p:cNvSpPr/>
          <p:nvPr/>
        </p:nvSpPr>
        <p:spPr>
          <a:xfrm>
            <a:off x="7313045" y="734961"/>
            <a:ext cx="4556565" cy="774699"/>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052F34A4-65B7-431A-B80D-2F691661D91D}"/>
              </a:ext>
            </a:extLst>
          </p:cNvPr>
          <p:cNvSpPr txBox="1"/>
          <p:nvPr/>
        </p:nvSpPr>
        <p:spPr>
          <a:xfrm>
            <a:off x="198647" y="6275888"/>
            <a:ext cx="1106942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Source: (1) Poore &amp; </a:t>
            </a:r>
            <a:r>
              <a:rPr kumimoji="0" lang="en-GB" sz="1050" b="0" i="0" u="none" strike="noStrike" kern="1200" cap="none" spc="0" normalizeH="0" baseline="0" noProof="0" dirty="0" err="1">
                <a:ln>
                  <a:noFill/>
                </a:ln>
                <a:solidFill>
                  <a:prstClr val="black"/>
                </a:solidFill>
                <a:effectLst/>
                <a:uLnTx/>
                <a:uFillTx/>
                <a:latin typeface="Calibri"/>
                <a:ea typeface="+mn-ea"/>
                <a:cs typeface="+mn-cs"/>
              </a:rPr>
              <a:t>Nemecek</a:t>
            </a:r>
            <a:r>
              <a:rPr kumimoji="0" lang="en-GB" sz="1050" b="0" i="0" u="none" strike="noStrike" kern="1200" cap="none" spc="0" normalizeH="0" baseline="0" noProof="0" dirty="0">
                <a:ln>
                  <a:noFill/>
                </a:ln>
                <a:solidFill>
                  <a:prstClr val="black"/>
                </a:solidFill>
                <a:effectLst/>
                <a:uLnTx/>
                <a:uFillTx/>
                <a:latin typeface="Calibri"/>
                <a:ea typeface="+mn-ea"/>
                <a:cs typeface="+mn-cs"/>
              </a:rPr>
              <a:t> 2018 </a:t>
            </a:r>
            <a:r>
              <a:rPr kumimoji="0" lang="en-GB" sz="1050" b="0" i="1" u="none" strike="noStrike" kern="1200" cap="none" spc="0" normalizeH="0" baseline="0" noProof="0" dirty="0">
                <a:ln>
                  <a:noFill/>
                </a:ln>
                <a:solidFill>
                  <a:prstClr val="black"/>
                </a:solidFill>
                <a:effectLst/>
                <a:uLnTx/>
                <a:uFillTx/>
                <a:latin typeface="Calibri"/>
                <a:ea typeface="+mn-ea"/>
                <a:cs typeface="+mn-cs"/>
              </a:rPr>
              <a:t>Science</a:t>
            </a:r>
            <a:r>
              <a:rPr kumimoji="0" lang="en-GB" sz="1050" b="0" i="0" u="none" strike="noStrike" kern="1200" cap="none" spc="0" normalizeH="0" baseline="0" noProof="0" dirty="0">
                <a:ln>
                  <a:noFill/>
                </a:ln>
                <a:solidFill>
                  <a:prstClr val="black"/>
                </a:solidFill>
                <a:effectLst/>
                <a:uLnTx/>
                <a:uFillTx/>
                <a:latin typeface="Calibri"/>
                <a:ea typeface="+mn-ea"/>
                <a:cs typeface="+mn-cs"/>
              </a:rPr>
              <a:t> </a:t>
            </a:r>
            <a:r>
              <a:rPr kumimoji="0" lang="en-GB" sz="1050" b="1" i="0" u="none" strike="noStrike" kern="1200" cap="none" spc="0" normalizeH="0" baseline="0" noProof="0" dirty="0">
                <a:ln>
                  <a:noFill/>
                </a:ln>
                <a:solidFill>
                  <a:prstClr val="black"/>
                </a:solidFill>
                <a:effectLst/>
                <a:uLnTx/>
                <a:uFillTx/>
                <a:latin typeface="Calibri"/>
                <a:ea typeface="+mn-ea"/>
                <a:cs typeface="+mn-cs"/>
              </a:rPr>
              <a:t>360 </a:t>
            </a:r>
            <a:r>
              <a:rPr kumimoji="0" lang="en-GB" sz="1050" b="0" i="0" u="none" strike="noStrike" kern="1200" cap="none" spc="0" normalizeH="0" baseline="0" noProof="0" dirty="0">
                <a:ln>
                  <a:noFill/>
                </a:ln>
                <a:solidFill>
                  <a:prstClr val="black"/>
                </a:solidFill>
                <a:effectLst/>
                <a:uLnTx/>
                <a:uFillTx/>
                <a:latin typeface="Calibri"/>
                <a:ea typeface="+mn-ea"/>
                <a:cs typeface="+mn-cs"/>
              </a:rPr>
              <a:t>(6392): 987-992; (2) </a:t>
            </a:r>
            <a:r>
              <a:rPr kumimoji="0" lang="en-GB" sz="1050" b="0" i="0" u="none" strike="noStrike" kern="1200" cap="none" spc="0" normalizeH="0" baseline="0" noProof="0" dirty="0" err="1">
                <a:ln>
                  <a:noFill/>
                </a:ln>
                <a:solidFill>
                  <a:prstClr val="black"/>
                </a:solidFill>
                <a:effectLst/>
                <a:uLnTx/>
                <a:uFillTx/>
                <a:latin typeface="Calibri"/>
                <a:ea typeface="+mn-ea"/>
                <a:cs typeface="+mn-cs"/>
              </a:rPr>
              <a:t>Crippa</a:t>
            </a:r>
            <a:r>
              <a:rPr kumimoji="0" lang="en-GB" sz="1050" b="0" i="0" u="none" strike="noStrike" kern="1200" cap="none" spc="0" normalizeH="0" baseline="0" noProof="0" dirty="0">
                <a:ln>
                  <a:noFill/>
                </a:ln>
                <a:solidFill>
                  <a:prstClr val="black"/>
                </a:solidFill>
                <a:effectLst/>
                <a:uLnTx/>
                <a:uFillTx/>
                <a:latin typeface="Calibri"/>
                <a:ea typeface="+mn-ea"/>
                <a:cs typeface="+mn-cs"/>
              </a:rPr>
              <a:t> et al (2021) </a:t>
            </a:r>
            <a:r>
              <a:rPr kumimoji="0" lang="en-GB" sz="1050" b="0" i="1" u="none" strike="noStrike" kern="1200" cap="none" spc="0" normalizeH="0" baseline="0" noProof="0" dirty="0">
                <a:ln>
                  <a:noFill/>
                </a:ln>
                <a:solidFill>
                  <a:prstClr val="black"/>
                </a:solidFill>
                <a:effectLst/>
                <a:uLnTx/>
                <a:uFillTx/>
                <a:latin typeface="Calibri"/>
                <a:ea typeface="+mn-ea"/>
                <a:cs typeface="+mn-cs"/>
              </a:rPr>
              <a:t>Nature Food</a:t>
            </a:r>
            <a:r>
              <a:rPr kumimoji="0" lang="en-GB" sz="1050" b="0" i="0" u="none" strike="noStrike" kern="1200" cap="none" spc="0" normalizeH="0" baseline="0" noProof="0" dirty="0">
                <a:ln>
                  <a:noFill/>
                </a:ln>
                <a:solidFill>
                  <a:prstClr val="black"/>
                </a:solidFill>
                <a:effectLst/>
                <a:uLnTx/>
                <a:uFillTx/>
                <a:latin typeface="Calibri"/>
                <a:ea typeface="+mn-ea"/>
                <a:cs typeface="+mn-cs"/>
              </a:rPr>
              <a:t> </a:t>
            </a:r>
            <a:r>
              <a:rPr kumimoji="0" lang="en-GB" sz="1050" b="1" i="0" u="none" strike="noStrike" kern="1200" cap="none" spc="0" normalizeH="0" baseline="0" noProof="0" dirty="0">
                <a:ln>
                  <a:noFill/>
                </a:ln>
                <a:solidFill>
                  <a:prstClr val="black"/>
                </a:solidFill>
                <a:effectLst/>
                <a:uLnTx/>
                <a:uFillTx/>
                <a:latin typeface="Calibri"/>
                <a:ea typeface="+mn-ea"/>
                <a:cs typeface="+mn-cs"/>
              </a:rPr>
              <a:t>2</a:t>
            </a:r>
            <a:r>
              <a:rPr kumimoji="0" lang="en-GB" sz="1050" b="0" i="0" u="none" strike="noStrike" kern="1200" cap="none" spc="0" normalizeH="0" baseline="0" noProof="0" dirty="0">
                <a:ln>
                  <a:noFill/>
                </a:ln>
                <a:solidFill>
                  <a:prstClr val="black"/>
                </a:solidFill>
                <a:effectLst/>
                <a:uLnTx/>
                <a:uFillTx/>
                <a:latin typeface="Calibri"/>
                <a:ea typeface="+mn-ea"/>
                <a:cs typeface="+mn-cs"/>
              </a:rPr>
              <a:t>: 198-209. (3) FAO Analytical Brief (2021) </a:t>
            </a:r>
            <a:r>
              <a:rPr kumimoji="0" lang="en-GB" sz="1050" b="0" i="0" u="none" strike="noStrike" kern="1200" cap="none" spc="0" normalizeH="0" baseline="0" noProof="0" dirty="0">
                <a:ln>
                  <a:noFill/>
                </a:ln>
                <a:solidFill>
                  <a:prstClr val="black"/>
                </a:solidFill>
                <a:effectLst/>
                <a:uLnTx/>
                <a:uFillTx/>
                <a:latin typeface="Calibri"/>
                <a:ea typeface="+mn-ea"/>
                <a:cs typeface="+mn-cs"/>
                <a:hlinkClick r:id="rId5"/>
              </a:rPr>
              <a:t>https://www.fao.org/publications/card/en/c/CB7514EN/</a:t>
            </a:r>
            <a:r>
              <a:rPr kumimoji="0" lang="en-GB" sz="105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47222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802C9-2D1D-4414-8C58-CA1FF212130C}"/>
              </a:ext>
            </a:extLst>
          </p:cNvPr>
          <p:cNvSpPr txBox="1">
            <a:spLocks/>
          </p:cNvSpPr>
          <p:nvPr/>
        </p:nvSpPr>
        <p:spPr>
          <a:xfrm>
            <a:off x="796196" y="60845"/>
            <a:ext cx="9309904" cy="8224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rPr>
              <a:t>What about the UK?</a:t>
            </a:r>
            <a:endParaRPr kumimoji="0" lang="en-GB"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endParaRPr>
          </a:p>
        </p:txBody>
      </p:sp>
      <p:sp>
        <p:nvSpPr>
          <p:cNvPr id="3" name="TextBox 2">
            <a:extLst>
              <a:ext uri="{FF2B5EF4-FFF2-40B4-BE49-F238E27FC236}">
                <a16:creationId xmlns:a16="http://schemas.microsoft.com/office/drawing/2014/main" id="{2D6437D9-16BD-4FFE-8762-FC91D3113A0E}"/>
              </a:ext>
            </a:extLst>
          </p:cNvPr>
          <p:cNvSpPr txBox="1"/>
          <p:nvPr/>
        </p:nvSpPr>
        <p:spPr>
          <a:xfrm>
            <a:off x="666662" y="883322"/>
            <a:ext cx="6421258"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UK GHG emissions from agriculture accounts for 11% of total </a:t>
            </a:r>
            <a:r>
              <a:rPr kumimoji="0" lang="en-GB" sz="2400" b="1" i="0" u="none" strike="noStrike" kern="1200" cap="none" spc="0" normalizeH="0" baseline="0" noProof="0" dirty="0">
                <a:ln>
                  <a:noFill/>
                </a:ln>
                <a:solidFill>
                  <a:srgbClr val="00B050"/>
                </a:solidFill>
                <a:effectLst/>
                <a:uLnTx/>
                <a:uFillTx/>
                <a:latin typeface="Calibri"/>
                <a:ea typeface="+mn-ea"/>
                <a:cs typeface="+mn-cs"/>
              </a:rPr>
              <a:t>territorial</a:t>
            </a:r>
            <a:r>
              <a:rPr kumimoji="0" lang="en-GB" sz="2400" b="1" i="0" u="none" strike="noStrike" kern="1200" cap="none" spc="0" normalizeH="0" baseline="0" noProof="0" dirty="0">
                <a:ln>
                  <a:noFill/>
                </a:ln>
                <a:solidFill>
                  <a:prstClr val="black"/>
                </a:solidFill>
                <a:effectLst/>
                <a:uLnTx/>
                <a:uFillTx/>
                <a:latin typeface="Calibri"/>
                <a:ea typeface="+mn-ea"/>
                <a:cs typeface="+mn-cs"/>
              </a:rPr>
              <a:t> emissions (has decreased over last 30 years and vs. 2019-2020)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UK livestock (cattle, sheep, pigs, poultry) = 6.6% of total territorial emissions </a:t>
            </a:r>
            <a:r>
              <a:rPr kumimoji="0" lang="en-GB" sz="2400" b="1" i="0" u="none" strike="noStrike" kern="1200" cap="none" spc="0" normalizeH="0" baseline="30000" noProof="0" dirty="0">
                <a:ln>
                  <a:noFill/>
                </a:ln>
                <a:solidFill>
                  <a:srgbClr val="FF0000"/>
                </a:solidFill>
                <a:effectLst/>
                <a:uLnTx/>
                <a:uFillTx/>
                <a:latin typeface="Calibri"/>
                <a:ea typeface="+mn-ea"/>
                <a:cs typeface="+mn-cs"/>
              </a:rPr>
              <a:t>(1)</a:t>
            </a:r>
            <a:r>
              <a:rPr kumimoji="0" lang="en-GB" sz="24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EU average for livestock = 9.1% </a:t>
            </a:r>
            <a:r>
              <a:rPr kumimoji="0" lang="en-GB" sz="2400" b="1" i="0" u="none" strike="noStrike" kern="1200" cap="none" spc="0" normalizeH="0" baseline="30000" noProof="0" dirty="0">
                <a:ln>
                  <a:noFill/>
                </a:ln>
                <a:solidFill>
                  <a:srgbClr val="FF0000"/>
                </a:solidFill>
                <a:effectLst/>
                <a:uLnTx/>
                <a:uFillTx/>
                <a:latin typeface="Calibri"/>
                <a:ea typeface="+mn-ea"/>
                <a:cs typeface="+mn-cs"/>
              </a:rPr>
              <a:t>(2)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B050"/>
                </a:solidFill>
                <a:effectLst/>
                <a:uLnTx/>
                <a:uFillTx/>
                <a:latin typeface="Calibri"/>
                <a:ea typeface="+mn-ea"/>
                <a:cs typeface="+mn-cs"/>
              </a:rPr>
              <a:t>Important to distinguish between local and global figures for environmental impact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sp>
        <p:nvSpPr>
          <p:cNvPr id="4" name="TextBox 3">
            <a:extLst>
              <a:ext uri="{FF2B5EF4-FFF2-40B4-BE49-F238E27FC236}">
                <a16:creationId xmlns:a16="http://schemas.microsoft.com/office/drawing/2014/main" id="{18495B70-07A0-4516-9A8B-9082D8E627AE}"/>
              </a:ext>
            </a:extLst>
          </p:cNvPr>
          <p:cNvSpPr txBox="1"/>
          <p:nvPr/>
        </p:nvSpPr>
        <p:spPr>
          <a:xfrm>
            <a:off x="218815" y="5620755"/>
            <a:ext cx="7703059"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Sources: (1) Enteric  emissions, excluding land use and land use change (accounted for separately to agriculture): </a:t>
            </a:r>
            <a:r>
              <a:rPr kumimoji="0" lang="en-US" sz="1000" b="0" i="0" u="none" strike="noStrike" kern="1200" cap="none" spc="0" normalizeH="0" baseline="0" noProof="0" dirty="0">
                <a:ln>
                  <a:noFill/>
                </a:ln>
                <a:solidFill>
                  <a:prstClr val="black"/>
                </a:solidFill>
                <a:effectLst/>
                <a:uLnTx/>
                <a:uFillTx/>
                <a:latin typeface="Calibri"/>
                <a:ea typeface="+mn-ea"/>
                <a:cs typeface="+mn-cs"/>
              </a:rPr>
              <a:t>UK Department for Business, Energy &amp; Industrial Strategy (DBEIS) 2022 - </a:t>
            </a:r>
            <a:r>
              <a:rPr kumimoji="0" lang="en-US" sz="1000" b="0" i="0" u="none" strike="noStrike" kern="1200" cap="none" spc="0" normalizeH="0" baseline="0" noProof="0" dirty="0">
                <a:ln>
                  <a:noFill/>
                </a:ln>
                <a:solidFill>
                  <a:prstClr val="black"/>
                </a:solidFill>
                <a:effectLst/>
                <a:uLnTx/>
                <a:uFillTx/>
                <a:latin typeface="Calibri"/>
                <a:ea typeface="+mn-ea"/>
                <a:cs typeface="+mn-cs"/>
                <a:hlinkClick r:id="rId3"/>
              </a:rPr>
              <a:t>https://www.gov.uk/government/statistics/final-uk-greenhouse-gas-emissions-national-statistics-1990-to-2020</a:t>
            </a:r>
            <a:r>
              <a:rPr kumimoji="0" lang="en-US" sz="1000" b="0" i="0" u="none" strike="noStrike" kern="1200" cap="none" spc="0" normalizeH="0" baseline="0" noProof="0" dirty="0">
                <a:ln>
                  <a:noFill/>
                </a:ln>
                <a:solidFill>
                  <a:prstClr val="black"/>
                </a:solidFill>
                <a:effectLst/>
                <a:uLnTx/>
                <a:uFillTx/>
                <a:latin typeface="Calibri"/>
                <a:ea typeface="+mn-ea"/>
                <a:cs typeface="+mn-cs"/>
              </a:rPr>
              <a:t>  </a:t>
            </a:r>
            <a:r>
              <a:rPr kumimoji="0" lang="en-GB" sz="1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 (2) European Commission Joint Research Centre (2010). </a:t>
            </a:r>
            <a:r>
              <a:rPr kumimoji="0" lang="en-GB" sz="1000" b="0" i="0" u="none" strike="noStrike" kern="1200" cap="none" spc="0" normalizeH="0" baseline="0" noProof="0" dirty="0">
                <a:ln>
                  <a:noFill/>
                </a:ln>
                <a:solidFill>
                  <a:prstClr val="black"/>
                </a:solidFill>
                <a:effectLst/>
                <a:uLnTx/>
                <a:uFillTx/>
                <a:latin typeface="Calibri"/>
                <a:ea typeface="+mn-ea"/>
                <a:cs typeface="+mn-cs"/>
                <a:hlinkClick r:id="rId4"/>
              </a:rPr>
              <a:t>https://op.europa.eu/en/publication-detail/-/publication/38abd8e0-9fe1-4870-81da-2455f9fd75ad</a:t>
            </a:r>
            <a:r>
              <a:rPr kumimoji="0" lang="en-GB" sz="10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9" name="Picture 8">
            <a:extLst>
              <a:ext uri="{FF2B5EF4-FFF2-40B4-BE49-F238E27FC236}">
                <a16:creationId xmlns:a16="http://schemas.microsoft.com/office/drawing/2014/main" id="{7227B4CF-3FF6-4C11-9889-0794DF218B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38450" y="279260"/>
            <a:ext cx="3264195" cy="2619326"/>
          </a:xfrm>
          <a:prstGeom prst="rect">
            <a:avLst/>
          </a:prstGeom>
        </p:spPr>
      </p:pic>
      <p:pic>
        <p:nvPicPr>
          <p:cNvPr id="11" name="Picture 10">
            <a:extLst>
              <a:ext uri="{FF2B5EF4-FFF2-40B4-BE49-F238E27FC236}">
                <a16:creationId xmlns:a16="http://schemas.microsoft.com/office/drawing/2014/main" id="{D50F75B3-4127-42C2-A337-5C6C0DB7772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15755" y="3173506"/>
            <a:ext cx="3509583" cy="3309023"/>
          </a:xfrm>
          <a:prstGeom prst="rect">
            <a:avLst/>
          </a:prstGeom>
        </p:spPr>
      </p:pic>
      <p:sp>
        <p:nvSpPr>
          <p:cNvPr id="7" name="Rectangle 6">
            <a:extLst>
              <a:ext uri="{FF2B5EF4-FFF2-40B4-BE49-F238E27FC236}">
                <a16:creationId xmlns:a16="http://schemas.microsoft.com/office/drawing/2014/main" id="{F2C4D8E3-E28F-4C97-9966-1E98ED2E04BA}"/>
              </a:ext>
            </a:extLst>
          </p:cNvPr>
          <p:cNvSpPr/>
          <p:nvPr/>
        </p:nvSpPr>
        <p:spPr>
          <a:xfrm>
            <a:off x="8460010" y="5295925"/>
            <a:ext cx="2527192" cy="321545"/>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31D854D7-DA46-4F88-86F7-D7CF4DBF5FDA}"/>
              </a:ext>
            </a:extLst>
          </p:cNvPr>
          <p:cNvSpPr/>
          <p:nvPr/>
        </p:nvSpPr>
        <p:spPr>
          <a:xfrm>
            <a:off x="9493460" y="2060564"/>
            <a:ext cx="1028739" cy="881404"/>
          </a:xfrm>
          <a:prstGeom prst="rect">
            <a:avLst/>
          </a:prstGeom>
          <a:noFill/>
          <a:ln w="381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292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a:extLst>
              <a:ext uri="{FF2B5EF4-FFF2-40B4-BE49-F238E27FC236}">
                <a16:creationId xmlns:a16="http://schemas.microsoft.com/office/drawing/2014/main" id="{80CA6BA7-57B0-4637-A10F-28A1865348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541" y="1155501"/>
            <a:ext cx="11292055" cy="4414025"/>
          </a:xfrm>
          <a:prstGeom prst="rect">
            <a:avLst/>
          </a:prstGeom>
        </p:spPr>
      </p:pic>
      <p:sp>
        <p:nvSpPr>
          <p:cNvPr id="14" name="TextBox 13">
            <a:extLst>
              <a:ext uri="{FF2B5EF4-FFF2-40B4-BE49-F238E27FC236}">
                <a16:creationId xmlns:a16="http://schemas.microsoft.com/office/drawing/2014/main" id="{E5570532-4E20-4CDD-9981-5713E26D9D22}"/>
              </a:ext>
            </a:extLst>
          </p:cNvPr>
          <p:cNvSpPr txBox="1"/>
          <p:nvPr/>
        </p:nvSpPr>
        <p:spPr>
          <a:xfrm>
            <a:off x="392545" y="5980887"/>
            <a:ext cx="10347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Source: BNF/YouGov survey (November 2020) of </a:t>
            </a:r>
            <a:r>
              <a:rPr kumimoji="0" lang="en-GB" sz="1000" b="0" i="0" u="none" strike="noStrike" kern="1200" cap="none" spc="0" normalizeH="0" baseline="0" noProof="0">
                <a:ln>
                  <a:noFill/>
                </a:ln>
                <a:solidFill>
                  <a:prstClr val="black"/>
                </a:solidFill>
                <a:effectLst/>
                <a:uLnTx/>
                <a:uFillTx/>
                <a:latin typeface="Calibri"/>
                <a:ea typeface="+mn-ea"/>
                <a:cs typeface="+mn-cs"/>
              </a:rPr>
              <a:t>2,018 adults from across Britain. Figures have been weighted and are representative of all GB adults (aged 18+) </a:t>
            </a:r>
            <a:r>
              <a:rPr kumimoji="0" lang="en-US" sz="1000" b="0" i="0" u="none" strike="noStrike" kern="1200" cap="none" spc="0" normalizeH="0" baseline="0" noProof="0">
                <a:ln>
                  <a:noFill/>
                </a:ln>
                <a:solidFill>
                  <a:prstClr val="black"/>
                </a:solidFill>
                <a:effectLst/>
                <a:uLnTx/>
                <a:uFillTx/>
                <a:latin typeface="Calibri"/>
                <a:ea typeface="+mn-ea"/>
                <a:cs typeface="+mn-cs"/>
              </a:rPr>
              <a:t> </a:t>
            </a:r>
            <a:r>
              <a:rPr kumimoji="0" lang="en-US" sz="1000" b="0" i="0" u="none" strike="noStrike" kern="1200" cap="none" spc="0" normalizeH="0" baseline="0" noProof="0">
                <a:ln>
                  <a:noFill/>
                </a:ln>
                <a:solidFill>
                  <a:prstClr val="black"/>
                </a:solidFill>
                <a:effectLst/>
                <a:uLnTx/>
                <a:uFillTx/>
                <a:latin typeface="Calibri"/>
                <a:ea typeface="+mn-ea"/>
                <a:cs typeface="+mn-cs"/>
                <a:hlinkClick r:id="rId3"/>
              </a:rPr>
              <a:t>https://www.nutrition.org.uk/news/2020/majority-unlikely-to-go-plant-based-in-the-new-year-bnf-survey-reveals/</a:t>
            </a:r>
            <a:r>
              <a:rPr kumimoji="0" lang="en-US" sz="1000" b="0" i="0" u="none" strike="noStrike" kern="1200" cap="none" spc="0" normalizeH="0" baseline="0" noProof="0">
                <a:ln>
                  <a:noFill/>
                </a:ln>
                <a:solidFill>
                  <a:prstClr val="black"/>
                </a:solidFill>
                <a:effectLst/>
                <a:uLnTx/>
                <a:uFillTx/>
                <a:latin typeface="Calibri"/>
                <a:ea typeface="+mn-ea"/>
                <a:cs typeface="+mn-cs"/>
              </a:rPr>
              <a:t> </a:t>
            </a:r>
            <a:endParaRPr kumimoji="0" lang="en-GB" sz="1000" b="0" i="0" u="none" strike="noStrike" kern="1200" cap="none" spc="0" normalizeH="0" baseline="0" noProof="0">
              <a:ln>
                <a:noFill/>
              </a:ln>
              <a:solidFill>
                <a:prstClr val="black"/>
              </a:solidFill>
              <a:effectLst/>
              <a:uLnTx/>
              <a:uFillTx/>
              <a:latin typeface="Calibri"/>
              <a:ea typeface="+mn-ea"/>
              <a:cs typeface="+mn-cs"/>
            </a:endParaRPr>
          </a:p>
        </p:txBody>
      </p:sp>
      <p:sp>
        <p:nvSpPr>
          <p:cNvPr id="15" name="Title 1">
            <a:extLst>
              <a:ext uri="{FF2B5EF4-FFF2-40B4-BE49-F238E27FC236}">
                <a16:creationId xmlns:a16="http://schemas.microsoft.com/office/drawing/2014/main" id="{1A50A8BA-2E89-4D78-9F58-1EDB51578106}"/>
              </a:ext>
            </a:extLst>
          </p:cNvPr>
          <p:cNvSpPr txBox="1">
            <a:spLocks/>
          </p:cNvSpPr>
          <p:nvPr/>
        </p:nvSpPr>
        <p:spPr>
          <a:xfrm>
            <a:off x="503542" y="212952"/>
            <a:ext cx="9309904" cy="8224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b="1" kern="1200" baseline="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rPr>
              <a:t>What does the term ‘plant-based diet’ mean?</a:t>
            </a:r>
            <a:endParaRPr kumimoji="0" lang="en-GB" sz="3200" b="1" i="0" u="none" strike="noStrike" kern="1200" cap="none" spc="0" normalizeH="0" baseline="0" noProof="0" dirty="0">
              <a:ln>
                <a:noFill/>
              </a:ln>
              <a:solidFill>
                <a:srgbClr val="00B050"/>
              </a:solidFill>
              <a:effectLst/>
              <a:uLnTx/>
              <a:uFillTx/>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1000898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5.9|7.6|6.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Education">
      <a:dk1>
        <a:srgbClr val="6C0633"/>
      </a:dk1>
      <a:lt1>
        <a:srgbClr val="FFFFFF"/>
      </a:lt1>
      <a:dk2>
        <a:srgbClr val="EE1F60"/>
      </a:dk2>
      <a:lt2>
        <a:srgbClr val="FFFFFF"/>
      </a:lt2>
      <a:accent1>
        <a:srgbClr val="F6A6B8"/>
      </a:accent1>
      <a:accent2>
        <a:srgbClr val="C0504D"/>
      </a:accent2>
      <a:accent3>
        <a:srgbClr val="9BBB59"/>
      </a:accent3>
      <a:accent4>
        <a:srgbClr val="8064A2"/>
      </a:accent4>
      <a:accent5>
        <a:srgbClr val="4BACC6"/>
      </a:accent5>
      <a:accent6>
        <a:srgbClr val="F79646"/>
      </a:accent6>
      <a:hlink>
        <a:srgbClr val="005058"/>
      </a:hlink>
      <a:folHlink>
        <a:srgbClr val="005058"/>
      </a:folHlink>
    </a:clrScheme>
    <a:fontScheme name="U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FS Mencap"/>
        <a:ea typeface=""/>
        <a:cs typeface=""/>
      </a:majorFont>
      <a:minorFont>
        <a:latin typeface="FS Mencap"/>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BNF">
      <a:dk1>
        <a:srgbClr val="000000"/>
      </a:dk1>
      <a:lt1>
        <a:srgbClr val="FFFFFF"/>
      </a:lt1>
      <a:dk2>
        <a:srgbClr val="000000"/>
      </a:dk2>
      <a:lt2>
        <a:srgbClr val="E7E6E6"/>
      </a:lt2>
      <a:accent1>
        <a:srgbClr val="53B058"/>
      </a:accent1>
      <a:accent2>
        <a:srgbClr val="E53812"/>
      </a:accent2>
      <a:accent3>
        <a:srgbClr val="FDC92F"/>
      </a:accent3>
      <a:accent4>
        <a:srgbClr val="DB7850"/>
      </a:accent4>
      <a:accent5>
        <a:srgbClr val="226E9D"/>
      </a:accent5>
      <a:accent6>
        <a:srgbClr val="EC696D"/>
      </a:accent6>
      <a:hlink>
        <a:srgbClr val="0563C1"/>
      </a:hlink>
      <a:folHlink>
        <a:srgbClr val="EB67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BNF-PPT-reduced_Final.pptx" id="{80851E16-B34B-47FB-B6D5-3EEC26E839E3}" vid="{EB3252E3-5C1D-421F-B4A3-705DBDA9A465}"/>
    </a:ext>
  </a:extLst>
</a:theme>
</file>

<file path=ppt/theme/theme9.xml><?xml version="1.0" encoding="utf-8"?>
<a:theme xmlns:a="http://schemas.openxmlformats.org/drawingml/2006/main" name="3_Office Theme">
  <a:themeElements>
    <a:clrScheme name="BNF">
      <a:dk1>
        <a:srgbClr val="000000"/>
      </a:dk1>
      <a:lt1>
        <a:srgbClr val="FFFFFF"/>
      </a:lt1>
      <a:dk2>
        <a:srgbClr val="000000"/>
      </a:dk2>
      <a:lt2>
        <a:srgbClr val="E7E6E6"/>
      </a:lt2>
      <a:accent1>
        <a:srgbClr val="53B058"/>
      </a:accent1>
      <a:accent2>
        <a:srgbClr val="E53812"/>
      </a:accent2>
      <a:accent3>
        <a:srgbClr val="FDC92F"/>
      </a:accent3>
      <a:accent4>
        <a:srgbClr val="DB7850"/>
      </a:accent4>
      <a:accent5>
        <a:srgbClr val="226E9D"/>
      </a:accent5>
      <a:accent6>
        <a:srgbClr val="EC696D"/>
      </a:accent6>
      <a:hlink>
        <a:srgbClr val="0563C1"/>
      </a:hlink>
      <a:folHlink>
        <a:srgbClr val="EB67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BNF-PPT-reduced_Final.pptx" id="{80851E16-B34B-47FB-B6D5-3EEC26E839E3}" vid="{EB3252E3-5C1D-421F-B4A3-705DBDA9A46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ad97cfe-a968-427f-b02b-893e6ba0355a">
      <UserInfo>
        <DisplayName>Roy Ballam</DisplayName>
        <AccountId>13</AccountId>
        <AccountType/>
      </UserInfo>
    </SharedWithUsers>
    <_Flow_SignoffStatus xmlns="c53071f4-7f44-43fd-895c-8e7b6a3746b0" xsi:nil="true"/>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5BC0D5-8915-4AD8-A6C0-3960C8FE24FF}">
  <ds:schemaRefs>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ead97cfe-a968-427f-b02b-893e6ba0355a"/>
    <ds:schemaRef ds:uri="c53071f4-7f44-43fd-895c-8e7b6a3746b0"/>
  </ds:schemaRefs>
</ds:datastoreItem>
</file>

<file path=customXml/itemProps2.xml><?xml version="1.0" encoding="utf-8"?>
<ds:datastoreItem xmlns:ds="http://schemas.openxmlformats.org/officeDocument/2006/customXml" ds:itemID="{FB077E6A-F2A9-4102-8884-58F6975EA63C}">
  <ds:schemaRefs>
    <ds:schemaRef ds:uri="http://schemas.microsoft.com/sharepoint/v3/contenttype/forms"/>
  </ds:schemaRefs>
</ds:datastoreItem>
</file>

<file path=customXml/itemProps3.xml><?xml version="1.0" encoding="utf-8"?>
<ds:datastoreItem xmlns:ds="http://schemas.openxmlformats.org/officeDocument/2006/customXml" ds:itemID="{E0AD8AB0-5B9F-4EC1-BB7B-6DB7F5EC28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BNF Powerpoint Template - Widescreen</Template>
  <TotalTime>1057</TotalTime>
  <Words>3277</Words>
  <Application>Microsoft Office PowerPoint</Application>
  <PresentationFormat>Widescreen</PresentationFormat>
  <Paragraphs>239</Paragraphs>
  <Slides>28</Slides>
  <Notes>12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28</vt:i4>
      </vt:variant>
    </vt:vector>
  </HeadingPairs>
  <TitlesOfParts>
    <vt:vector size="46" baseType="lpstr">
      <vt:lpstr>Arial</vt:lpstr>
      <vt:lpstr>Arial Black</vt:lpstr>
      <vt:lpstr>Calibri</vt:lpstr>
      <vt:lpstr>Calibri Light</vt:lpstr>
      <vt:lpstr>Century Gothic</vt:lpstr>
      <vt:lpstr>FS Mencap</vt:lpstr>
      <vt:lpstr>Georgia</vt:lpstr>
      <vt:lpstr>Helvetica</vt:lpstr>
      <vt:lpstr>Wingdings</vt:lpstr>
      <vt:lpstr>Custom Design</vt:lpstr>
      <vt:lpstr>1_Custom Design</vt:lpstr>
      <vt:lpstr>2_Custom Design</vt:lpstr>
      <vt:lpstr>3_Custom Design</vt:lpstr>
      <vt:lpstr>5_Custom Design</vt:lpstr>
      <vt:lpstr>1_Office Theme</vt:lpstr>
      <vt:lpstr>Default Design</vt:lpstr>
      <vt:lpstr>2_Office Theme</vt:lpstr>
      <vt:lpstr>3_Office Theme</vt:lpstr>
      <vt:lpstr>Healthy and sustainable diets – what needs to be considered?</vt:lpstr>
      <vt:lpstr>PowerPoint Presentation</vt:lpstr>
      <vt:lpstr>PowerPoint Presentation</vt:lpstr>
      <vt:lpstr>PowerPoint Presentation</vt:lpstr>
      <vt:lpstr>PowerPoint Presentation</vt:lpstr>
      <vt:lpstr>Healthy and sustainable diets: Areas of debate and controversy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Healthier sustainable diets – support for pupils and teachers </vt:lpstr>
      <vt:lpstr>In the meantime ….</vt:lpstr>
      <vt:lpstr>Healthy Eating Week Resources  </vt:lpstr>
      <vt:lpstr>Healthy Eating Week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6</cp:revision>
  <cp:lastPrinted>2019-09-19T12:37:07Z</cp:lastPrinted>
  <dcterms:created xsi:type="dcterms:W3CDTF">2017-10-26T16:07:58Z</dcterms:created>
  <dcterms:modified xsi:type="dcterms:W3CDTF">2022-06-24T11:16:14Z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