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34"/>
  </p:notesMasterIdLst>
  <p:sldIdLst>
    <p:sldId id="256" r:id="rId8"/>
    <p:sldId id="339" r:id="rId9"/>
    <p:sldId id="370" r:id="rId10"/>
    <p:sldId id="354" r:id="rId11"/>
    <p:sldId id="262" r:id="rId12"/>
    <p:sldId id="357" r:id="rId13"/>
    <p:sldId id="358" r:id="rId14"/>
    <p:sldId id="332" r:id="rId15"/>
    <p:sldId id="360" r:id="rId16"/>
    <p:sldId id="369" r:id="rId17"/>
    <p:sldId id="365" r:id="rId18"/>
    <p:sldId id="367" r:id="rId19"/>
    <p:sldId id="366" r:id="rId20"/>
    <p:sldId id="368" r:id="rId21"/>
    <p:sldId id="362" r:id="rId22"/>
    <p:sldId id="363" r:id="rId23"/>
    <p:sldId id="281" r:id="rId24"/>
    <p:sldId id="324" r:id="rId25"/>
    <p:sldId id="263" r:id="rId26"/>
    <p:sldId id="325" r:id="rId27"/>
    <p:sldId id="371" r:id="rId28"/>
    <p:sldId id="333" r:id="rId29"/>
    <p:sldId id="338" r:id="rId30"/>
    <p:sldId id="335" r:id="rId31"/>
    <p:sldId id="372" r:id="rId32"/>
    <p:sldId id="261"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F1E6144C-14BA-4EF9-61ED-859BA2598D84}" name="Frances Meek" initials="FM" userId="S::F.Meek@nutrition.org.uk::f3af35cc-3229-46e1-af36-3525661cfbd3" providerId="AD"/>
  <p188:author id="{EC8C4E90-CF91-D356-6453-89C7340D26BA}" name="Ewen Trafford" initials="ET" userId="S::e.trafford@nutrition.org.uk::e520b4bf-a196-48b7-bc10-b1590a457daa"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3C2"/>
    <a:srgbClr val="F9D4B6"/>
    <a:srgbClr val="EF9F3F"/>
    <a:srgbClr val="FCC241"/>
    <a:srgbClr val="D98F1A"/>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E6C24-41A5-4C81-88A1-E00A2992DA34}" v="1" dt="2022-09-26T14:47:18.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gs" Target="tags/tag1.xml"/><Relationship Id="rId43"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wen Trafford" userId="e520b4bf-a196-48b7-bc10-b1590a457daa" providerId="ADAL" clId="{29EE6C24-41A5-4C81-88A1-E00A2992DA34}"/>
    <pc:docChg chg="modSld">
      <pc:chgData name="Ewen Trafford" userId="e520b4bf-a196-48b7-bc10-b1590a457daa" providerId="ADAL" clId="{29EE6C24-41A5-4C81-88A1-E00A2992DA34}" dt="2022-09-26T14:47:18.869" v="49"/>
      <pc:docMkLst>
        <pc:docMk/>
      </pc:docMkLst>
      <pc:sldChg chg="modSp mod">
        <pc:chgData name="Ewen Trafford" userId="e520b4bf-a196-48b7-bc10-b1590a457daa" providerId="ADAL" clId="{29EE6C24-41A5-4C81-88A1-E00A2992DA34}" dt="2022-09-26T14:47:18.869" v="49"/>
        <pc:sldMkLst>
          <pc:docMk/>
          <pc:sldMk cId="2450036879" sldId="324"/>
        </pc:sldMkLst>
        <pc:graphicFrameChg chg="mod modGraphic">
          <ac:chgData name="Ewen Trafford" userId="e520b4bf-a196-48b7-bc10-b1590a457daa" providerId="ADAL" clId="{29EE6C24-41A5-4C81-88A1-E00A2992DA34}" dt="2022-09-26T14:47:18.869" v="49"/>
          <ac:graphicFrameMkLst>
            <pc:docMk/>
            <pc:sldMk cId="2450036879" sldId="324"/>
            <ac:graphicFrameMk id="7" creationId="{21663884-8A5D-DD9A-B4F0-E1EED248AA0D}"/>
          </ac:graphicFrameMkLst>
        </pc:graphicFrameChg>
      </pc:sldChg>
    </pc:docChg>
  </pc:docChgLst>
  <pc:docChgLst>
    <pc:chgData name="Frances Meek" userId="f3af35cc-3229-46e1-af36-3525661cfbd3" providerId="ADAL" clId="{1DD40475-EEBD-4731-9C6A-6B2D74C19C63}"/>
    <pc:docChg chg="modSld">
      <pc:chgData name="Frances Meek" userId="f3af35cc-3229-46e1-af36-3525661cfbd3" providerId="ADAL" clId="{1DD40475-EEBD-4731-9C6A-6B2D74C19C63}" dt="2022-09-25T11:57:37.472" v="352"/>
      <pc:docMkLst>
        <pc:docMk/>
      </pc:docMkLst>
      <pc:sldChg chg="addSp modSp">
        <pc:chgData name="Frances Meek" userId="f3af35cc-3229-46e1-af36-3525661cfbd3" providerId="ADAL" clId="{1DD40475-EEBD-4731-9C6A-6B2D74C19C63}" dt="2022-09-25T11:57:37.472" v="352"/>
        <pc:sldMkLst>
          <pc:docMk/>
          <pc:sldMk cId="2302005153" sldId="261"/>
        </pc:sldMkLst>
        <pc:spChg chg="add mod">
          <ac:chgData name="Frances Meek" userId="f3af35cc-3229-46e1-af36-3525661cfbd3" providerId="ADAL" clId="{1DD40475-EEBD-4731-9C6A-6B2D74C19C63}" dt="2022-09-25T11:57:37.472" v="352"/>
          <ac:spMkLst>
            <pc:docMk/>
            <pc:sldMk cId="2302005153" sldId="261"/>
            <ac:spMk id="6" creationId="{6B74EE10-3A68-E2D6-8E62-3303E888B3C2}"/>
          </ac:spMkLst>
        </pc:spChg>
      </pc:sldChg>
      <pc:sldChg chg="modSp mod">
        <pc:chgData name="Frances Meek" userId="f3af35cc-3229-46e1-af36-3525661cfbd3" providerId="ADAL" clId="{1DD40475-EEBD-4731-9C6A-6B2D74C19C63}" dt="2022-09-25T11:51:31.491" v="172" actId="20577"/>
        <pc:sldMkLst>
          <pc:docMk/>
          <pc:sldMk cId="2745500333" sldId="281"/>
        </pc:sldMkLst>
        <pc:spChg chg="mod">
          <ac:chgData name="Frances Meek" userId="f3af35cc-3229-46e1-af36-3525661cfbd3" providerId="ADAL" clId="{1DD40475-EEBD-4731-9C6A-6B2D74C19C63}" dt="2022-09-25T11:51:31.491" v="172" actId="20577"/>
          <ac:spMkLst>
            <pc:docMk/>
            <pc:sldMk cId="2745500333" sldId="281"/>
            <ac:spMk id="4" creationId="{AACBF64B-4F8E-218C-1FC9-4E59027BC185}"/>
          </ac:spMkLst>
        </pc:spChg>
        <pc:spChg chg="mod">
          <ac:chgData name="Frances Meek" userId="f3af35cc-3229-46e1-af36-3525661cfbd3" providerId="ADAL" clId="{1DD40475-EEBD-4731-9C6A-6B2D74C19C63}" dt="2022-09-25T11:50:45.608" v="98" actId="20577"/>
          <ac:spMkLst>
            <pc:docMk/>
            <pc:sldMk cId="2745500333" sldId="281"/>
            <ac:spMk id="7" creationId="{254296DB-0DB7-3655-0DDF-5D9F8DEC8565}"/>
          </ac:spMkLst>
        </pc:spChg>
      </pc:sldChg>
      <pc:sldChg chg="modSp mod">
        <pc:chgData name="Frances Meek" userId="f3af35cc-3229-46e1-af36-3525661cfbd3" providerId="ADAL" clId="{1DD40475-EEBD-4731-9C6A-6B2D74C19C63}" dt="2022-09-25T11:54:12.452" v="301" actId="20577"/>
        <pc:sldMkLst>
          <pc:docMk/>
          <pc:sldMk cId="3098122044" sldId="325"/>
        </pc:sldMkLst>
        <pc:spChg chg="mod">
          <ac:chgData name="Frances Meek" userId="f3af35cc-3229-46e1-af36-3525661cfbd3" providerId="ADAL" clId="{1DD40475-EEBD-4731-9C6A-6B2D74C19C63}" dt="2022-09-25T11:54:12.452" v="301" actId="20577"/>
          <ac:spMkLst>
            <pc:docMk/>
            <pc:sldMk cId="3098122044" sldId="325"/>
            <ac:spMk id="3" creationId="{2D96CEC0-8122-6BD8-7C35-96AB229E25E3}"/>
          </ac:spMkLst>
        </pc:spChg>
      </pc:sldChg>
      <pc:sldChg chg="modSp mod">
        <pc:chgData name="Frances Meek" userId="f3af35cc-3229-46e1-af36-3525661cfbd3" providerId="ADAL" clId="{1DD40475-EEBD-4731-9C6A-6B2D74C19C63}" dt="2022-09-25T11:53:54.886" v="274" actId="20577"/>
        <pc:sldMkLst>
          <pc:docMk/>
          <pc:sldMk cId="1886190544" sldId="333"/>
        </pc:sldMkLst>
        <pc:spChg chg="mod">
          <ac:chgData name="Frances Meek" userId="f3af35cc-3229-46e1-af36-3525661cfbd3" providerId="ADAL" clId="{1DD40475-EEBD-4731-9C6A-6B2D74C19C63}" dt="2022-09-25T11:53:54.886" v="274" actId="20577"/>
          <ac:spMkLst>
            <pc:docMk/>
            <pc:sldMk cId="1886190544" sldId="333"/>
            <ac:spMk id="3" creationId="{00000000-0000-0000-0000-000000000000}"/>
          </ac:spMkLst>
        </pc:spChg>
      </pc:sldChg>
      <pc:sldChg chg="modSp mod">
        <pc:chgData name="Frances Meek" userId="f3af35cc-3229-46e1-af36-3525661cfbd3" providerId="ADAL" clId="{1DD40475-EEBD-4731-9C6A-6B2D74C19C63}" dt="2022-09-25T11:56:38.644" v="351" actId="20577"/>
        <pc:sldMkLst>
          <pc:docMk/>
          <pc:sldMk cId="1252360453" sldId="335"/>
        </pc:sldMkLst>
        <pc:spChg chg="mod">
          <ac:chgData name="Frances Meek" userId="f3af35cc-3229-46e1-af36-3525661cfbd3" providerId="ADAL" clId="{1DD40475-EEBD-4731-9C6A-6B2D74C19C63}" dt="2022-09-25T11:56:38.644" v="351" actId="20577"/>
          <ac:spMkLst>
            <pc:docMk/>
            <pc:sldMk cId="1252360453" sldId="335"/>
            <ac:spMk id="3" creationId="{00000000-0000-0000-0000-000000000000}"/>
          </ac:spMkLst>
        </pc:spChg>
      </pc:sldChg>
      <pc:sldChg chg="modSp mod">
        <pc:chgData name="Frances Meek" userId="f3af35cc-3229-46e1-af36-3525661cfbd3" providerId="ADAL" clId="{1DD40475-EEBD-4731-9C6A-6B2D74C19C63}" dt="2022-09-25T11:55:19.921" v="324" actId="20577"/>
        <pc:sldMkLst>
          <pc:docMk/>
          <pc:sldMk cId="951684336" sldId="338"/>
        </pc:sldMkLst>
        <pc:spChg chg="mod">
          <ac:chgData name="Frances Meek" userId="f3af35cc-3229-46e1-af36-3525661cfbd3" providerId="ADAL" clId="{1DD40475-EEBD-4731-9C6A-6B2D74C19C63}" dt="2022-09-25T11:55:19.921" v="324" actId="20577"/>
          <ac:spMkLst>
            <pc:docMk/>
            <pc:sldMk cId="951684336" sldId="338"/>
            <ac:spMk id="3" creationId="{00000000-0000-0000-0000-000000000000}"/>
          </ac:spMkLst>
        </pc:spChg>
      </pc:sldChg>
      <pc:sldChg chg="modSp mod">
        <pc:chgData name="Frances Meek" userId="f3af35cc-3229-46e1-af36-3525661cfbd3" providerId="ADAL" clId="{1DD40475-EEBD-4731-9C6A-6B2D74C19C63}" dt="2022-09-25T11:44:05.484" v="20" actId="179"/>
        <pc:sldMkLst>
          <pc:docMk/>
          <pc:sldMk cId="3253149672" sldId="339"/>
        </pc:sldMkLst>
        <pc:spChg chg="mod">
          <ac:chgData name="Frances Meek" userId="f3af35cc-3229-46e1-af36-3525661cfbd3" providerId="ADAL" clId="{1DD40475-EEBD-4731-9C6A-6B2D74C19C63}" dt="2022-09-25T11:44:05.484" v="20" actId="179"/>
          <ac:spMkLst>
            <pc:docMk/>
            <pc:sldMk cId="3253149672" sldId="339"/>
            <ac:spMk id="3" creationId="{63058321-E373-4391-308E-22D5F4076878}"/>
          </ac:spMkLst>
        </pc:spChg>
      </pc:sldChg>
      <pc:sldChg chg="modSp mod">
        <pc:chgData name="Frances Meek" userId="f3af35cc-3229-46e1-af36-3525661cfbd3" providerId="ADAL" clId="{1DD40475-EEBD-4731-9C6A-6B2D74C19C63}" dt="2022-09-25T11:47:51.926" v="88" actId="114"/>
        <pc:sldMkLst>
          <pc:docMk/>
          <pc:sldMk cId="1127904046" sldId="357"/>
        </pc:sldMkLst>
        <pc:spChg chg="mod">
          <ac:chgData name="Frances Meek" userId="f3af35cc-3229-46e1-af36-3525661cfbd3" providerId="ADAL" clId="{1DD40475-EEBD-4731-9C6A-6B2D74C19C63}" dt="2022-09-25T11:47:51.926" v="88" actId="114"/>
          <ac:spMkLst>
            <pc:docMk/>
            <pc:sldMk cId="1127904046" sldId="357"/>
            <ac:spMk id="3" creationId="{00000000-0000-0000-0000-000000000000}"/>
          </ac:spMkLst>
        </pc:spChg>
      </pc:sldChg>
      <pc:sldChg chg="modSp mod">
        <pc:chgData name="Frances Meek" userId="f3af35cc-3229-46e1-af36-3525661cfbd3" providerId="ADAL" clId="{1DD40475-EEBD-4731-9C6A-6B2D74C19C63}" dt="2022-09-25T11:45:46.653" v="39" actId="20577"/>
        <pc:sldMkLst>
          <pc:docMk/>
          <pc:sldMk cId="1546361817" sldId="358"/>
        </pc:sldMkLst>
        <pc:spChg chg="mod">
          <ac:chgData name="Frances Meek" userId="f3af35cc-3229-46e1-af36-3525661cfbd3" providerId="ADAL" clId="{1DD40475-EEBD-4731-9C6A-6B2D74C19C63}" dt="2022-09-25T11:45:46.653" v="39" actId="20577"/>
          <ac:spMkLst>
            <pc:docMk/>
            <pc:sldMk cId="1546361817" sldId="358"/>
            <ac:spMk id="3" creationId="{00000000-0000-0000-0000-000000000000}"/>
          </ac:spMkLst>
        </pc:spChg>
      </pc:sldChg>
      <pc:sldChg chg="modSp mod">
        <pc:chgData name="Frances Meek" userId="f3af35cc-3229-46e1-af36-3525661cfbd3" providerId="ADAL" clId="{1DD40475-EEBD-4731-9C6A-6B2D74C19C63}" dt="2022-09-25T11:47:02.394" v="76" actId="20577"/>
        <pc:sldMkLst>
          <pc:docMk/>
          <pc:sldMk cId="194880607" sldId="360"/>
        </pc:sldMkLst>
        <pc:spChg chg="mod">
          <ac:chgData name="Frances Meek" userId="f3af35cc-3229-46e1-af36-3525661cfbd3" providerId="ADAL" clId="{1DD40475-EEBD-4731-9C6A-6B2D74C19C63}" dt="2022-09-25T11:47:02.394" v="76" actId="20577"/>
          <ac:spMkLst>
            <pc:docMk/>
            <pc:sldMk cId="194880607" sldId="360"/>
            <ac:spMk id="3" creationId="{00000000-0000-0000-0000-000000000000}"/>
          </ac:spMkLst>
        </pc:spChg>
      </pc:sldChg>
      <pc:sldChg chg="modSp mod">
        <pc:chgData name="Frances Meek" userId="f3af35cc-3229-46e1-af36-3525661cfbd3" providerId="ADAL" clId="{1DD40475-EEBD-4731-9C6A-6B2D74C19C63}" dt="2022-09-25T11:49:57.047" v="91" actId="255"/>
        <pc:sldMkLst>
          <pc:docMk/>
          <pc:sldMk cId="1571702343" sldId="363"/>
        </pc:sldMkLst>
        <pc:spChg chg="mod">
          <ac:chgData name="Frances Meek" userId="f3af35cc-3229-46e1-af36-3525661cfbd3" providerId="ADAL" clId="{1DD40475-EEBD-4731-9C6A-6B2D74C19C63}" dt="2022-09-25T11:49:57.047" v="91" actId="255"/>
          <ac:spMkLst>
            <pc:docMk/>
            <pc:sldMk cId="1571702343" sldId="363"/>
            <ac:spMk id="3" creationId="{00000000-0000-0000-0000-000000000000}"/>
          </ac:spMkLst>
        </pc:spChg>
      </pc:sldChg>
      <pc:sldChg chg="modSp mod">
        <pc:chgData name="Frances Meek" userId="f3af35cc-3229-46e1-af36-3525661cfbd3" providerId="ADAL" clId="{1DD40475-EEBD-4731-9C6A-6B2D74C19C63}" dt="2022-09-25T11:48:00.911" v="89" actId="114"/>
        <pc:sldMkLst>
          <pc:docMk/>
          <pc:sldMk cId="131074420" sldId="365"/>
        </pc:sldMkLst>
        <pc:spChg chg="mod">
          <ac:chgData name="Frances Meek" userId="f3af35cc-3229-46e1-af36-3525661cfbd3" providerId="ADAL" clId="{1DD40475-EEBD-4731-9C6A-6B2D74C19C63}" dt="2022-09-25T11:48:00.911" v="89" actId="114"/>
          <ac:spMkLst>
            <pc:docMk/>
            <pc:sldMk cId="131074420" sldId="365"/>
            <ac:spMk id="3" creationId="{00000000-0000-0000-0000-000000000000}"/>
          </ac:spMkLst>
        </pc:spChg>
      </pc:sldChg>
      <pc:sldChg chg="modSp mod">
        <pc:chgData name="Frances Meek" userId="f3af35cc-3229-46e1-af36-3525661cfbd3" providerId="ADAL" clId="{1DD40475-EEBD-4731-9C6A-6B2D74C19C63}" dt="2022-09-25T11:47:22.679" v="86" actId="20577"/>
        <pc:sldMkLst>
          <pc:docMk/>
          <pc:sldMk cId="38923101" sldId="369"/>
        </pc:sldMkLst>
        <pc:graphicFrameChg chg="modGraphic">
          <ac:chgData name="Frances Meek" userId="f3af35cc-3229-46e1-af36-3525661cfbd3" providerId="ADAL" clId="{1DD40475-EEBD-4731-9C6A-6B2D74C19C63}" dt="2022-09-25T11:47:22.679" v="86" actId="20577"/>
          <ac:graphicFrameMkLst>
            <pc:docMk/>
            <pc:sldMk cId="38923101" sldId="369"/>
            <ac:graphicFrameMk id="8" creationId="{64E21728-D33B-E116-2D48-2C794E903C2E}"/>
          </ac:graphicFrameMkLst>
        </pc:graphicFrameChg>
      </pc:sldChg>
      <pc:sldChg chg="modSp mod">
        <pc:chgData name="Frances Meek" userId="f3af35cc-3229-46e1-af36-3525661cfbd3" providerId="ADAL" clId="{1DD40475-EEBD-4731-9C6A-6B2D74C19C63}" dt="2022-09-25T11:53:11.091" v="230" actId="20577"/>
        <pc:sldMkLst>
          <pc:docMk/>
          <pc:sldMk cId="4180090329" sldId="371"/>
        </pc:sldMkLst>
        <pc:spChg chg="mod">
          <ac:chgData name="Frances Meek" userId="f3af35cc-3229-46e1-af36-3525661cfbd3" providerId="ADAL" clId="{1DD40475-EEBD-4731-9C6A-6B2D74C19C63}" dt="2022-09-25T11:53:02.628" v="219" actId="20577"/>
          <ac:spMkLst>
            <pc:docMk/>
            <pc:sldMk cId="4180090329" sldId="371"/>
            <ac:spMk id="2" creationId="{00000000-0000-0000-0000-000000000000}"/>
          </ac:spMkLst>
        </pc:spChg>
        <pc:spChg chg="mod">
          <ac:chgData name="Frances Meek" userId="f3af35cc-3229-46e1-af36-3525661cfbd3" providerId="ADAL" clId="{1DD40475-EEBD-4731-9C6A-6B2D74C19C63}" dt="2022-09-25T11:53:11.091" v="230" actId="20577"/>
          <ac:spMkLst>
            <pc:docMk/>
            <pc:sldMk cId="4180090329" sldId="37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26/09/2022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21</a:t>
            </a:fld>
            <a:endParaRPr lang="en-GB"/>
          </a:p>
        </p:txBody>
      </p:sp>
    </p:spTree>
    <p:extLst>
      <p:ext uri="{BB962C8B-B14F-4D97-AF65-F5344CB8AC3E}">
        <p14:creationId xmlns:p14="http://schemas.microsoft.com/office/powerpoint/2010/main" val="216265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22</a:t>
            </a:fld>
            <a:endParaRPr lang="en-GB"/>
          </a:p>
        </p:txBody>
      </p:sp>
    </p:spTree>
    <p:extLst>
      <p:ext uri="{BB962C8B-B14F-4D97-AF65-F5344CB8AC3E}">
        <p14:creationId xmlns:p14="http://schemas.microsoft.com/office/powerpoint/2010/main" val="206961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23</a:t>
            </a:fld>
            <a:endParaRPr lang="en-GB"/>
          </a:p>
        </p:txBody>
      </p:sp>
    </p:spTree>
    <p:extLst>
      <p:ext uri="{BB962C8B-B14F-4D97-AF65-F5344CB8AC3E}">
        <p14:creationId xmlns:p14="http://schemas.microsoft.com/office/powerpoint/2010/main" val="223500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24</a:t>
            </a:fld>
            <a:endParaRPr lang="en-GB"/>
          </a:p>
        </p:txBody>
      </p:sp>
    </p:spTree>
    <p:extLst>
      <p:ext uri="{BB962C8B-B14F-4D97-AF65-F5344CB8AC3E}">
        <p14:creationId xmlns:p14="http://schemas.microsoft.com/office/powerpoint/2010/main" val="253503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A7EA77-3EEB-4960-994B-4466395408C1}" type="slidenum">
              <a:rPr lang="en-GB" smtClean="0"/>
              <a:t>25</a:t>
            </a:fld>
            <a:endParaRPr lang="en-GB"/>
          </a:p>
        </p:txBody>
      </p:sp>
    </p:spTree>
    <p:extLst>
      <p:ext uri="{BB962C8B-B14F-4D97-AF65-F5344CB8AC3E}">
        <p14:creationId xmlns:p14="http://schemas.microsoft.com/office/powerpoint/2010/main" val="308640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4F820-91E0-46FC-8515-286C32A30D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F2184D-584B-4AF3-BC20-365A67AF91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C067D1-F2DC-4B1A-B8EE-FEDE63662C49}"/>
              </a:ext>
            </a:extLst>
          </p:cNvPr>
          <p:cNvSpPr>
            <a:spLocks noGrp="1"/>
          </p:cNvSpPr>
          <p:nvPr>
            <p:ph type="dt" sz="half" idx="10"/>
          </p:nvPr>
        </p:nvSpPr>
        <p:spPr/>
        <p:txBody>
          <a:bodyPr/>
          <a:lstStyle/>
          <a:p>
            <a:fld id="{6F074457-DB0F-4767-84F9-ED37E7C73991}" type="datetimeFigureOut">
              <a:rPr lang="en-GB" smtClean="0"/>
              <a:t>26/09/2022</a:t>
            </a:fld>
            <a:endParaRPr lang="en-GB"/>
          </a:p>
        </p:txBody>
      </p:sp>
      <p:sp>
        <p:nvSpPr>
          <p:cNvPr id="5" name="Footer Placeholder 4">
            <a:extLst>
              <a:ext uri="{FF2B5EF4-FFF2-40B4-BE49-F238E27FC236}">
                <a16:creationId xmlns:a16="http://schemas.microsoft.com/office/drawing/2014/main" id="{58EE78AB-6B5A-464E-A734-B5A340E4CD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9B7CDD-1DE3-4F9C-9897-493B6F69A4CB}"/>
              </a:ext>
            </a:extLst>
          </p:cNvPr>
          <p:cNvSpPr>
            <a:spLocks noGrp="1"/>
          </p:cNvSpPr>
          <p:nvPr>
            <p:ph type="sldNum" sz="quarter" idx="12"/>
          </p:nvPr>
        </p:nvSpPr>
        <p:spPr/>
        <p:txBody>
          <a:bodyPr/>
          <a:lstStyle/>
          <a:p>
            <a:fld id="{73E5CEA0-18BF-451B-994A-2D0E25B2DA43}" type="slidenum">
              <a:rPr lang="en-GB" smtClean="0"/>
              <a:t>‹#›</a:t>
            </a:fld>
            <a:endParaRPr lang="en-GB"/>
          </a:p>
        </p:txBody>
      </p:sp>
    </p:spTree>
    <p:extLst>
      <p:ext uri="{BB962C8B-B14F-4D97-AF65-F5344CB8AC3E}">
        <p14:creationId xmlns:p14="http://schemas.microsoft.com/office/powerpoint/2010/main" val="287496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heme" Target="../theme/theme3.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a:p>
            <a:pPr algn="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4"/>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6" imgH="403" progId="TCLayout.ActiveDocument.1">
                  <p:embed/>
                </p:oleObj>
              </mc:Choice>
              <mc:Fallback>
                <p:oleObj name="think-cell Slide" r:id="rId5"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protect-eu.mimecast.com/s/Ck-aCXDVRtnqXATmk-8z?domain=phet.colorado.edu" TargetMode="External"/><Relationship Id="rId2" Type="http://schemas.openxmlformats.org/officeDocument/2006/relationships/hyperlink" Target="https://phet.colorado.edu/sims/html/states-of-matter-basics/latest/states-of-matter-basics_en.html"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s://www.foodafactoflife.org.uk/whole-school/whole-school-approach/guidelines-for-school-education-resources-about-food/"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phet.colorado.edu/sims/html/states-of-matter-basics/latest/states-of-matter-basics_en.htm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3706408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Melting and freezing - practical</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Results table</a:t>
            </a:r>
          </a:p>
        </p:txBody>
      </p:sp>
      <p:graphicFrame>
        <p:nvGraphicFramePr>
          <p:cNvPr id="8" name="Table 8">
            <a:extLst>
              <a:ext uri="{FF2B5EF4-FFF2-40B4-BE49-F238E27FC236}">
                <a16:creationId xmlns:a16="http://schemas.microsoft.com/office/drawing/2014/main" id="{64E21728-D33B-E116-2D48-2C794E903C2E}"/>
              </a:ext>
            </a:extLst>
          </p:cNvPr>
          <p:cNvGraphicFramePr>
            <a:graphicFrameLocks noGrp="1"/>
          </p:cNvGraphicFramePr>
          <p:nvPr>
            <p:extLst>
              <p:ext uri="{D42A27DB-BD31-4B8C-83A1-F6EECF244321}">
                <p14:modId xmlns:p14="http://schemas.microsoft.com/office/powerpoint/2010/main" val="893691583"/>
              </p:ext>
            </p:extLst>
          </p:nvPr>
        </p:nvGraphicFramePr>
        <p:xfrm>
          <a:off x="1169274" y="2558740"/>
          <a:ext cx="7101424" cy="3410544"/>
        </p:xfrm>
        <a:graphic>
          <a:graphicData uri="http://schemas.openxmlformats.org/drawingml/2006/table">
            <a:tbl>
              <a:tblPr firstRow="1" bandRow="1">
                <a:tableStyleId>{5C22544A-7EE6-4342-B048-85BDC9FD1C3A}</a:tableStyleId>
              </a:tblPr>
              <a:tblGrid>
                <a:gridCol w="3550712">
                  <a:extLst>
                    <a:ext uri="{9D8B030D-6E8A-4147-A177-3AD203B41FA5}">
                      <a16:colId xmlns:a16="http://schemas.microsoft.com/office/drawing/2014/main" val="1296388753"/>
                    </a:ext>
                  </a:extLst>
                </a:gridCol>
                <a:gridCol w="3550712">
                  <a:extLst>
                    <a:ext uri="{9D8B030D-6E8A-4147-A177-3AD203B41FA5}">
                      <a16:colId xmlns:a16="http://schemas.microsoft.com/office/drawing/2014/main" val="3910130354"/>
                    </a:ext>
                  </a:extLst>
                </a:gridCol>
              </a:tblGrid>
              <a:tr h="852636">
                <a:tc>
                  <a:txBody>
                    <a:bodyPr/>
                    <a:lstStyle/>
                    <a:p>
                      <a:pPr algn="l"/>
                      <a:r>
                        <a:rPr lang="en-GB" sz="2400" dirty="0">
                          <a:latin typeface="Arial" panose="020B0604020202020204" pitchFamily="34" charset="0"/>
                          <a:cs typeface="Arial" panose="020B0604020202020204" pitchFamily="34" charset="0"/>
                        </a:rPr>
                        <a:t>Type of chocolate</a:t>
                      </a:r>
                    </a:p>
                  </a:txBody>
                  <a:tcPr anchor="ctr">
                    <a:solidFill>
                      <a:srgbClr val="EF9F3F"/>
                    </a:solidFill>
                  </a:tcPr>
                </a:tc>
                <a:tc>
                  <a:txBody>
                    <a:bodyPr/>
                    <a:lstStyle/>
                    <a:p>
                      <a:pPr algn="l"/>
                      <a:r>
                        <a:rPr lang="en-GB" sz="2400" dirty="0">
                          <a:latin typeface="Arial" panose="020B0604020202020204" pitchFamily="34" charset="0"/>
                          <a:cs typeface="Arial" panose="020B0604020202020204" pitchFamily="34" charset="0"/>
                        </a:rPr>
                        <a:t>Time taken to melt (seconds)</a:t>
                      </a:r>
                    </a:p>
                  </a:txBody>
                  <a:tcPr anchor="ctr">
                    <a:solidFill>
                      <a:srgbClr val="EF9F3F"/>
                    </a:solidFill>
                  </a:tcPr>
                </a:tc>
                <a:extLst>
                  <a:ext uri="{0D108BD9-81ED-4DB2-BD59-A6C34878D82A}">
                    <a16:rowId xmlns:a16="http://schemas.microsoft.com/office/drawing/2014/main" val="3548373187"/>
                  </a:ext>
                </a:extLst>
              </a:tr>
              <a:tr h="852636">
                <a:tc>
                  <a:txBody>
                    <a:bodyPr/>
                    <a:lstStyle/>
                    <a:p>
                      <a:pPr algn="l"/>
                      <a:r>
                        <a:rPr lang="en-GB" sz="2400" dirty="0">
                          <a:latin typeface="Arial" panose="020B0604020202020204" pitchFamily="34" charset="0"/>
                          <a:cs typeface="Arial" panose="020B0604020202020204" pitchFamily="34" charset="0"/>
                        </a:rPr>
                        <a:t>White</a:t>
                      </a:r>
                    </a:p>
                  </a:txBody>
                  <a:tcPr anchor="ctr">
                    <a:solidFill>
                      <a:srgbClr val="F9D4B6"/>
                    </a:solidFill>
                  </a:tcPr>
                </a:tc>
                <a:tc>
                  <a:txBody>
                    <a:bodyPr/>
                    <a:lstStyle/>
                    <a:p>
                      <a:pPr algn="l"/>
                      <a:endParaRPr lang="en-GB" sz="2400" dirty="0">
                        <a:latin typeface="Arial" panose="020B0604020202020204" pitchFamily="34" charset="0"/>
                        <a:cs typeface="Arial" panose="020B0604020202020204" pitchFamily="34" charset="0"/>
                      </a:endParaRPr>
                    </a:p>
                  </a:txBody>
                  <a:tcPr anchor="ctr">
                    <a:solidFill>
                      <a:srgbClr val="F9D4B6"/>
                    </a:solidFill>
                  </a:tcPr>
                </a:tc>
                <a:extLst>
                  <a:ext uri="{0D108BD9-81ED-4DB2-BD59-A6C34878D82A}">
                    <a16:rowId xmlns:a16="http://schemas.microsoft.com/office/drawing/2014/main" val="2714318847"/>
                  </a:ext>
                </a:extLst>
              </a:tr>
              <a:tr h="852636">
                <a:tc>
                  <a:txBody>
                    <a:bodyPr/>
                    <a:lstStyle/>
                    <a:p>
                      <a:pPr algn="l"/>
                      <a:r>
                        <a:rPr lang="en-GB" sz="2400" dirty="0">
                          <a:latin typeface="Arial" panose="020B0604020202020204" pitchFamily="34" charset="0"/>
                          <a:cs typeface="Arial" panose="020B0604020202020204" pitchFamily="34" charset="0"/>
                        </a:rPr>
                        <a:t>Milk</a:t>
                      </a:r>
                    </a:p>
                  </a:txBody>
                  <a:tcPr anchor="ctr">
                    <a:solidFill>
                      <a:srgbClr val="FCE3C2"/>
                    </a:solidFill>
                  </a:tcPr>
                </a:tc>
                <a:tc>
                  <a:txBody>
                    <a:bodyPr/>
                    <a:lstStyle/>
                    <a:p>
                      <a:pPr algn="l"/>
                      <a:endParaRPr lang="en-GB" sz="2400" dirty="0">
                        <a:latin typeface="Arial" panose="020B0604020202020204" pitchFamily="34" charset="0"/>
                        <a:cs typeface="Arial" panose="020B0604020202020204" pitchFamily="34" charset="0"/>
                      </a:endParaRPr>
                    </a:p>
                  </a:txBody>
                  <a:tcPr anchor="ctr">
                    <a:solidFill>
                      <a:srgbClr val="FCE3C2"/>
                    </a:solidFill>
                  </a:tcPr>
                </a:tc>
                <a:extLst>
                  <a:ext uri="{0D108BD9-81ED-4DB2-BD59-A6C34878D82A}">
                    <a16:rowId xmlns:a16="http://schemas.microsoft.com/office/drawing/2014/main" val="3741930661"/>
                  </a:ext>
                </a:extLst>
              </a:tr>
              <a:tr h="852636">
                <a:tc>
                  <a:txBody>
                    <a:bodyPr/>
                    <a:lstStyle/>
                    <a:p>
                      <a:pPr algn="l"/>
                      <a:r>
                        <a:rPr lang="en-GB" sz="2400" dirty="0">
                          <a:latin typeface="Arial" panose="020B0604020202020204" pitchFamily="34" charset="0"/>
                          <a:cs typeface="Arial" panose="020B0604020202020204" pitchFamily="34" charset="0"/>
                        </a:rPr>
                        <a:t>Dark</a:t>
                      </a:r>
                    </a:p>
                  </a:txBody>
                  <a:tcPr anchor="ctr">
                    <a:solidFill>
                      <a:srgbClr val="F9D4B6"/>
                    </a:solidFill>
                  </a:tcPr>
                </a:tc>
                <a:tc>
                  <a:txBody>
                    <a:bodyPr/>
                    <a:lstStyle/>
                    <a:p>
                      <a:pPr algn="l"/>
                      <a:endParaRPr lang="en-GB" sz="2400" dirty="0">
                        <a:latin typeface="Arial" panose="020B0604020202020204" pitchFamily="34" charset="0"/>
                        <a:cs typeface="Arial" panose="020B0604020202020204" pitchFamily="34" charset="0"/>
                      </a:endParaRPr>
                    </a:p>
                  </a:txBody>
                  <a:tcPr anchor="ctr">
                    <a:solidFill>
                      <a:srgbClr val="F9D4B6"/>
                    </a:solidFill>
                  </a:tcPr>
                </a:tc>
                <a:extLst>
                  <a:ext uri="{0D108BD9-81ED-4DB2-BD59-A6C34878D82A}">
                    <a16:rowId xmlns:a16="http://schemas.microsoft.com/office/drawing/2014/main" val="4037853235"/>
                  </a:ext>
                </a:extLst>
              </a:tr>
            </a:tbl>
          </a:graphicData>
        </a:graphic>
      </p:graphicFrame>
    </p:spTree>
    <p:extLst>
      <p:ext uri="{BB962C8B-B14F-4D97-AF65-F5344CB8AC3E}">
        <p14:creationId xmlns:p14="http://schemas.microsoft.com/office/powerpoint/2010/main" val="38923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happening to the chocolate?</a:t>
            </a:r>
          </a:p>
        </p:txBody>
      </p:sp>
      <p:sp>
        <p:nvSpPr>
          <p:cNvPr id="3" name="Subtitle 2"/>
          <p:cNvSpPr>
            <a:spLocks noGrp="1"/>
          </p:cNvSpPr>
          <p:nvPr>
            <p:ph type="subTitle" idx="1"/>
          </p:nvPr>
        </p:nvSpPr>
        <p:spPr>
          <a:xfrm>
            <a:off x="1169277" y="2571092"/>
            <a:ext cx="5745232" cy="3593402"/>
          </a:xfrm>
        </p:spPr>
        <p:txBody>
          <a:bodyPr/>
          <a:lstStyle/>
          <a:p>
            <a:pPr marL="0" indent="0">
              <a:buNone/>
            </a:pPr>
            <a:r>
              <a:rPr lang="en-GB" sz="2000" dirty="0"/>
              <a:t>Describe what is happening to the chocolate as it melts. Use the idea of the particle theory to explain this.</a:t>
            </a:r>
          </a:p>
          <a:p>
            <a:pPr marL="0" indent="0">
              <a:buNone/>
            </a:pPr>
            <a:endParaRPr lang="en-GB" dirty="0"/>
          </a:p>
          <a:p>
            <a:pPr marL="0" indent="0">
              <a:buNone/>
            </a:pPr>
            <a:r>
              <a:rPr lang="en-GB" i="1" dirty="0"/>
              <a:t>When the solid is heated, the particles…</a:t>
            </a:r>
            <a:endParaRPr lang="en-GB" sz="2000" i="1" dirty="0"/>
          </a:p>
        </p:txBody>
      </p:sp>
      <p:sp>
        <p:nvSpPr>
          <p:cNvPr id="5" name="Rectangle 4">
            <a:extLst>
              <a:ext uri="{FF2B5EF4-FFF2-40B4-BE49-F238E27FC236}">
                <a16:creationId xmlns:a16="http://schemas.microsoft.com/office/drawing/2014/main" id="{43A0A8CB-8A2E-3E3C-E7CA-203D25F28963}"/>
              </a:ext>
            </a:extLst>
          </p:cNvPr>
          <p:cNvSpPr/>
          <p:nvPr/>
        </p:nvSpPr>
        <p:spPr>
          <a:xfrm>
            <a:off x="1014439" y="5964439"/>
            <a:ext cx="10163122" cy="400110"/>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Remember – particles </a:t>
            </a:r>
            <a:r>
              <a:rPr kumimoji="0" lang="en-GB" sz="2000" b="1" i="0" u="none" strike="noStrike" kern="0" cap="none" spc="0" normalizeH="0" baseline="0" noProof="0" dirty="0">
                <a:ln>
                  <a:noFill/>
                </a:ln>
                <a:effectLst/>
                <a:uLnTx/>
                <a:uFillTx/>
                <a:latin typeface="Arial" panose="020B0604020202020204" pitchFamily="34" charset="0"/>
                <a:cs typeface="Arial" panose="020B0604020202020204" pitchFamily="34" charset="0"/>
              </a:rPr>
              <a:t>DON’T</a:t>
            </a:r>
            <a:r>
              <a:rPr kumimoji="0" lang="en-GB"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 expand, they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move further away from each other.</a:t>
            </a:r>
          </a:p>
        </p:txBody>
      </p:sp>
      <p:sp>
        <p:nvSpPr>
          <p:cNvPr id="6" name="Subtitle 2">
            <a:extLst>
              <a:ext uri="{FF2B5EF4-FFF2-40B4-BE49-F238E27FC236}">
                <a16:creationId xmlns:a16="http://schemas.microsoft.com/office/drawing/2014/main" id="{378D417D-FBFB-E0EA-FCCA-BE47D9892031}"/>
              </a:ext>
            </a:extLst>
          </p:cNvPr>
          <p:cNvSpPr txBox="1">
            <a:spLocks/>
          </p:cNvSpPr>
          <p:nvPr/>
        </p:nvSpPr>
        <p:spPr>
          <a:xfrm>
            <a:off x="9542352" y="2571091"/>
            <a:ext cx="1995529" cy="2463245"/>
          </a:xfrm>
          <a:prstGeom prst="rect">
            <a:avLst/>
          </a:prstGeom>
          <a:solidFill>
            <a:srgbClr val="EF9F3F"/>
          </a:solidFill>
          <a:ln w="28575">
            <a:noFill/>
          </a:ln>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Font typeface="Arial" charset="0"/>
              <a:buNone/>
            </a:pPr>
            <a:r>
              <a:rPr lang="en-GB" b="1" dirty="0">
                <a:solidFill>
                  <a:schemeClr val="bg1"/>
                </a:solidFill>
              </a:rPr>
              <a:t>Key words: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Particles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Solid</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b="1" dirty="0">
                <a:solidFill>
                  <a:schemeClr val="bg1"/>
                </a:solidFill>
                <a:latin typeface="Calibri"/>
                <a:ea typeface="+mj-ea"/>
                <a:cs typeface="+mj-cs"/>
              </a:rPr>
              <a:t>Liquid</a:t>
            </a:r>
            <a:endParaRPr kumimoji="0" lang="en-GB" sz="2000" b="1" i="0" u="none" strike="noStrike" kern="1200" cap="none" spc="0" normalizeH="0" baseline="0" noProof="0" dirty="0">
              <a:ln>
                <a:noFill/>
              </a:ln>
              <a:solidFill>
                <a:schemeClr val="bg1"/>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Faster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Move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Energy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Kinetic</a:t>
            </a:r>
          </a:p>
          <a:p>
            <a:pPr marL="0" indent="0" algn="ctr">
              <a:buFont typeface="Arial" charset="0"/>
              <a:buNone/>
            </a:pPr>
            <a:endParaRPr lang="en-GB" b="1" dirty="0">
              <a:solidFill>
                <a:schemeClr val="bg1"/>
              </a:solidFill>
            </a:endParaRPr>
          </a:p>
        </p:txBody>
      </p:sp>
    </p:spTree>
    <p:extLst>
      <p:ext uri="{BB962C8B-B14F-4D97-AF65-F5344CB8AC3E}">
        <p14:creationId xmlns:p14="http://schemas.microsoft.com/office/powerpoint/2010/main" val="13107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happening to the chocolate?</a:t>
            </a:r>
          </a:p>
        </p:txBody>
      </p:sp>
      <p:sp>
        <p:nvSpPr>
          <p:cNvPr id="3" name="Subtitle 2"/>
          <p:cNvSpPr>
            <a:spLocks noGrp="1"/>
          </p:cNvSpPr>
          <p:nvPr>
            <p:ph type="subTitle" idx="1"/>
          </p:nvPr>
        </p:nvSpPr>
        <p:spPr>
          <a:xfrm>
            <a:off x="1169277" y="2571092"/>
            <a:ext cx="5745232" cy="3593402"/>
          </a:xfrm>
        </p:spPr>
        <p:txBody>
          <a:bodyPr/>
          <a:lstStyle/>
          <a:p>
            <a:pPr marL="0" indent="0">
              <a:buNone/>
            </a:pPr>
            <a:r>
              <a:rPr lang="en-GB" dirty="0"/>
              <a:t>When the solid is heated, the </a:t>
            </a:r>
            <a:r>
              <a:rPr lang="en-GB" b="1" dirty="0"/>
              <a:t>particles</a:t>
            </a:r>
            <a:r>
              <a:rPr lang="en-GB" dirty="0"/>
              <a:t> vibrate </a:t>
            </a:r>
            <a:r>
              <a:rPr lang="en-GB" b="1" dirty="0"/>
              <a:t>faster </a:t>
            </a:r>
            <a:r>
              <a:rPr lang="en-GB" dirty="0"/>
              <a:t>about their fixed points. This is because they are gaining </a:t>
            </a:r>
            <a:r>
              <a:rPr lang="en-GB" b="1" dirty="0"/>
              <a:t>kinetic energy</a:t>
            </a:r>
            <a:r>
              <a:rPr lang="en-GB" dirty="0"/>
              <a:t>.</a:t>
            </a:r>
          </a:p>
          <a:p>
            <a:pPr marL="0" indent="0">
              <a:buNone/>
            </a:pPr>
            <a:endParaRPr lang="en-GB" dirty="0"/>
          </a:p>
          <a:p>
            <a:pPr marL="0" indent="0">
              <a:buNone/>
            </a:pPr>
            <a:r>
              <a:rPr lang="en-GB" dirty="0"/>
              <a:t>When a certain temperature is reached, the particles start to break away from their fixed shape and </a:t>
            </a:r>
            <a:r>
              <a:rPr lang="en-GB" b="1" dirty="0"/>
              <a:t>move </a:t>
            </a:r>
            <a:r>
              <a:rPr lang="en-GB" dirty="0"/>
              <a:t>away from each other. This shows the state change from a </a:t>
            </a:r>
            <a:r>
              <a:rPr lang="en-GB" b="1" dirty="0"/>
              <a:t>solid </a:t>
            </a:r>
            <a:r>
              <a:rPr lang="en-GB" dirty="0"/>
              <a:t>to a </a:t>
            </a:r>
            <a:r>
              <a:rPr lang="en-GB" b="1" dirty="0"/>
              <a:t>liquid</a:t>
            </a:r>
            <a:r>
              <a:rPr lang="en-GB" dirty="0"/>
              <a:t>.</a:t>
            </a:r>
            <a:endParaRPr lang="en-GB" sz="2000" dirty="0"/>
          </a:p>
        </p:txBody>
      </p:sp>
      <p:sp>
        <p:nvSpPr>
          <p:cNvPr id="6" name="Subtitle 2">
            <a:extLst>
              <a:ext uri="{FF2B5EF4-FFF2-40B4-BE49-F238E27FC236}">
                <a16:creationId xmlns:a16="http://schemas.microsoft.com/office/drawing/2014/main" id="{0D9CF2A6-CDD7-5E73-98DA-5681579A981D}"/>
              </a:ext>
            </a:extLst>
          </p:cNvPr>
          <p:cNvSpPr txBox="1">
            <a:spLocks/>
          </p:cNvSpPr>
          <p:nvPr/>
        </p:nvSpPr>
        <p:spPr>
          <a:xfrm>
            <a:off x="9542352" y="2571091"/>
            <a:ext cx="1995529" cy="2463245"/>
          </a:xfrm>
          <a:prstGeom prst="rect">
            <a:avLst/>
          </a:prstGeom>
          <a:solidFill>
            <a:srgbClr val="EF9F3F"/>
          </a:solidFill>
          <a:ln w="28575">
            <a:noFill/>
          </a:ln>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Font typeface="Arial" charset="0"/>
              <a:buNone/>
            </a:pPr>
            <a:r>
              <a:rPr lang="en-GB" b="1" dirty="0">
                <a:solidFill>
                  <a:schemeClr val="bg1"/>
                </a:solidFill>
              </a:rPr>
              <a:t>Key words: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Particles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Solid</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b="1" dirty="0">
                <a:solidFill>
                  <a:schemeClr val="bg1"/>
                </a:solidFill>
                <a:latin typeface="Calibri"/>
                <a:ea typeface="+mj-ea"/>
                <a:cs typeface="+mj-cs"/>
              </a:rPr>
              <a:t>Liquid</a:t>
            </a:r>
            <a:endParaRPr kumimoji="0" lang="en-GB" sz="2000" b="1" i="0" u="none" strike="noStrike" kern="1200" cap="none" spc="0" normalizeH="0" baseline="0" noProof="0" dirty="0">
              <a:ln>
                <a:noFill/>
              </a:ln>
              <a:solidFill>
                <a:schemeClr val="bg1"/>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Faster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Move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Energy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Kinetic</a:t>
            </a:r>
          </a:p>
          <a:p>
            <a:pPr marL="0" indent="0" algn="ctr">
              <a:buFont typeface="Arial" charset="0"/>
              <a:buNone/>
            </a:pPr>
            <a:endParaRPr lang="en-GB" b="1" dirty="0">
              <a:solidFill>
                <a:schemeClr val="bg1"/>
              </a:solidFill>
            </a:endParaRPr>
          </a:p>
        </p:txBody>
      </p:sp>
      <p:sp>
        <p:nvSpPr>
          <p:cNvPr id="7" name="Rectangle 6">
            <a:extLst>
              <a:ext uri="{FF2B5EF4-FFF2-40B4-BE49-F238E27FC236}">
                <a16:creationId xmlns:a16="http://schemas.microsoft.com/office/drawing/2014/main" id="{C6E004F6-58D5-4A2A-B200-1788EE48F01F}"/>
              </a:ext>
            </a:extLst>
          </p:cNvPr>
          <p:cNvSpPr/>
          <p:nvPr/>
        </p:nvSpPr>
        <p:spPr>
          <a:xfrm>
            <a:off x="1014439" y="5964439"/>
            <a:ext cx="10163122" cy="400110"/>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Remember – particles </a:t>
            </a:r>
            <a:r>
              <a:rPr kumimoji="0" lang="en-GB" sz="2000" b="1" i="0" u="none" strike="noStrike" kern="0" cap="none" spc="0" normalizeH="0" baseline="0" noProof="0" dirty="0">
                <a:ln>
                  <a:noFill/>
                </a:ln>
                <a:effectLst/>
                <a:uLnTx/>
                <a:uFillTx/>
                <a:latin typeface="Arial" panose="020B0604020202020204" pitchFamily="34" charset="0"/>
                <a:cs typeface="Arial" panose="020B0604020202020204" pitchFamily="34" charset="0"/>
              </a:rPr>
              <a:t>DON’T</a:t>
            </a:r>
            <a:r>
              <a:rPr kumimoji="0" lang="en-GB"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 expand, they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move further away from each other.</a:t>
            </a:r>
          </a:p>
        </p:txBody>
      </p:sp>
    </p:spTree>
    <p:extLst>
      <p:ext uri="{BB962C8B-B14F-4D97-AF65-F5344CB8AC3E}">
        <p14:creationId xmlns:p14="http://schemas.microsoft.com/office/powerpoint/2010/main" val="3250551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happening to the chocolate?</a:t>
            </a:r>
          </a:p>
        </p:txBody>
      </p:sp>
      <p:sp>
        <p:nvSpPr>
          <p:cNvPr id="3" name="Subtitle 2"/>
          <p:cNvSpPr>
            <a:spLocks noGrp="1"/>
          </p:cNvSpPr>
          <p:nvPr>
            <p:ph type="subTitle" idx="1"/>
          </p:nvPr>
        </p:nvSpPr>
        <p:spPr>
          <a:xfrm>
            <a:off x="1169277" y="2571092"/>
            <a:ext cx="5745232" cy="3593402"/>
          </a:xfrm>
        </p:spPr>
        <p:txBody>
          <a:bodyPr/>
          <a:lstStyle/>
          <a:p>
            <a:pPr marL="0" indent="0">
              <a:buNone/>
            </a:pPr>
            <a:r>
              <a:rPr lang="en-GB" sz="2000" dirty="0"/>
              <a:t>Now you have your melted, liquid chocolate, you want to get it back to solid chocolate.</a:t>
            </a:r>
          </a:p>
          <a:p>
            <a:pPr marL="0" indent="0">
              <a:buNone/>
            </a:pPr>
            <a:endParaRPr lang="en-GB" dirty="0"/>
          </a:p>
          <a:p>
            <a:pPr marL="0" indent="0">
              <a:buNone/>
            </a:pPr>
            <a:r>
              <a:rPr lang="en-GB" dirty="0"/>
              <a:t>Describe h</a:t>
            </a:r>
            <a:r>
              <a:rPr lang="en-GB" sz="2000" dirty="0"/>
              <a:t>ow could you go about doing this, using the particle model.</a:t>
            </a:r>
          </a:p>
          <a:p>
            <a:pPr marL="0" indent="0">
              <a:buNone/>
            </a:pPr>
            <a:endParaRPr lang="en-GB" dirty="0"/>
          </a:p>
          <a:p>
            <a:pPr marL="0" indent="0">
              <a:buNone/>
            </a:pPr>
            <a:endParaRPr lang="en-GB" sz="2000" dirty="0"/>
          </a:p>
        </p:txBody>
      </p:sp>
      <p:sp>
        <p:nvSpPr>
          <p:cNvPr id="4" name="Subtitle 2">
            <a:extLst>
              <a:ext uri="{FF2B5EF4-FFF2-40B4-BE49-F238E27FC236}">
                <a16:creationId xmlns:a16="http://schemas.microsoft.com/office/drawing/2014/main" id="{89423762-EDB9-2753-6A14-64B1B115A3E8}"/>
              </a:ext>
            </a:extLst>
          </p:cNvPr>
          <p:cNvSpPr txBox="1">
            <a:spLocks/>
          </p:cNvSpPr>
          <p:nvPr/>
        </p:nvSpPr>
        <p:spPr>
          <a:xfrm>
            <a:off x="9542352" y="2571091"/>
            <a:ext cx="1995529" cy="2463245"/>
          </a:xfrm>
          <a:prstGeom prst="rect">
            <a:avLst/>
          </a:prstGeom>
          <a:solidFill>
            <a:srgbClr val="EF9F3F"/>
          </a:solidFill>
          <a:ln w="28575">
            <a:noFill/>
          </a:ln>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Font typeface="Arial" charset="0"/>
              <a:buNone/>
            </a:pPr>
            <a:r>
              <a:rPr lang="en-GB" b="1" dirty="0">
                <a:solidFill>
                  <a:schemeClr val="bg1"/>
                </a:solidFill>
              </a:rPr>
              <a:t>Key words: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Particles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Solid</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b="1" dirty="0">
                <a:solidFill>
                  <a:schemeClr val="bg1"/>
                </a:solidFill>
                <a:latin typeface="Calibri"/>
                <a:ea typeface="+mj-ea"/>
                <a:cs typeface="+mj-cs"/>
              </a:rPr>
              <a:t>Liquid</a:t>
            </a:r>
            <a:endParaRPr kumimoji="0" lang="en-GB" sz="2000" b="1" i="0" u="none" strike="noStrike" kern="1200" cap="none" spc="0" normalizeH="0" baseline="0" noProof="0" dirty="0">
              <a:ln>
                <a:noFill/>
              </a:ln>
              <a:solidFill>
                <a:schemeClr val="bg1"/>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Faster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Move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Energy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Kinetic</a:t>
            </a:r>
          </a:p>
          <a:p>
            <a:pPr marL="0" indent="0" algn="ctr">
              <a:buFont typeface="Arial" charset="0"/>
              <a:buNone/>
            </a:pPr>
            <a:endParaRPr lang="en-GB" b="1" dirty="0">
              <a:solidFill>
                <a:schemeClr val="bg1"/>
              </a:solidFill>
            </a:endParaRPr>
          </a:p>
        </p:txBody>
      </p:sp>
      <p:sp>
        <p:nvSpPr>
          <p:cNvPr id="7" name="Rectangle 6">
            <a:extLst>
              <a:ext uri="{FF2B5EF4-FFF2-40B4-BE49-F238E27FC236}">
                <a16:creationId xmlns:a16="http://schemas.microsoft.com/office/drawing/2014/main" id="{EF2205AC-4383-7936-ABAC-E37E6C4C0D6B}"/>
              </a:ext>
            </a:extLst>
          </p:cNvPr>
          <p:cNvSpPr/>
          <p:nvPr/>
        </p:nvSpPr>
        <p:spPr>
          <a:xfrm>
            <a:off x="1014439" y="5964439"/>
            <a:ext cx="10163122" cy="400110"/>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Remember – particles </a:t>
            </a:r>
            <a:r>
              <a:rPr kumimoji="0" lang="en-GB" sz="2000" b="1" i="0" u="none" strike="noStrike" kern="0" cap="none" spc="0" normalizeH="0" baseline="0" noProof="0" dirty="0">
                <a:ln>
                  <a:noFill/>
                </a:ln>
                <a:effectLst/>
                <a:uLnTx/>
                <a:uFillTx/>
                <a:latin typeface="Arial" panose="020B0604020202020204" pitchFamily="34" charset="0"/>
                <a:cs typeface="Arial" panose="020B0604020202020204" pitchFamily="34" charset="0"/>
              </a:rPr>
              <a:t>DON’T</a:t>
            </a:r>
            <a:r>
              <a:rPr kumimoji="0" lang="en-GB"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 expand, they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move further away from each other.</a:t>
            </a:r>
          </a:p>
        </p:txBody>
      </p:sp>
    </p:spTree>
    <p:extLst>
      <p:ext uri="{BB962C8B-B14F-4D97-AF65-F5344CB8AC3E}">
        <p14:creationId xmlns:p14="http://schemas.microsoft.com/office/powerpoint/2010/main" val="810856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happening to the chocolate?</a:t>
            </a:r>
          </a:p>
        </p:txBody>
      </p:sp>
      <p:sp>
        <p:nvSpPr>
          <p:cNvPr id="3" name="Subtitle 2"/>
          <p:cNvSpPr>
            <a:spLocks noGrp="1"/>
          </p:cNvSpPr>
          <p:nvPr>
            <p:ph type="subTitle" idx="1"/>
          </p:nvPr>
        </p:nvSpPr>
        <p:spPr>
          <a:xfrm>
            <a:off x="1169277" y="2571092"/>
            <a:ext cx="5745232" cy="3593402"/>
          </a:xfrm>
        </p:spPr>
        <p:txBody>
          <a:bodyPr/>
          <a:lstStyle/>
          <a:p>
            <a:pPr marL="0" indent="0">
              <a:buNone/>
            </a:pPr>
            <a:r>
              <a:rPr lang="en-GB" sz="2000" dirty="0"/>
              <a:t>You can freeze a </a:t>
            </a:r>
            <a:r>
              <a:rPr lang="en-GB" sz="2000" b="1" dirty="0"/>
              <a:t>liquid</a:t>
            </a:r>
            <a:r>
              <a:rPr lang="en-GB" sz="2000" dirty="0"/>
              <a:t> to turn it back into a </a:t>
            </a:r>
            <a:r>
              <a:rPr lang="en-GB" sz="2000" b="1" dirty="0"/>
              <a:t>solid</a:t>
            </a:r>
            <a:r>
              <a:rPr lang="en-GB" sz="2000" dirty="0"/>
              <a:t>.</a:t>
            </a:r>
          </a:p>
          <a:p>
            <a:pPr marL="0" indent="0">
              <a:buNone/>
            </a:pPr>
            <a:endParaRPr lang="en-GB" dirty="0"/>
          </a:p>
          <a:p>
            <a:pPr marL="0" indent="0">
              <a:buNone/>
            </a:pPr>
            <a:r>
              <a:rPr lang="en-GB" dirty="0"/>
              <a:t>When the liquid is cooled, the </a:t>
            </a:r>
            <a:r>
              <a:rPr lang="en-GB" b="1" dirty="0"/>
              <a:t>particles</a:t>
            </a:r>
            <a:r>
              <a:rPr lang="en-GB" dirty="0"/>
              <a:t> vibrate </a:t>
            </a:r>
            <a:r>
              <a:rPr lang="en-GB" b="1" dirty="0"/>
              <a:t>slower</a:t>
            </a:r>
            <a:r>
              <a:rPr lang="en-GB" dirty="0"/>
              <a:t>. This is because they are losing </a:t>
            </a:r>
            <a:r>
              <a:rPr lang="en-GB" b="1" dirty="0"/>
              <a:t>kinetic energy</a:t>
            </a:r>
            <a:r>
              <a:rPr lang="en-GB" dirty="0"/>
              <a:t>.</a:t>
            </a:r>
          </a:p>
          <a:p>
            <a:pPr marL="0" indent="0">
              <a:buNone/>
            </a:pPr>
            <a:endParaRPr lang="en-GB" dirty="0"/>
          </a:p>
          <a:p>
            <a:pPr marL="0" indent="0">
              <a:buNone/>
            </a:pPr>
            <a:r>
              <a:rPr lang="en-GB" dirty="0"/>
              <a:t>When a certain temperature is reached, the particles are moving so slowly that they start to form a rigid structure and they stay in a fixed shape (a solid).</a:t>
            </a:r>
            <a:endParaRPr lang="en-GB" sz="2000" dirty="0"/>
          </a:p>
        </p:txBody>
      </p:sp>
      <p:sp>
        <p:nvSpPr>
          <p:cNvPr id="4" name="Subtitle 2">
            <a:extLst>
              <a:ext uri="{FF2B5EF4-FFF2-40B4-BE49-F238E27FC236}">
                <a16:creationId xmlns:a16="http://schemas.microsoft.com/office/drawing/2014/main" id="{BC6539E9-922A-BF86-ABDC-291DB3E085FE}"/>
              </a:ext>
            </a:extLst>
          </p:cNvPr>
          <p:cNvSpPr txBox="1">
            <a:spLocks/>
          </p:cNvSpPr>
          <p:nvPr/>
        </p:nvSpPr>
        <p:spPr>
          <a:xfrm>
            <a:off x="9542352" y="2571091"/>
            <a:ext cx="1995529" cy="2463245"/>
          </a:xfrm>
          <a:prstGeom prst="rect">
            <a:avLst/>
          </a:prstGeom>
          <a:solidFill>
            <a:srgbClr val="EF9F3F"/>
          </a:solidFill>
          <a:ln w="28575">
            <a:noFill/>
          </a:ln>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Font typeface="Arial" charset="0"/>
              <a:buNone/>
            </a:pPr>
            <a:r>
              <a:rPr lang="en-GB" b="1" dirty="0">
                <a:solidFill>
                  <a:schemeClr val="bg1"/>
                </a:solidFill>
              </a:rPr>
              <a:t>Key words: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Particles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Solid</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b="1" dirty="0">
                <a:solidFill>
                  <a:schemeClr val="bg1"/>
                </a:solidFill>
                <a:latin typeface="Calibri"/>
                <a:ea typeface="+mj-ea"/>
                <a:cs typeface="+mj-cs"/>
              </a:rPr>
              <a:t>Liquid</a:t>
            </a:r>
            <a:endParaRPr kumimoji="0" lang="en-GB" sz="2000" b="1" i="0" u="none" strike="noStrike" kern="1200" cap="none" spc="0" normalizeH="0" baseline="0" noProof="0" dirty="0">
              <a:ln>
                <a:noFill/>
              </a:ln>
              <a:solidFill>
                <a:schemeClr val="bg1"/>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Faster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Move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Energy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Calibri"/>
                <a:ea typeface="+mj-ea"/>
                <a:cs typeface="+mj-cs"/>
              </a:rPr>
              <a:t>Kinetic</a:t>
            </a:r>
          </a:p>
          <a:p>
            <a:pPr marL="0" indent="0" algn="ctr">
              <a:buFont typeface="Arial" charset="0"/>
              <a:buNone/>
            </a:pPr>
            <a:endParaRPr lang="en-GB" b="1" dirty="0">
              <a:solidFill>
                <a:schemeClr val="bg1"/>
              </a:solidFill>
            </a:endParaRPr>
          </a:p>
        </p:txBody>
      </p:sp>
      <p:sp>
        <p:nvSpPr>
          <p:cNvPr id="7" name="Rectangle 6">
            <a:extLst>
              <a:ext uri="{FF2B5EF4-FFF2-40B4-BE49-F238E27FC236}">
                <a16:creationId xmlns:a16="http://schemas.microsoft.com/office/drawing/2014/main" id="{A7EF915F-7959-ACF7-DCA4-FD266850642A}"/>
              </a:ext>
            </a:extLst>
          </p:cNvPr>
          <p:cNvSpPr/>
          <p:nvPr/>
        </p:nvSpPr>
        <p:spPr>
          <a:xfrm>
            <a:off x="1014439" y="5964439"/>
            <a:ext cx="10163122" cy="400110"/>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Remember – particles </a:t>
            </a:r>
            <a:r>
              <a:rPr kumimoji="0" lang="en-GB" sz="2000" b="1" i="0" u="none" strike="noStrike" kern="0" cap="none" spc="0" normalizeH="0" baseline="0" noProof="0" dirty="0">
                <a:ln>
                  <a:noFill/>
                </a:ln>
                <a:effectLst/>
                <a:uLnTx/>
                <a:uFillTx/>
                <a:latin typeface="Arial" panose="020B0604020202020204" pitchFamily="34" charset="0"/>
                <a:cs typeface="Arial" panose="020B0604020202020204" pitchFamily="34" charset="0"/>
              </a:rPr>
              <a:t>DON’T</a:t>
            </a:r>
            <a:r>
              <a:rPr kumimoji="0" lang="en-GB"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 expand, they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move further away from each other.</a:t>
            </a:r>
          </a:p>
        </p:txBody>
      </p:sp>
    </p:spTree>
    <p:extLst>
      <p:ext uri="{BB962C8B-B14F-4D97-AF65-F5344CB8AC3E}">
        <p14:creationId xmlns:p14="http://schemas.microsoft.com/office/powerpoint/2010/main" val="317863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Variables</a:t>
            </a:r>
          </a:p>
        </p:txBody>
      </p:sp>
      <p:sp>
        <p:nvSpPr>
          <p:cNvPr id="3" name="Subtitle 2"/>
          <p:cNvSpPr>
            <a:spLocks noGrp="1"/>
          </p:cNvSpPr>
          <p:nvPr>
            <p:ph type="subTitle" idx="1"/>
          </p:nvPr>
        </p:nvSpPr>
        <p:spPr>
          <a:xfrm>
            <a:off x="1169277" y="2571092"/>
            <a:ext cx="5745232" cy="3593402"/>
          </a:xfrm>
        </p:spPr>
        <p:txBody>
          <a:bodyPr/>
          <a:lstStyle/>
          <a:p>
            <a:pPr marL="0" indent="0">
              <a:buNone/>
            </a:pPr>
            <a:r>
              <a:rPr lang="en-GB" dirty="0"/>
              <a:t>There are three types of variables:</a:t>
            </a:r>
          </a:p>
          <a:p>
            <a:pPr marL="0" indent="0">
              <a:buNone/>
            </a:pPr>
            <a:endParaRPr lang="en-GB" sz="2000" dirty="0"/>
          </a:p>
          <a:p>
            <a:r>
              <a:rPr lang="en-GB" dirty="0"/>
              <a:t>Dependent variables</a:t>
            </a:r>
          </a:p>
          <a:p>
            <a:endParaRPr lang="en-GB" sz="2000" dirty="0"/>
          </a:p>
          <a:p>
            <a:r>
              <a:rPr lang="en-GB" dirty="0"/>
              <a:t>Independent variables</a:t>
            </a:r>
          </a:p>
          <a:p>
            <a:endParaRPr lang="en-GB" sz="2000" dirty="0"/>
          </a:p>
          <a:p>
            <a:r>
              <a:rPr lang="en-GB" dirty="0"/>
              <a:t>Control variables</a:t>
            </a:r>
            <a:endParaRPr lang="en-GB" sz="2000" dirty="0"/>
          </a:p>
        </p:txBody>
      </p:sp>
      <p:sp>
        <p:nvSpPr>
          <p:cNvPr id="4" name="Rectangle 3">
            <a:extLst>
              <a:ext uri="{FF2B5EF4-FFF2-40B4-BE49-F238E27FC236}">
                <a16:creationId xmlns:a16="http://schemas.microsoft.com/office/drawing/2014/main" id="{30653CF2-57F7-7AB7-4DAB-B7D20464D957}"/>
              </a:ext>
            </a:extLst>
          </p:cNvPr>
          <p:cNvSpPr/>
          <p:nvPr/>
        </p:nvSpPr>
        <p:spPr>
          <a:xfrm>
            <a:off x="6816013" y="2748174"/>
            <a:ext cx="6227717" cy="3416320"/>
          </a:xfrm>
          <a:prstGeom prst="rect">
            <a:avLst/>
          </a:prstGeom>
        </p:spPr>
        <p:txBody>
          <a:bodyPr wrap="square">
            <a:spAutoFit/>
          </a:bodyPr>
          <a:lstStyle/>
          <a:p>
            <a:r>
              <a:rPr lang="en-GB" b="1" dirty="0"/>
              <a:t>Independent variables are ones you ________</a:t>
            </a:r>
          </a:p>
          <a:p>
            <a:r>
              <a:rPr lang="en-GB" b="1" dirty="0"/>
              <a:t>Independent variables are ones you ________</a:t>
            </a:r>
          </a:p>
          <a:p>
            <a:r>
              <a:rPr lang="en-GB" b="1" dirty="0"/>
              <a:t>Dependent ones you _________ </a:t>
            </a:r>
          </a:p>
          <a:p>
            <a:r>
              <a:rPr lang="en-GB" b="1" dirty="0"/>
              <a:t>Get it wrong you’ll feel displeasure</a:t>
            </a:r>
          </a:p>
          <a:p>
            <a:r>
              <a:rPr lang="en-GB" b="1" dirty="0"/>
              <a:t>Independent variables are ones you ________</a:t>
            </a:r>
          </a:p>
          <a:p>
            <a:r>
              <a:rPr lang="en-GB" b="1" dirty="0"/>
              <a:t> </a:t>
            </a:r>
          </a:p>
          <a:p>
            <a:r>
              <a:rPr lang="en-GB" b="1" dirty="0"/>
              <a:t>Independent variables go on the ____ -axis</a:t>
            </a:r>
          </a:p>
          <a:p>
            <a:r>
              <a:rPr lang="en-GB" b="1" dirty="0"/>
              <a:t>Independent variables go on the ____ -axis</a:t>
            </a:r>
          </a:p>
          <a:p>
            <a:r>
              <a:rPr lang="en-GB" b="1" dirty="0"/>
              <a:t>Dependent ones go high</a:t>
            </a:r>
          </a:p>
          <a:p>
            <a:r>
              <a:rPr lang="en-GB" b="1" dirty="0"/>
              <a:t>On the axis known as ____</a:t>
            </a:r>
          </a:p>
          <a:p>
            <a:r>
              <a:rPr lang="en-GB" b="1" dirty="0"/>
              <a:t>Independent variables go on the ____ -axis</a:t>
            </a:r>
          </a:p>
          <a:p>
            <a:r>
              <a:rPr lang="en-GB" b="1" dirty="0"/>
              <a:t> </a:t>
            </a:r>
          </a:p>
        </p:txBody>
      </p:sp>
      <p:sp>
        <p:nvSpPr>
          <p:cNvPr id="5" name="Rectangle 4">
            <a:extLst>
              <a:ext uri="{FF2B5EF4-FFF2-40B4-BE49-F238E27FC236}">
                <a16:creationId xmlns:a16="http://schemas.microsoft.com/office/drawing/2014/main" id="{85ABD5D2-A49A-C656-E54D-2246F8C9B8A7}"/>
              </a:ext>
            </a:extLst>
          </p:cNvPr>
          <p:cNvSpPr/>
          <p:nvPr/>
        </p:nvSpPr>
        <p:spPr>
          <a:xfrm>
            <a:off x="10329724" y="2748174"/>
            <a:ext cx="1056700" cy="369332"/>
          </a:xfrm>
          <a:prstGeom prst="rect">
            <a:avLst/>
          </a:prstGeom>
        </p:spPr>
        <p:txBody>
          <a:bodyPr wrap="none">
            <a:spAutoFit/>
          </a:bodyPr>
          <a:lstStyle/>
          <a:p>
            <a:r>
              <a:rPr lang="en-GB" b="1" dirty="0">
                <a:solidFill>
                  <a:srgbClr val="0070C0"/>
                </a:solidFill>
              </a:rPr>
              <a:t>change </a:t>
            </a:r>
            <a:endParaRPr lang="en-GB" dirty="0">
              <a:solidFill>
                <a:srgbClr val="0070C0"/>
              </a:solidFill>
            </a:endParaRPr>
          </a:p>
        </p:txBody>
      </p:sp>
      <p:sp>
        <p:nvSpPr>
          <p:cNvPr id="6" name="Rectangle 5">
            <a:extLst>
              <a:ext uri="{FF2B5EF4-FFF2-40B4-BE49-F238E27FC236}">
                <a16:creationId xmlns:a16="http://schemas.microsoft.com/office/drawing/2014/main" id="{E53F6CC1-9729-4F9A-9634-8B039097643D}"/>
              </a:ext>
            </a:extLst>
          </p:cNvPr>
          <p:cNvSpPr/>
          <p:nvPr/>
        </p:nvSpPr>
        <p:spPr>
          <a:xfrm>
            <a:off x="10329724" y="3014991"/>
            <a:ext cx="1056700" cy="369332"/>
          </a:xfrm>
          <a:prstGeom prst="rect">
            <a:avLst/>
          </a:prstGeom>
        </p:spPr>
        <p:txBody>
          <a:bodyPr wrap="none">
            <a:spAutoFit/>
          </a:bodyPr>
          <a:lstStyle/>
          <a:p>
            <a:r>
              <a:rPr lang="en-GB" b="1" dirty="0">
                <a:solidFill>
                  <a:srgbClr val="0070C0"/>
                </a:solidFill>
              </a:rPr>
              <a:t>change </a:t>
            </a:r>
            <a:endParaRPr lang="en-GB" dirty="0">
              <a:solidFill>
                <a:srgbClr val="0070C0"/>
              </a:solidFill>
            </a:endParaRPr>
          </a:p>
        </p:txBody>
      </p:sp>
      <p:sp>
        <p:nvSpPr>
          <p:cNvPr id="8" name="Rectangle 7">
            <a:extLst>
              <a:ext uri="{FF2B5EF4-FFF2-40B4-BE49-F238E27FC236}">
                <a16:creationId xmlns:a16="http://schemas.microsoft.com/office/drawing/2014/main" id="{97CAD672-8318-E7CF-83C3-743B14756B00}"/>
              </a:ext>
            </a:extLst>
          </p:cNvPr>
          <p:cNvSpPr/>
          <p:nvPr/>
        </p:nvSpPr>
        <p:spPr>
          <a:xfrm>
            <a:off x="8912767" y="3297708"/>
            <a:ext cx="1197764" cy="369332"/>
          </a:xfrm>
          <a:prstGeom prst="rect">
            <a:avLst/>
          </a:prstGeom>
        </p:spPr>
        <p:txBody>
          <a:bodyPr wrap="none">
            <a:spAutoFit/>
          </a:bodyPr>
          <a:lstStyle/>
          <a:p>
            <a:r>
              <a:rPr lang="en-GB" b="1" dirty="0">
                <a:solidFill>
                  <a:srgbClr val="0070C0"/>
                </a:solidFill>
              </a:rPr>
              <a:t>measure </a:t>
            </a:r>
            <a:endParaRPr lang="en-GB" dirty="0">
              <a:solidFill>
                <a:srgbClr val="0070C0"/>
              </a:solidFill>
            </a:endParaRPr>
          </a:p>
        </p:txBody>
      </p:sp>
      <p:sp>
        <p:nvSpPr>
          <p:cNvPr id="9" name="Rectangle 8">
            <a:extLst>
              <a:ext uri="{FF2B5EF4-FFF2-40B4-BE49-F238E27FC236}">
                <a16:creationId xmlns:a16="http://schemas.microsoft.com/office/drawing/2014/main" id="{0142859D-0519-281D-A774-DBD825DAC997}"/>
              </a:ext>
            </a:extLst>
          </p:cNvPr>
          <p:cNvSpPr/>
          <p:nvPr/>
        </p:nvSpPr>
        <p:spPr>
          <a:xfrm>
            <a:off x="10329724" y="3798945"/>
            <a:ext cx="1056700" cy="369332"/>
          </a:xfrm>
          <a:prstGeom prst="rect">
            <a:avLst/>
          </a:prstGeom>
        </p:spPr>
        <p:txBody>
          <a:bodyPr wrap="none">
            <a:spAutoFit/>
          </a:bodyPr>
          <a:lstStyle/>
          <a:p>
            <a:r>
              <a:rPr lang="en-GB" b="1" dirty="0">
                <a:solidFill>
                  <a:srgbClr val="0070C0"/>
                </a:solidFill>
              </a:rPr>
              <a:t>change </a:t>
            </a:r>
            <a:endParaRPr lang="en-GB" dirty="0">
              <a:solidFill>
                <a:srgbClr val="0070C0"/>
              </a:solidFill>
            </a:endParaRPr>
          </a:p>
        </p:txBody>
      </p:sp>
      <p:sp>
        <p:nvSpPr>
          <p:cNvPr id="10" name="Rectangle 9">
            <a:extLst>
              <a:ext uri="{FF2B5EF4-FFF2-40B4-BE49-F238E27FC236}">
                <a16:creationId xmlns:a16="http://schemas.microsoft.com/office/drawing/2014/main" id="{44FBBBAA-A389-63C0-F408-505419C1F592}"/>
              </a:ext>
            </a:extLst>
          </p:cNvPr>
          <p:cNvSpPr/>
          <p:nvPr/>
        </p:nvSpPr>
        <p:spPr>
          <a:xfrm>
            <a:off x="10110531" y="4398233"/>
            <a:ext cx="377026" cy="369332"/>
          </a:xfrm>
          <a:prstGeom prst="rect">
            <a:avLst/>
          </a:prstGeom>
        </p:spPr>
        <p:txBody>
          <a:bodyPr wrap="none">
            <a:spAutoFit/>
          </a:bodyPr>
          <a:lstStyle/>
          <a:p>
            <a:r>
              <a:rPr lang="en-GB" b="1" dirty="0">
                <a:solidFill>
                  <a:srgbClr val="0070C0"/>
                </a:solidFill>
              </a:rPr>
              <a:t>x </a:t>
            </a:r>
            <a:endParaRPr lang="en-GB" dirty="0">
              <a:solidFill>
                <a:srgbClr val="0070C0"/>
              </a:solidFill>
            </a:endParaRPr>
          </a:p>
        </p:txBody>
      </p:sp>
      <p:sp>
        <p:nvSpPr>
          <p:cNvPr id="11" name="Rectangle 10">
            <a:extLst>
              <a:ext uri="{FF2B5EF4-FFF2-40B4-BE49-F238E27FC236}">
                <a16:creationId xmlns:a16="http://schemas.microsoft.com/office/drawing/2014/main" id="{8C031B44-0C46-9519-072A-32F6A5576C8E}"/>
              </a:ext>
            </a:extLst>
          </p:cNvPr>
          <p:cNvSpPr/>
          <p:nvPr/>
        </p:nvSpPr>
        <p:spPr>
          <a:xfrm>
            <a:off x="10110531" y="4665050"/>
            <a:ext cx="377026" cy="369332"/>
          </a:xfrm>
          <a:prstGeom prst="rect">
            <a:avLst/>
          </a:prstGeom>
        </p:spPr>
        <p:txBody>
          <a:bodyPr wrap="none">
            <a:spAutoFit/>
          </a:bodyPr>
          <a:lstStyle/>
          <a:p>
            <a:r>
              <a:rPr lang="en-GB" b="1" dirty="0">
                <a:solidFill>
                  <a:srgbClr val="0070C0"/>
                </a:solidFill>
              </a:rPr>
              <a:t>x </a:t>
            </a:r>
            <a:endParaRPr lang="en-GB" dirty="0">
              <a:solidFill>
                <a:srgbClr val="0070C0"/>
              </a:solidFill>
            </a:endParaRPr>
          </a:p>
        </p:txBody>
      </p:sp>
      <p:sp>
        <p:nvSpPr>
          <p:cNvPr id="12" name="Rectangle 11">
            <a:extLst>
              <a:ext uri="{FF2B5EF4-FFF2-40B4-BE49-F238E27FC236}">
                <a16:creationId xmlns:a16="http://schemas.microsoft.com/office/drawing/2014/main" id="{9BC758EE-396A-CB6B-9371-A4693D7B0678}"/>
              </a:ext>
            </a:extLst>
          </p:cNvPr>
          <p:cNvSpPr/>
          <p:nvPr/>
        </p:nvSpPr>
        <p:spPr>
          <a:xfrm>
            <a:off x="10110531" y="5449004"/>
            <a:ext cx="377026" cy="369332"/>
          </a:xfrm>
          <a:prstGeom prst="rect">
            <a:avLst/>
          </a:prstGeom>
        </p:spPr>
        <p:txBody>
          <a:bodyPr wrap="none">
            <a:spAutoFit/>
          </a:bodyPr>
          <a:lstStyle/>
          <a:p>
            <a:r>
              <a:rPr lang="en-GB" b="1" dirty="0">
                <a:solidFill>
                  <a:srgbClr val="0070C0"/>
                </a:solidFill>
              </a:rPr>
              <a:t>x </a:t>
            </a:r>
            <a:endParaRPr lang="en-GB" dirty="0">
              <a:solidFill>
                <a:srgbClr val="0070C0"/>
              </a:solidFill>
            </a:endParaRPr>
          </a:p>
        </p:txBody>
      </p:sp>
      <p:sp>
        <p:nvSpPr>
          <p:cNvPr id="13" name="Rectangle 12">
            <a:extLst>
              <a:ext uri="{FF2B5EF4-FFF2-40B4-BE49-F238E27FC236}">
                <a16:creationId xmlns:a16="http://schemas.microsoft.com/office/drawing/2014/main" id="{7990F744-28F5-1652-4298-6844A06AE759}"/>
              </a:ext>
            </a:extLst>
          </p:cNvPr>
          <p:cNvSpPr/>
          <p:nvPr/>
        </p:nvSpPr>
        <p:spPr>
          <a:xfrm>
            <a:off x="9050525" y="5177324"/>
            <a:ext cx="377026" cy="369332"/>
          </a:xfrm>
          <a:prstGeom prst="rect">
            <a:avLst/>
          </a:prstGeom>
        </p:spPr>
        <p:txBody>
          <a:bodyPr wrap="none">
            <a:spAutoFit/>
          </a:bodyPr>
          <a:lstStyle/>
          <a:p>
            <a:r>
              <a:rPr lang="en-GB" b="1" dirty="0">
                <a:solidFill>
                  <a:srgbClr val="0070C0"/>
                </a:solidFill>
              </a:rPr>
              <a:t>y </a:t>
            </a:r>
            <a:endParaRPr lang="en-GB" dirty="0">
              <a:solidFill>
                <a:srgbClr val="0070C0"/>
              </a:solidFill>
            </a:endParaRPr>
          </a:p>
        </p:txBody>
      </p:sp>
      <p:sp>
        <p:nvSpPr>
          <p:cNvPr id="14" name="Rectangle 5">
            <a:extLst>
              <a:ext uri="{FF2B5EF4-FFF2-40B4-BE49-F238E27FC236}">
                <a16:creationId xmlns:a16="http://schemas.microsoft.com/office/drawing/2014/main" id="{8A3D15C4-E3C9-00FE-396B-B507EEEE0CB9}"/>
              </a:ext>
            </a:extLst>
          </p:cNvPr>
          <p:cNvSpPr>
            <a:spLocks noChangeArrowheads="1"/>
          </p:cNvSpPr>
          <p:nvPr/>
        </p:nvSpPr>
        <p:spPr bwMode="auto">
          <a:xfrm>
            <a:off x="6816013" y="1680676"/>
            <a:ext cx="37865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altLang="en-US" sz="2000" b="1" dirty="0">
                <a:ea typeface="Times New Roman" pitchFamily="18" charset="0"/>
                <a:cs typeface="Arial" pitchFamily="34" charset="0"/>
              </a:rPr>
              <a:t>THE VARIABLES SONG: </a:t>
            </a:r>
            <a:r>
              <a:rPr lang="en-GB" altLang="en-US" sz="2000" i="1" dirty="0">
                <a:ea typeface="Times New Roman" pitchFamily="18" charset="0"/>
                <a:cs typeface="Arial" pitchFamily="34" charset="0"/>
              </a:rPr>
              <a:t>Sung to the tune (if you’re happy and you know it)</a:t>
            </a:r>
            <a:endParaRPr lang="en-GB" altLang="en-US" sz="1100" dirty="0">
              <a:cs typeface="Arial" pitchFamily="34" charset="0"/>
            </a:endParaRPr>
          </a:p>
        </p:txBody>
      </p:sp>
    </p:spTree>
    <p:extLst>
      <p:ext uri="{BB962C8B-B14F-4D97-AF65-F5344CB8AC3E}">
        <p14:creationId xmlns:p14="http://schemas.microsoft.com/office/powerpoint/2010/main" val="332863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 peer marking</a:t>
            </a:r>
          </a:p>
        </p:txBody>
      </p:sp>
      <p:sp>
        <p:nvSpPr>
          <p:cNvPr id="3" name="Subtitle 2"/>
          <p:cNvSpPr>
            <a:spLocks noGrp="1"/>
          </p:cNvSpPr>
          <p:nvPr>
            <p:ph type="subTitle" idx="1"/>
          </p:nvPr>
        </p:nvSpPr>
        <p:spPr>
          <a:xfrm>
            <a:off x="1169276" y="2571092"/>
            <a:ext cx="10348053" cy="3593402"/>
          </a:xfrm>
        </p:spPr>
        <p:txBody>
          <a:bodyPr/>
          <a:lstStyle/>
          <a:p>
            <a:pPr lvl="0"/>
            <a:r>
              <a:rPr lang="en-GB" dirty="0"/>
              <a:t>Pencil &amp; ruler used</a:t>
            </a:r>
          </a:p>
          <a:p>
            <a:pPr lvl="0"/>
            <a:r>
              <a:rPr lang="en-GB" dirty="0"/>
              <a:t>Graph at least 2/3rds of a page</a:t>
            </a:r>
          </a:p>
          <a:p>
            <a:pPr lvl="0"/>
            <a:r>
              <a:rPr lang="en-GB" dirty="0"/>
              <a:t>Axis the correct way round </a:t>
            </a:r>
          </a:p>
          <a:p>
            <a:pPr lvl="0"/>
            <a:r>
              <a:rPr lang="en-GB" dirty="0"/>
              <a:t>X-axis scale even</a:t>
            </a:r>
          </a:p>
          <a:p>
            <a:pPr lvl="0"/>
            <a:r>
              <a:rPr lang="en-GB" dirty="0"/>
              <a:t>X-axis and Y-axis labelled</a:t>
            </a:r>
          </a:p>
          <a:p>
            <a:pPr lvl="0"/>
            <a:r>
              <a:rPr lang="en-GB" dirty="0"/>
              <a:t>X-axis units</a:t>
            </a:r>
          </a:p>
          <a:p>
            <a:pPr lvl="0"/>
            <a:r>
              <a:rPr lang="en-GB" dirty="0"/>
              <a:t>Y-axis scale even</a:t>
            </a:r>
          </a:p>
          <a:p>
            <a:pPr lvl="0"/>
            <a:r>
              <a:rPr lang="en-GB" dirty="0"/>
              <a:t>Y-axis units</a:t>
            </a:r>
          </a:p>
          <a:p>
            <a:pPr lvl="0"/>
            <a:r>
              <a:rPr lang="en-GB" dirty="0"/>
              <a:t>Neat plots with an x to indicate a point</a:t>
            </a:r>
          </a:p>
          <a:p>
            <a:pPr lvl="0"/>
            <a:r>
              <a:rPr lang="en-GB" dirty="0"/>
              <a:t>Smooth curve/ line of best fit or no correlation clearly written on graph</a:t>
            </a:r>
          </a:p>
        </p:txBody>
      </p:sp>
      <p:sp>
        <p:nvSpPr>
          <p:cNvPr id="4" name="Subtitle 2">
            <a:extLst>
              <a:ext uri="{FF2B5EF4-FFF2-40B4-BE49-F238E27FC236}">
                <a16:creationId xmlns:a16="http://schemas.microsoft.com/office/drawing/2014/main" id="{CD30D7C6-13AC-CF88-3657-E563B7E05204}"/>
              </a:ext>
            </a:extLst>
          </p:cNvPr>
          <p:cNvSpPr txBox="1">
            <a:spLocks/>
          </p:cNvSpPr>
          <p:nvPr/>
        </p:nvSpPr>
        <p:spPr>
          <a:xfrm>
            <a:off x="7705732" y="3060709"/>
            <a:ext cx="3630109" cy="1307084"/>
          </a:xfrm>
          <a:prstGeom prst="rect">
            <a:avLst/>
          </a:prstGeom>
          <a:solidFill>
            <a:srgbClr val="EF9F3F"/>
          </a:solidFill>
        </p:spPr>
        <p:txBody>
          <a:bodyPr lIns="0" tIns="0" rIns="0" bIns="0" numCol="1" anchor="ctr"/>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None/>
            </a:pPr>
            <a:r>
              <a:rPr lang="en-GB" sz="2800" b="1" dirty="0">
                <a:solidFill>
                  <a:schemeClr val="bg1"/>
                </a:solidFill>
              </a:rPr>
              <a:t>Give your partner a score out of 10 for their graph</a:t>
            </a:r>
          </a:p>
        </p:txBody>
      </p:sp>
    </p:spTree>
    <p:extLst>
      <p:ext uri="{BB962C8B-B14F-4D97-AF65-F5344CB8AC3E}">
        <p14:creationId xmlns:p14="http://schemas.microsoft.com/office/powerpoint/2010/main" val="157170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Homework - Poster</a:t>
            </a:r>
          </a:p>
        </p:txBody>
      </p:sp>
      <p:sp>
        <p:nvSpPr>
          <p:cNvPr id="7" name="TextBox 6">
            <a:extLst>
              <a:ext uri="{FF2B5EF4-FFF2-40B4-BE49-F238E27FC236}">
                <a16:creationId xmlns:a16="http://schemas.microsoft.com/office/drawing/2014/main" id="{254296DB-0DB7-3655-0DDF-5D9F8DEC8565}"/>
              </a:ext>
            </a:extLst>
          </p:cNvPr>
          <p:cNvSpPr txBox="1"/>
          <p:nvPr/>
        </p:nvSpPr>
        <p:spPr>
          <a:xfrm>
            <a:off x="1169274" y="2283798"/>
            <a:ext cx="5406187" cy="2796343"/>
          </a:xfrm>
          <a:prstGeom prst="rect">
            <a:avLst/>
          </a:prstGeom>
          <a:noFill/>
        </p:spPr>
        <p:txBody>
          <a:bodyPr wrap="square">
            <a:spAutoFit/>
          </a:bodyPr>
          <a:lstStyle/>
          <a:p>
            <a:pPr>
              <a:lnSpc>
                <a:spcPct val="115000"/>
              </a:lnSpc>
              <a:spcAft>
                <a:spcPts val="1000"/>
              </a:spcAft>
            </a:pPr>
            <a:r>
              <a:rPr lang="en-GB" sz="2000" dirty="0">
                <a:effectLst/>
                <a:latin typeface="Arial" panose="020B0604020202020204" pitchFamily="34" charset="0"/>
                <a:ea typeface="Calibri" panose="020F0502020204030204" pitchFamily="34" charset="0"/>
                <a:cs typeface="Arial" panose="020B0604020202020204" pitchFamily="34" charset="0"/>
              </a:rPr>
              <a:t>Research using the internet about the different properties of solids, liquids and gases.</a:t>
            </a:r>
          </a:p>
          <a:p>
            <a:pPr>
              <a:lnSpc>
                <a:spcPct val="115000"/>
              </a:lnSpc>
              <a:spcAft>
                <a:spcPts val="1000"/>
              </a:spcAft>
            </a:pPr>
            <a:r>
              <a:rPr lang="en-GB" sz="2000" dirty="0">
                <a:effectLst/>
                <a:latin typeface="Arial" panose="020B0604020202020204" pitchFamily="34" charset="0"/>
                <a:ea typeface="Calibri" panose="020F0502020204030204" pitchFamily="34" charset="0"/>
                <a:cs typeface="Arial" panose="020B0604020202020204" pitchFamily="34" charset="0"/>
              </a:rPr>
              <a:t>Create an A4 poster that includes: </a:t>
            </a:r>
          </a:p>
          <a:p>
            <a:pPr marL="342900" lvl="0" indent="-342900">
              <a:lnSpc>
                <a:spcPct val="115000"/>
              </a:lnSpc>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At least two examples of each</a:t>
            </a:r>
          </a:p>
          <a:p>
            <a:pPr marL="342900" lvl="0" indent="-342900">
              <a:lnSpc>
                <a:spcPct val="115000"/>
              </a:lnSpc>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The particle diagrams</a:t>
            </a:r>
          </a:p>
          <a:p>
            <a:pPr marL="342900" lvl="0" indent="-342900">
              <a:lnSpc>
                <a:spcPct val="115000"/>
              </a:lnSpc>
              <a:spcAft>
                <a:spcPts val="10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Information on whether each flows, can be squashed or if it’s shape be changed.</a:t>
            </a:r>
          </a:p>
        </p:txBody>
      </p:sp>
      <p:graphicFrame>
        <p:nvGraphicFramePr>
          <p:cNvPr id="3" name="Table 2">
            <a:extLst>
              <a:ext uri="{FF2B5EF4-FFF2-40B4-BE49-F238E27FC236}">
                <a16:creationId xmlns:a16="http://schemas.microsoft.com/office/drawing/2014/main" id="{612D4DE6-BABB-C619-F881-71598E3558B2}"/>
              </a:ext>
            </a:extLst>
          </p:cNvPr>
          <p:cNvGraphicFramePr>
            <a:graphicFrameLocks noGrp="1"/>
          </p:cNvGraphicFramePr>
          <p:nvPr>
            <p:extLst>
              <p:ext uri="{D42A27DB-BD31-4B8C-83A1-F6EECF244321}">
                <p14:modId xmlns:p14="http://schemas.microsoft.com/office/powerpoint/2010/main" val="4196299408"/>
              </p:ext>
            </p:extLst>
          </p:nvPr>
        </p:nvGraphicFramePr>
        <p:xfrm>
          <a:off x="6904231" y="1923798"/>
          <a:ext cx="5034339" cy="4477002"/>
        </p:xfrm>
        <a:graphic>
          <a:graphicData uri="http://schemas.openxmlformats.org/drawingml/2006/table">
            <a:tbl>
              <a:tblPr firstRow="1" bandRow="1">
                <a:tableStyleId>{5C22544A-7EE6-4342-B048-85BDC9FD1C3A}</a:tableStyleId>
              </a:tblPr>
              <a:tblGrid>
                <a:gridCol w="1678113">
                  <a:extLst>
                    <a:ext uri="{9D8B030D-6E8A-4147-A177-3AD203B41FA5}">
                      <a16:colId xmlns:a16="http://schemas.microsoft.com/office/drawing/2014/main" val="20000"/>
                    </a:ext>
                  </a:extLst>
                </a:gridCol>
                <a:gridCol w="1678113">
                  <a:extLst>
                    <a:ext uri="{9D8B030D-6E8A-4147-A177-3AD203B41FA5}">
                      <a16:colId xmlns:a16="http://schemas.microsoft.com/office/drawing/2014/main" val="20001"/>
                    </a:ext>
                  </a:extLst>
                </a:gridCol>
                <a:gridCol w="1678113">
                  <a:extLst>
                    <a:ext uri="{9D8B030D-6E8A-4147-A177-3AD203B41FA5}">
                      <a16:colId xmlns:a16="http://schemas.microsoft.com/office/drawing/2014/main" val="20002"/>
                    </a:ext>
                  </a:extLst>
                </a:gridCol>
              </a:tblGrid>
              <a:tr h="465608">
                <a:tc>
                  <a:txBody>
                    <a:bodyPr/>
                    <a:lstStyle/>
                    <a:p>
                      <a:pPr algn="ctr"/>
                      <a:r>
                        <a:rPr lang="en-GB" sz="2000" dirty="0">
                          <a:latin typeface="Arial" panose="020B0604020202020204" pitchFamily="34" charset="0"/>
                          <a:cs typeface="Arial" panose="020B0604020202020204" pitchFamily="34" charset="0"/>
                        </a:rPr>
                        <a:t>Solid</a:t>
                      </a:r>
                    </a:p>
                  </a:txBody>
                  <a:tcPr>
                    <a:solidFill>
                      <a:srgbClr val="EF9F3F"/>
                    </a:solidFill>
                  </a:tcPr>
                </a:tc>
                <a:tc>
                  <a:txBody>
                    <a:bodyPr/>
                    <a:lstStyle/>
                    <a:p>
                      <a:pPr algn="ctr"/>
                      <a:r>
                        <a:rPr lang="en-GB" sz="2000" dirty="0">
                          <a:latin typeface="Arial" panose="020B0604020202020204" pitchFamily="34" charset="0"/>
                          <a:cs typeface="Arial" panose="020B0604020202020204" pitchFamily="34" charset="0"/>
                        </a:rPr>
                        <a:t>Liquid</a:t>
                      </a:r>
                    </a:p>
                  </a:txBody>
                  <a:tcPr>
                    <a:solidFill>
                      <a:srgbClr val="EF9F3F"/>
                    </a:solidFill>
                  </a:tcPr>
                </a:tc>
                <a:tc>
                  <a:txBody>
                    <a:bodyPr/>
                    <a:lstStyle/>
                    <a:p>
                      <a:pPr algn="ctr"/>
                      <a:r>
                        <a:rPr lang="en-GB" sz="2000" dirty="0">
                          <a:latin typeface="Arial" panose="020B0604020202020204" pitchFamily="34" charset="0"/>
                          <a:cs typeface="Arial" panose="020B0604020202020204" pitchFamily="34" charset="0"/>
                        </a:rPr>
                        <a:t>Gas</a:t>
                      </a:r>
                    </a:p>
                  </a:txBody>
                  <a:tcPr>
                    <a:solidFill>
                      <a:srgbClr val="EF9F3F"/>
                    </a:solidFill>
                  </a:tcPr>
                </a:tc>
                <a:extLst>
                  <a:ext uri="{0D108BD9-81ED-4DB2-BD59-A6C34878D82A}">
                    <a16:rowId xmlns:a16="http://schemas.microsoft.com/office/drawing/2014/main" val="10000"/>
                  </a:ext>
                </a:extLst>
              </a:tr>
              <a:tr h="823768">
                <a:tc>
                  <a:txBody>
                    <a:bodyPr/>
                    <a:lstStyle/>
                    <a:p>
                      <a:pPr algn="ctr"/>
                      <a:r>
                        <a:rPr lang="en-GB" sz="2000" dirty="0">
                          <a:latin typeface="Arial" panose="020B0604020202020204" pitchFamily="34" charset="0"/>
                          <a:cs typeface="Arial" panose="020B0604020202020204" pitchFamily="34" charset="0"/>
                        </a:rPr>
                        <a:t>Hard to compress</a:t>
                      </a:r>
                    </a:p>
                  </a:txBody>
                  <a:tcPr anchor="ctr">
                    <a:solidFill>
                      <a:srgbClr val="F9D4B6"/>
                    </a:solidFill>
                  </a:tcPr>
                </a:tc>
                <a:tc>
                  <a:txBody>
                    <a:bodyPr/>
                    <a:lstStyle/>
                    <a:p>
                      <a:pPr algn="ctr"/>
                      <a:r>
                        <a:rPr lang="en-GB" sz="2000" dirty="0">
                          <a:latin typeface="Arial" panose="020B0604020202020204" pitchFamily="34" charset="0"/>
                          <a:cs typeface="Arial" panose="020B0604020202020204" pitchFamily="34" charset="0"/>
                        </a:rPr>
                        <a:t>Ca</a:t>
                      </a:r>
                      <a:r>
                        <a:rPr lang="en-GB" sz="2000" baseline="0" dirty="0">
                          <a:latin typeface="Arial" panose="020B0604020202020204" pitchFamily="34" charset="0"/>
                          <a:cs typeface="Arial" panose="020B0604020202020204" pitchFamily="34" charset="0"/>
                        </a:rPr>
                        <a:t>n not be compressed</a:t>
                      </a:r>
                      <a:endParaRPr lang="en-GB" sz="2000" dirty="0">
                        <a:latin typeface="Arial" panose="020B0604020202020204" pitchFamily="34" charset="0"/>
                        <a:cs typeface="Arial" panose="020B0604020202020204" pitchFamily="34" charset="0"/>
                      </a:endParaRPr>
                    </a:p>
                  </a:txBody>
                  <a:tcPr anchor="ctr">
                    <a:solidFill>
                      <a:srgbClr val="F9D4B6"/>
                    </a:solidFill>
                  </a:tcPr>
                </a:tc>
                <a:tc>
                  <a:txBody>
                    <a:bodyPr/>
                    <a:lstStyle/>
                    <a:p>
                      <a:pPr algn="ctr"/>
                      <a:r>
                        <a:rPr lang="en-GB" sz="2000" dirty="0">
                          <a:latin typeface="Arial" panose="020B0604020202020204" pitchFamily="34" charset="0"/>
                          <a:cs typeface="Arial" panose="020B0604020202020204" pitchFamily="34" charset="0"/>
                        </a:rPr>
                        <a:t>Easy to compress</a:t>
                      </a:r>
                    </a:p>
                  </a:txBody>
                  <a:tcPr anchor="ctr">
                    <a:solidFill>
                      <a:srgbClr val="F9D4B6"/>
                    </a:solidFill>
                  </a:tcPr>
                </a:tc>
                <a:extLst>
                  <a:ext uri="{0D108BD9-81ED-4DB2-BD59-A6C34878D82A}">
                    <a16:rowId xmlns:a16="http://schemas.microsoft.com/office/drawing/2014/main" val="10001"/>
                  </a:ext>
                </a:extLst>
              </a:tr>
              <a:tr h="823768">
                <a:tc>
                  <a:txBody>
                    <a:bodyPr/>
                    <a:lstStyle/>
                    <a:p>
                      <a:pPr algn="ctr"/>
                      <a:r>
                        <a:rPr lang="en-GB" sz="2000" dirty="0">
                          <a:latin typeface="Arial" panose="020B0604020202020204" pitchFamily="34" charset="0"/>
                          <a:cs typeface="Arial" panose="020B0604020202020204" pitchFamily="34" charset="0"/>
                        </a:rPr>
                        <a:t>Fixed shape and volume</a:t>
                      </a:r>
                    </a:p>
                  </a:txBody>
                  <a:tcPr anchor="ctr">
                    <a:solidFill>
                      <a:srgbClr val="FCE3C2"/>
                    </a:solidFill>
                  </a:tcPr>
                </a:tc>
                <a:tc>
                  <a:txBody>
                    <a:bodyPr/>
                    <a:lstStyle/>
                    <a:p>
                      <a:pPr algn="ctr"/>
                      <a:r>
                        <a:rPr lang="en-GB" sz="2000" dirty="0">
                          <a:latin typeface="Arial" panose="020B0604020202020204" pitchFamily="34" charset="0"/>
                          <a:cs typeface="Arial" panose="020B0604020202020204" pitchFamily="34" charset="0"/>
                        </a:rPr>
                        <a:t>Can flow and pour</a:t>
                      </a:r>
                    </a:p>
                  </a:txBody>
                  <a:tcPr anchor="ctr">
                    <a:solidFill>
                      <a:srgbClr val="FCE3C2"/>
                    </a:solidFill>
                  </a:tcPr>
                </a:tc>
                <a:tc>
                  <a:txBody>
                    <a:bodyPr/>
                    <a:lstStyle/>
                    <a:p>
                      <a:pPr algn="ctr"/>
                      <a:r>
                        <a:rPr lang="en-GB" sz="2000" dirty="0">
                          <a:latin typeface="Arial" panose="020B0604020202020204" pitchFamily="34" charset="0"/>
                          <a:cs typeface="Arial" panose="020B0604020202020204" pitchFamily="34" charset="0"/>
                        </a:rPr>
                        <a:t>Fill their container</a:t>
                      </a:r>
                    </a:p>
                  </a:txBody>
                  <a:tcPr anchor="ctr">
                    <a:solidFill>
                      <a:srgbClr val="FCE3C2"/>
                    </a:solidFill>
                  </a:tcPr>
                </a:tc>
                <a:extLst>
                  <a:ext uri="{0D108BD9-81ED-4DB2-BD59-A6C34878D82A}">
                    <a16:rowId xmlns:a16="http://schemas.microsoft.com/office/drawing/2014/main" val="10002"/>
                  </a:ext>
                </a:extLst>
              </a:tr>
              <a:tr h="1181929">
                <a:tc>
                  <a:txBody>
                    <a:bodyPr/>
                    <a:lstStyle/>
                    <a:p>
                      <a:pPr algn="ctr"/>
                      <a:r>
                        <a:rPr lang="en-GB" sz="2000" dirty="0">
                          <a:latin typeface="Arial" panose="020B0604020202020204" pitchFamily="34" charset="0"/>
                          <a:cs typeface="Arial" panose="020B0604020202020204" pitchFamily="34" charset="0"/>
                        </a:rPr>
                        <a:t>More dense</a:t>
                      </a:r>
                    </a:p>
                  </a:txBody>
                  <a:tcPr anchor="ctr">
                    <a:solidFill>
                      <a:srgbClr val="F9D4B6"/>
                    </a:solidFill>
                  </a:tcPr>
                </a:tc>
                <a:tc>
                  <a:txBody>
                    <a:bodyPr/>
                    <a:lstStyle/>
                    <a:p>
                      <a:pPr algn="ctr"/>
                      <a:r>
                        <a:rPr lang="en-GB" sz="2000" dirty="0">
                          <a:latin typeface="Arial" panose="020B0604020202020204" pitchFamily="34" charset="0"/>
                          <a:cs typeface="Arial" panose="020B0604020202020204" pitchFamily="34" charset="0"/>
                        </a:rPr>
                        <a:t>Usually less dense than solids</a:t>
                      </a:r>
                    </a:p>
                  </a:txBody>
                  <a:tcPr anchor="ctr">
                    <a:solidFill>
                      <a:srgbClr val="F9D4B6"/>
                    </a:solidFill>
                  </a:tcPr>
                </a:tc>
                <a:tc>
                  <a:txBody>
                    <a:bodyPr/>
                    <a:lstStyle/>
                    <a:p>
                      <a:pPr algn="ctr"/>
                      <a:r>
                        <a:rPr lang="en-GB" sz="2000" dirty="0">
                          <a:latin typeface="Arial" panose="020B0604020202020204" pitchFamily="34" charset="0"/>
                          <a:cs typeface="Arial" panose="020B0604020202020204" pitchFamily="34" charset="0"/>
                        </a:rPr>
                        <a:t>Much less dense than</a:t>
                      </a:r>
                      <a:r>
                        <a:rPr lang="en-GB" sz="2000" baseline="0" dirty="0">
                          <a:latin typeface="Arial" panose="020B0604020202020204" pitchFamily="34" charset="0"/>
                          <a:cs typeface="Arial" panose="020B0604020202020204" pitchFamily="34" charset="0"/>
                        </a:rPr>
                        <a:t> solids/liquids</a:t>
                      </a:r>
                      <a:endParaRPr lang="en-GB" sz="2000" dirty="0">
                        <a:latin typeface="Arial" panose="020B0604020202020204" pitchFamily="34" charset="0"/>
                        <a:cs typeface="Arial" panose="020B0604020202020204" pitchFamily="34" charset="0"/>
                      </a:endParaRPr>
                    </a:p>
                  </a:txBody>
                  <a:tcPr anchor="ctr">
                    <a:solidFill>
                      <a:srgbClr val="F9D4B6"/>
                    </a:solidFill>
                  </a:tcPr>
                </a:tc>
                <a:extLst>
                  <a:ext uri="{0D108BD9-81ED-4DB2-BD59-A6C34878D82A}">
                    <a16:rowId xmlns:a16="http://schemas.microsoft.com/office/drawing/2014/main" val="10003"/>
                  </a:ext>
                </a:extLst>
              </a:tr>
              <a:tr h="1181929">
                <a:tc>
                  <a:txBody>
                    <a:bodyPr/>
                    <a:lstStyle/>
                    <a:p>
                      <a:pPr algn="ctr"/>
                      <a:r>
                        <a:rPr lang="en-GB" sz="2000" dirty="0">
                          <a:latin typeface="Arial" panose="020B0604020202020204" pitchFamily="34" charset="0"/>
                          <a:cs typeface="Arial" panose="020B0604020202020204" pitchFamily="34" charset="0"/>
                        </a:rPr>
                        <a:t>Very</a:t>
                      </a:r>
                      <a:r>
                        <a:rPr lang="en-GB" sz="2000" baseline="0" dirty="0">
                          <a:latin typeface="Arial" panose="020B0604020202020204" pitchFamily="34" charset="0"/>
                          <a:cs typeface="Arial" panose="020B0604020202020204" pitchFamily="34" charset="0"/>
                        </a:rPr>
                        <a:t> slow/no diffusion</a:t>
                      </a:r>
                      <a:endParaRPr lang="en-GB" sz="2000" dirty="0">
                        <a:latin typeface="Arial" panose="020B0604020202020204" pitchFamily="34" charset="0"/>
                        <a:cs typeface="Arial" panose="020B0604020202020204" pitchFamily="34" charset="0"/>
                      </a:endParaRPr>
                    </a:p>
                  </a:txBody>
                  <a:tcPr anchor="ctr">
                    <a:solidFill>
                      <a:srgbClr val="FCE3C2"/>
                    </a:solidFill>
                  </a:tcPr>
                </a:tc>
                <a:tc>
                  <a:txBody>
                    <a:bodyPr/>
                    <a:lstStyle/>
                    <a:p>
                      <a:pPr algn="ctr"/>
                      <a:r>
                        <a:rPr lang="en-GB" sz="2000" dirty="0">
                          <a:latin typeface="Arial" panose="020B0604020202020204" pitchFamily="34" charset="0"/>
                          <a:cs typeface="Arial" panose="020B0604020202020204" pitchFamily="34" charset="0"/>
                        </a:rPr>
                        <a:t>Diffusion quicker</a:t>
                      </a:r>
                      <a:r>
                        <a:rPr lang="en-GB" sz="2000" baseline="0" dirty="0">
                          <a:latin typeface="Arial" panose="020B0604020202020204" pitchFamily="34" charset="0"/>
                          <a:cs typeface="Arial" panose="020B0604020202020204" pitchFamily="34" charset="0"/>
                        </a:rPr>
                        <a:t> than in solids</a:t>
                      </a:r>
                      <a:endParaRPr lang="en-GB" sz="2000" dirty="0">
                        <a:latin typeface="Arial" panose="020B0604020202020204" pitchFamily="34" charset="0"/>
                        <a:cs typeface="Arial" panose="020B0604020202020204" pitchFamily="34" charset="0"/>
                      </a:endParaRPr>
                    </a:p>
                  </a:txBody>
                  <a:tcPr anchor="ctr">
                    <a:solidFill>
                      <a:srgbClr val="FCE3C2"/>
                    </a:solidFill>
                  </a:tcPr>
                </a:tc>
                <a:tc>
                  <a:txBody>
                    <a:bodyPr/>
                    <a:lstStyle/>
                    <a:p>
                      <a:pPr algn="ctr"/>
                      <a:r>
                        <a:rPr lang="en-GB" sz="2000" dirty="0">
                          <a:latin typeface="Arial" panose="020B0604020202020204" pitchFamily="34" charset="0"/>
                          <a:cs typeface="Arial" panose="020B0604020202020204" pitchFamily="34" charset="0"/>
                        </a:rPr>
                        <a:t>Diffusion very fast</a:t>
                      </a:r>
                    </a:p>
                  </a:txBody>
                  <a:tcPr anchor="ctr">
                    <a:solidFill>
                      <a:srgbClr val="FCE3C2"/>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AACBF64B-4F8E-218C-1FC9-4E59027BC185}"/>
              </a:ext>
            </a:extLst>
          </p:cNvPr>
          <p:cNvSpPr txBox="1"/>
          <p:nvPr/>
        </p:nvSpPr>
        <p:spPr>
          <a:xfrm>
            <a:off x="1169274" y="5800141"/>
            <a:ext cx="5406187" cy="770147"/>
          </a:xfrm>
          <a:prstGeom prst="rect">
            <a:avLst/>
          </a:prstGeom>
          <a:noFill/>
        </p:spPr>
        <p:txBody>
          <a:bodyPr wrap="square">
            <a:spAutoFit/>
          </a:bodyPr>
          <a:lstStyle/>
          <a:p>
            <a:pPr>
              <a:lnSpc>
                <a:spcPct val="115000"/>
              </a:lnSpc>
              <a:spcAft>
                <a:spcPts val="1000"/>
              </a:spcAft>
            </a:pPr>
            <a:r>
              <a:rPr lang="en-GB" sz="2000" dirty="0">
                <a:latin typeface="Arial" panose="020B0604020202020204" pitchFamily="34" charset="0"/>
                <a:ea typeface="Calibri" panose="020F0502020204030204" pitchFamily="34" charset="0"/>
                <a:cs typeface="Arial" panose="020B0604020202020204" pitchFamily="34" charset="0"/>
              </a:rPr>
              <a:t>S</a:t>
            </a:r>
            <a:r>
              <a:rPr lang="en-GB" sz="2000" dirty="0">
                <a:effectLst/>
                <a:latin typeface="Arial" panose="020B0604020202020204" pitchFamily="34" charset="0"/>
                <a:ea typeface="Calibri" panose="020F0502020204030204" pitchFamily="34" charset="0"/>
                <a:cs typeface="Arial" panose="020B0604020202020204" pitchFamily="34" charset="0"/>
              </a:rPr>
              <a:t>ome information to include is in the table on this slide.</a:t>
            </a:r>
          </a:p>
        </p:txBody>
      </p:sp>
    </p:spTree>
    <p:extLst>
      <p:ext uri="{BB962C8B-B14F-4D97-AF65-F5344CB8AC3E}">
        <p14:creationId xmlns:p14="http://schemas.microsoft.com/office/powerpoint/2010/main" val="2745500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Key words</a:t>
            </a:r>
            <a:endParaRPr lang="en-US" dirty="0"/>
          </a:p>
        </p:txBody>
      </p:sp>
      <p:graphicFrame>
        <p:nvGraphicFramePr>
          <p:cNvPr id="7" name="Table 6">
            <a:extLst>
              <a:ext uri="{FF2B5EF4-FFF2-40B4-BE49-F238E27FC236}">
                <a16:creationId xmlns:a16="http://schemas.microsoft.com/office/drawing/2014/main" id="{21663884-8A5D-DD9A-B4F0-E1EED248AA0D}"/>
              </a:ext>
            </a:extLst>
          </p:cNvPr>
          <p:cNvGraphicFramePr>
            <a:graphicFrameLocks noGrp="1"/>
          </p:cNvGraphicFramePr>
          <p:nvPr>
            <p:extLst>
              <p:ext uri="{D42A27DB-BD31-4B8C-83A1-F6EECF244321}">
                <p14:modId xmlns:p14="http://schemas.microsoft.com/office/powerpoint/2010/main" val="1318548035"/>
              </p:ext>
            </p:extLst>
          </p:nvPr>
        </p:nvGraphicFramePr>
        <p:xfrm>
          <a:off x="1147883" y="2320169"/>
          <a:ext cx="10232323" cy="3133725"/>
        </p:xfrm>
        <a:graphic>
          <a:graphicData uri="http://schemas.openxmlformats.org/drawingml/2006/table">
            <a:tbl>
              <a:tblPr firstRow="1" bandRow="1">
                <a:tableStyleId>{00A15C55-8517-42AA-B614-E9B94910E393}</a:tableStyleId>
              </a:tblPr>
              <a:tblGrid>
                <a:gridCol w="2580559">
                  <a:extLst>
                    <a:ext uri="{9D8B030D-6E8A-4147-A177-3AD203B41FA5}">
                      <a16:colId xmlns:a16="http://schemas.microsoft.com/office/drawing/2014/main" val="1331182780"/>
                    </a:ext>
                  </a:extLst>
                </a:gridCol>
                <a:gridCol w="7651764">
                  <a:extLst>
                    <a:ext uri="{9D8B030D-6E8A-4147-A177-3AD203B41FA5}">
                      <a16:colId xmlns:a16="http://schemas.microsoft.com/office/drawing/2014/main" val="493437255"/>
                    </a:ext>
                  </a:extLst>
                </a:gridCol>
              </a:tblGrid>
              <a:tr h="447675">
                <a:tc>
                  <a:txBody>
                    <a:bodyPr/>
                    <a:lstStyle/>
                    <a:p>
                      <a:pPr fontAlgn="base"/>
                      <a:r>
                        <a:rPr lang="en-US" sz="1800" b="1" dirty="0">
                          <a:effectLst/>
                          <a:latin typeface="Arial"/>
                        </a:rPr>
                        <a:t>Key word​</a:t>
                      </a:r>
                      <a:endParaRPr lang="en-US" b="1" dirty="0">
                        <a:effectLst/>
                        <a:latin typeface="Arial"/>
                      </a:endParaRPr>
                    </a:p>
                  </a:txBody>
                  <a:tcPr/>
                </a:tc>
                <a:tc>
                  <a:txBody>
                    <a:bodyPr/>
                    <a:lstStyle/>
                    <a:p>
                      <a:pPr fontAlgn="base"/>
                      <a:r>
                        <a:rPr lang="en-US" sz="1800" dirty="0">
                          <a:effectLst/>
                          <a:latin typeface="Arial"/>
                        </a:rPr>
                        <a:t>Meaning​</a:t>
                      </a:r>
                      <a:endParaRPr lang="en-US">
                        <a:effectLst/>
                        <a:latin typeface="Arial"/>
                      </a:endParaRPr>
                    </a:p>
                  </a:txBody>
                  <a:tcPr/>
                </a:tc>
                <a:extLst>
                  <a:ext uri="{0D108BD9-81ED-4DB2-BD59-A6C34878D82A}">
                    <a16:rowId xmlns:a16="http://schemas.microsoft.com/office/drawing/2014/main" val="888077538"/>
                  </a:ext>
                </a:extLst>
              </a:tr>
              <a:tr h="447675">
                <a:tc>
                  <a:txBody>
                    <a:bodyPr/>
                    <a:lstStyle/>
                    <a:p>
                      <a:pPr fontAlgn="base"/>
                      <a:r>
                        <a:rPr lang="en-GB" altLang="en-US" sz="2000" b="1" dirty="0">
                          <a:solidFill>
                            <a:schemeClr val="tx1"/>
                          </a:solidFill>
                          <a:latin typeface="Arial" panose="020B0604020202020204" pitchFamily="34" charset="0"/>
                          <a:cs typeface="Arial" panose="020B0604020202020204" pitchFamily="34" charset="0"/>
                        </a:rPr>
                        <a:t>Flow</a:t>
                      </a:r>
                      <a:endParaRPr lang="en-US" sz="2000" b="1" dirty="0">
                        <a:solidFill>
                          <a:schemeClr val="tx1"/>
                        </a:solidFill>
                        <a:effectLst/>
                        <a:latin typeface="Arial" panose="020B0604020202020204" pitchFamily="34" charset="0"/>
                        <a:cs typeface="Arial" panose="020B0604020202020204" pitchFamily="34" charset="0"/>
                      </a:endParaRPr>
                    </a:p>
                  </a:txBody>
                  <a:tcPr/>
                </a:tc>
                <a:tc>
                  <a:txBody>
                    <a:bodyPr/>
                    <a:lstStyle/>
                    <a:p>
                      <a:pPr lvl="0">
                        <a:buNone/>
                      </a:pPr>
                      <a:r>
                        <a:rPr lang="en-US" sz="2000" dirty="0">
                          <a:solidFill>
                            <a:schemeClr val="tx1"/>
                          </a:solidFill>
                          <a:latin typeface="Arial" panose="020B0604020202020204" pitchFamily="34" charset="0"/>
                          <a:cs typeface="Arial" panose="020B0604020202020204" pitchFamily="34" charset="0"/>
                        </a:rPr>
                        <a:t>To </a:t>
                      </a:r>
                      <a:r>
                        <a:rPr lang="en-GB" altLang="en-US" sz="2000" dirty="0">
                          <a:solidFill>
                            <a:schemeClr val="tx1"/>
                          </a:solidFill>
                          <a:latin typeface="Arial" panose="020B0604020202020204" pitchFamily="34" charset="0"/>
                          <a:cs typeface="Arial" panose="020B0604020202020204" pitchFamily="34" charset="0"/>
                        </a:rPr>
                        <a:t>move and change shape smoothly.</a:t>
                      </a:r>
                      <a:endParaRPr lang="en-US" sz="2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2917297"/>
                  </a:ext>
                </a:extLst>
              </a:tr>
              <a:tr h="447675">
                <a:tc>
                  <a:txBody>
                    <a:bodyPr/>
                    <a:lstStyle/>
                    <a:p>
                      <a:pPr fontAlgn="base"/>
                      <a:r>
                        <a:rPr lang="en-GB" altLang="en-US" sz="2000" b="1" dirty="0">
                          <a:solidFill>
                            <a:schemeClr val="tx1"/>
                          </a:solidFill>
                          <a:latin typeface="Arial" panose="020B0604020202020204" pitchFamily="34" charset="0"/>
                          <a:cs typeface="Arial" panose="020B0604020202020204" pitchFamily="34" charset="0"/>
                        </a:rPr>
                        <a:t>Volume</a:t>
                      </a:r>
                      <a:endParaRPr lang="en-GB" sz="2000" b="1" dirty="0">
                        <a:solidFill>
                          <a:schemeClr val="tx1"/>
                        </a:solidFill>
                        <a:effectLst/>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000" dirty="0">
                          <a:solidFill>
                            <a:schemeClr val="tx1"/>
                          </a:solidFill>
                          <a:latin typeface="Arial" panose="020B0604020202020204" pitchFamily="34" charset="0"/>
                          <a:cs typeface="Arial" panose="020B0604020202020204" pitchFamily="34" charset="0"/>
                        </a:rPr>
                        <a:t>The amount of room something takes up.</a:t>
                      </a:r>
                    </a:p>
                  </a:txBody>
                  <a:tcPr/>
                </a:tc>
                <a:extLst>
                  <a:ext uri="{0D108BD9-81ED-4DB2-BD59-A6C34878D82A}">
                    <a16:rowId xmlns:a16="http://schemas.microsoft.com/office/drawing/2014/main" val="3809964739"/>
                  </a:ext>
                </a:extLst>
              </a:tr>
              <a:tr h="447675">
                <a:tc>
                  <a:txBody>
                    <a:bodyPr/>
                    <a:lstStyle/>
                    <a:p>
                      <a:pPr fontAlgn="base"/>
                      <a:r>
                        <a:rPr lang="en-GB" altLang="en-US" sz="2000" b="1" dirty="0">
                          <a:solidFill>
                            <a:schemeClr val="tx1"/>
                          </a:solidFill>
                          <a:latin typeface="Arial" panose="020B0604020202020204" pitchFamily="34" charset="0"/>
                          <a:cs typeface="Arial" panose="020B0604020202020204" pitchFamily="34" charset="0"/>
                        </a:rPr>
                        <a:t>Density </a:t>
                      </a:r>
                      <a:endParaRPr lang="en-GB" sz="2000" b="1" dirty="0">
                        <a:solidFill>
                          <a:schemeClr val="tx1"/>
                        </a:solidFill>
                        <a:effectLst/>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000" dirty="0">
                          <a:solidFill>
                            <a:schemeClr val="tx1"/>
                          </a:solidFill>
                          <a:latin typeface="Arial" panose="020B0604020202020204" pitchFamily="34" charset="0"/>
                          <a:cs typeface="Arial" panose="020B0604020202020204" pitchFamily="34" charset="0"/>
                        </a:rPr>
                        <a:t>The amount of mass of an object, divided by its volume.</a:t>
                      </a:r>
                    </a:p>
                  </a:txBody>
                  <a:tcPr/>
                </a:tc>
                <a:extLst>
                  <a:ext uri="{0D108BD9-81ED-4DB2-BD59-A6C34878D82A}">
                    <a16:rowId xmlns:a16="http://schemas.microsoft.com/office/drawing/2014/main" val="1558108486"/>
                  </a:ext>
                </a:extLst>
              </a:tr>
              <a:tr h="447675">
                <a:tc>
                  <a:txBody>
                    <a:bodyPr/>
                    <a:lstStyle/>
                    <a:p>
                      <a:pPr fontAlgn="base"/>
                      <a:r>
                        <a:rPr lang="en-GB" altLang="en-US" sz="2000" b="1" dirty="0">
                          <a:solidFill>
                            <a:schemeClr val="tx1"/>
                          </a:solidFill>
                          <a:latin typeface="Arial" panose="020B0604020202020204" pitchFamily="34" charset="0"/>
                          <a:cs typeface="Arial" panose="020B0604020202020204" pitchFamily="34" charset="0"/>
                        </a:rPr>
                        <a:t>Compress</a:t>
                      </a:r>
                      <a:endParaRPr lang="en-GB" sz="2000" b="1" dirty="0">
                        <a:solidFill>
                          <a:schemeClr val="tx1"/>
                        </a:solidFill>
                        <a:effectLst/>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000" dirty="0">
                          <a:solidFill>
                            <a:schemeClr val="tx1"/>
                          </a:solidFill>
                          <a:latin typeface="Arial" panose="020B0604020202020204" pitchFamily="34" charset="0"/>
                          <a:cs typeface="Arial" panose="020B0604020202020204" pitchFamily="34" charset="0"/>
                        </a:rPr>
                        <a:t>Squashing into a smaller volume.</a:t>
                      </a:r>
                    </a:p>
                  </a:txBody>
                  <a:tcPr/>
                </a:tc>
                <a:extLst>
                  <a:ext uri="{0D108BD9-81ED-4DB2-BD59-A6C34878D82A}">
                    <a16:rowId xmlns:a16="http://schemas.microsoft.com/office/drawing/2014/main" val="258567779"/>
                  </a:ext>
                </a:extLst>
              </a:tr>
              <a:tr h="447675">
                <a:tc>
                  <a:txBody>
                    <a:bodyPr/>
                    <a:lstStyle/>
                    <a:p>
                      <a:pPr fontAlgn="base"/>
                      <a:r>
                        <a:rPr lang="en-GB" altLang="en-US" sz="2000" b="1" dirty="0">
                          <a:solidFill>
                            <a:schemeClr val="tx1"/>
                          </a:solidFill>
                          <a:latin typeface="Arial" panose="020B0604020202020204" pitchFamily="34" charset="0"/>
                          <a:cs typeface="Arial" panose="020B0604020202020204" pitchFamily="34" charset="0"/>
                        </a:rPr>
                        <a:t>Viscosity</a:t>
                      </a:r>
                      <a:endParaRPr lang="en-GB" sz="2000" b="1" dirty="0">
                        <a:solidFill>
                          <a:schemeClr val="tx1"/>
                        </a:solidFill>
                        <a:effectLst/>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000">
                          <a:solidFill>
                            <a:schemeClr val="tx1"/>
                          </a:solidFill>
                          <a:latin typeface="Arial" panose="020B0604020202020204" pitchFamily="34" charset="0"/>
                          <a:cs typeface="Arial" panose="020B0604020202020204" pitchFamily="34" charset="0"/>
                        </a:rPr>
                        <a:t>The thickness of a liquid product mixture, e.g., a roux sauce.</a:t>
                      </a:r>
                      <a:endParaRPr lang="en-GB" altLang="en-US" sz="20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9300704"/>
                  </a:ext>
                </a:extLst>
              </a:tr>
              <a:tr h="447675">
                <a:tc>
                  <a:txBody>
                    <a:bodyPr/>
                    <a:lstStyle/>
                    <a:p>
                      <a:pPr fontAlgn="base"/>
                      <a:r>
                        <a:rPr lang="en-GB" altLang="en-US" sz="2000" b="1" dirty="0">
                          <a:solidFill>
                            <a:schemeClr val="tx1"/>
                          </a:solidFill>
                          <a:latin typeface="Arial" panose="020B0604020202020204" pitchFamily="34" charset="0"/>
                          <a:cs typeface="Arial" panose="020B0604020202020204" pitchFamily="34" charset="0"/>
                        </a:rPr>
                        <a:t>Diffusion</a:t>
                      </a:r>
                      <a:endParaRPr lang="en-US" sz="2000" b="1" dirty="0">
                        <a:solidFill>
                          <a:schemeClr val="tx1"/>
                        </a:solidFill>
                        <a:effectLst/>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000" dirty="0">
                          <a:solidFill>
                            <a:schemeClr val="tx1"/>
                          </a:solidFill>
                          <a:latin typeface="Arial" panose="020B0604020202020204" pitchFamily="34" charset="0"/>
                          <a:cs typeface="Arial" panose="020B0604020202020204" pitchFamily="34" charset="0"/>
                        </a:rPr>
                        <a:t>Particles spread out from a high to a low concentration.</a:t>
                      </a:r>
                    </a:p>
                  </a:txBody>
                  <a:tcPr/>
                </a:tc>
                <a:extLst>
                  <a:ext uri="{0D108BD9-81ED-4DB2-BD59-A6C34878D82A}">
                    <a16:rowId xmlns:a16="http://schemas.microsoft.com/office/drawing/2014/main" val="2705072277"/>
                  </a:ext>
                </a:extLst>
              </a:tr>
            </a:tbl>
          </a:graphicData>
        </a:graphic>
      </p:graphicFrame>
    </p:spTree>
    <p:extLst>
      <p:ext uri="{BB962C8B-B14F-4D97-AF65-F5344CB8AC3E}">
        <p14:creationId xmlns:p14="http://schemas.microsoft.com/office/powerpoint/2010/main" val="2450036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4D3D-C20B-4ED7-8C51-1867D1A26058}"/>
              </a:ext>
            </a:extLst>
          </p:cNvPr>
          <p:cNvSpPr>
            <a:spLocks noGrp="1"/>
          </p:cNvSpPr>
          <p:nvPr>
            <p:ph type="ctrTitle"/>
          </p:nvPr>
        </p:nvSpPr>
        <p:spPr/>
        <p:txBody>
          <a:bodyPr/>
          <a:lstStyle/>
          <a:p>
            <a:r>
              <a:rPr lang="en-US"/>
              <a:t>Teachers’ guide</a:t>
            </a:r>
            <a:endParaRPr lang="en-GB"/>
          </a:p>
        </p:txBody>
      </p:sp>
    </p:spTree>
    <p:extLst>
      <p:ext uri="{BB962C8B-B14F-4D97-AF65-F5344CB8AC3E}">
        <p14:creationId xmlns:p14="http://schemas.microsoft.com/office/powerpoint/2010/main" val="119966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49B0D-4DC3-B2FC-A2FE-23DD11D2EA5A}"/>
              </a:ext>
            </a:extLst>
          </p:cNvPr>
          <p:cNvSpPr>
            <a:spLocks noGrp="1"/>
          </p:cNvSpPr>
          <p:nvPr>
            <p:ph type="ctrTitle"/>
          </p:nvPr>
        </p:nvSpPr>
        <p:spPr/>
        <p:txBody>
          <a:bodyPr/>
          <a:lstStyle/>
          <a:p>
            <a:r>
              <a:rPr lang="en-GB" dirty="0"/>
              <a:t>Starter</a:t>
            </a:r>
          </a:p>
        </p:txBody>
      </p:sp>
      <p:sp>
        <p:nvSpPr>
          <p:cNvPr id="3" name="Subtitle 2">
            <a:extLst>
              <a:ext uri="{FF2B5EF4-FFF2-40B4-BE49-F238E27FC236}">
                <a16:creationId xmlns:a16="http://schemas.microsoft.com/office/drawing/2014/main" id="{63058321-E373-4391-308E-22D5F4076878}"/>
              </a:ext>
            </a:extLst>
          </p:cNvPr>
          <p:cNvSpPr>
            <a:spLocks noGrp="1"/>
          </p:cNvSpPr>
          <p:nvPr>
            <p:ph type="subTitle" idx="1"/>
          </p:nvPr>
        </p:nvSpPr>
        <p:spPr>
          <a:xfrm>
            <a:off x="1169276" y="2571092"/>
            <a:ext cx="4769187" cy="3600000"/>
          </a:xfrm>
        </p:spPr>
        <p:txBody>
          <a:bodyPr/>
          <a:lstStyle/>
          <a:p>
            <a:pPr marL="358775" indent="-358775">
              <a:buNone/>
            </a:pPr>
            <a:r>
              <a:rPr lang="en-GB" sz="2000" dirty="0"/>
              <a:t>1. Collect a piece of chocolate from the fron</a:t>
            </a:r>
            <a:r>
              <a:rPr lang="en-GB" dirty="0"/>
              <a:t>t of the class.</a:t>
            </a:r>
          </a:p>
          <a:p>
            <a:pPr marL="0" indent="0">
              <a:buNone/>
            </a:pPr>
            <a:endParaRPr lang="en-GB" sz="2000" dirty="0"/>
          </a:p>
          <a:p>
            <a:pPr marL="0" indent="0">
              <a:buNone/>
            </a:pPr>
            <a:r>
              <a:rPr lang="en-GB" dirty="0"/>
              <a:t>2. Hold it in your hand and count to 100.</a:t>
            </a:r>
          </a:p>
          <a:p>
            <a:pPr marL="0" indent="0">
              <a:buNone/>
            </a:pPr>
            <a:endParaRPr lang="en-GB" sz="2000" dirty="0"/>
          </a:p>
          <a:p>
            <a:pPr marL="0" indent="0">
              <a:buNone/>
            </a:pPr>
            <a:r>
              <a:rPr lang="en-GB" dirty="0"/>
              <a:t>3. What has happened to the chocolate?</a:t>
            </a:r>
            <a:endParaRPr lang="en-GB" sz="2000" dirty="0"/>
          </a:p>
          <a:p>
            <a:pPr marL="0" indent="0">
              <a:buNone/>
            </a:pPr>
            <a:endParaRPr lang="en-US" sz="2000" dirty="0"/>
          </a:p>
        </p:txBody>
      </p:sp>
      <p:pic>
        <p:nvPicPr>
          <p:cNvPr id="6" name="Picture 5" descr="A picture containing handwear&#10;&#10;Description automatically generated">
            <a:extLst>
              <a:ext uri="{FF2B5EF4-FFF2-40B4-BE49-F238E27FC236}">
                <a16:creationId xmlns:a16="http://schemas.microsoft.com/office/drawing/2014/main" id="{72CEA506-E37B-1123-3372-C435FC07B6EB}"/>
              </a:ext>
            </a:extLst>
          </p:cNvPr>
          <p:cNvPicPr>
            <a:picLocks noChangeAspect="1"/>
          </p:cNvPicPr>
          <p:nvPr/>
        </p:nvPicPr>
        <p:blipFill>
          <a:blip r:embed="rId2"/>
          <a:stretch>
            <a:fillRect/>
          </a:stretch>
        </p:blipFill>
        <p:spPr>
          <a:xfrm>
            <a:off x="6631511" y="2283798"/>
            <a:ext cx="4679343" cy="3121121"/>
          </a:xfrm>
          <a:prstGeom prst="rect">
            <a:avLst/>
          </a:prstGeom>
        </p:spPr>
      </p:pic>
    </p:spTree>
    <p:extLst>
      <p:ext uri="{BB962C8B-B14F-4D97-AF65-F5344CB8AC3E}">
        <p14:creationId xmlns:p14="http://schemas.microsoft.com/office/powerpoint/2010/main" val="325314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C6A4-F909-3FCA-46FA-A324F7577091}"/>
              </a:ext>
            </a:extLst>
          </p:cNvPr>
          <p:cNvSpPr>
            <a:spLocks noGrp="1"/>
          </p:cNvSpPr>
          <p:nvPr>
            <p:ph type="ctrTitle"/>
          </p:nvPr>
        </p:nvSpPr>
        <p:spPr/>
        <p:txBody>
          <a:bodyPr/>
          <a:lstStyle/>
          <a:p>
            <a:r>
              <a:rPr lang="en-GB" dirty="0"/>
              <a:t>Lesson structure </a:t>
            </a:r>
          </a:p>
        </p:txBody>
      </p:sp>
      <p:sp>
        <p:nvSpPr>
          <p:cNvPr id="3" name="Subtitle 2">
            <a:extLst>
              <a:ext uri="{FF2B5EF4-FFF2-40B4-BE49-F238E27FC236}">
                <a16:creationId xmlns:a16="http://schemas.microsoft.com/office/drawing/2014/main" id="{2D96CEC0-8122-6BD8-7C35-96AB229E25E3}"/>
              </a:ext>
            </a:extLst>
          </p:cNvPr>
          <p:cNvSpPr>
            <a:spLocks noGrp="1"/>
          </p:cNvSpPr>
          <p:nvPr>
            <p:ph type="subTitle" idx="1"/>
          </p:nvPr>
        </p:nvSpPr>
        <p:spPr>
          <a:xfrm>
            <a:off x="1169274" y="2386157"/>
            <a:ext cx="9720000" cy="3600000"/>
          </a:xfrm>
        </p:spPr>
        <p:txBody>
          <a:bodyPr/>
          <a:lstStyle/>
          <a:p>
            <a:r>
              <a:rPr lang="en-GB" dirty="0"/>
              <a:t>Starter: Use the chocolate as an introduction to the lesson, leave the next slide on the bord and discuss the answers.</a:t>
            </a:r>
          </a:p>
          <a:p>
            <a:r>
              <a:rPr lang="en-GB" dirty="0"/>
              <a:t>Discuss the ideas of changing states with reference to particles – this interactive resource (link on slide 5 of this presentation) works well </a:t>
            </a:r>
            <a:r>
              <a:rPr lang="en-GB" dirty="0">
                <a:hlinkClick r:id="rId2"/>
              </a:rPr>
              <a:t>‪States of Matter: Basics‬ (colorado.edu)</a:t>
            </a:r>
            <a:r>
              <a:rPr lang="en-GB" dirty="0"/>
              <a:t>*– task pupils to draw the particle diagrams.</a:t>
            </a:r>
          </a:p>
          <a:p>
            <a:r>
              <a:rPr lang="en-GB" dirty="0"/>
              <a:t>Practical of melting chocolate.</a:t>
            </a:r>
          </a:p>
          <a:p>
            <a:r>
              <a:rPr lang="en-GB" dirty="0"/>
              <a:t>Practical analysis – ask students to work through the post practical questions.</a:t>
            </a:r>
          </a:p>
          <a:p>
            <a:r>
              <a:rPr lang="en-GB" dirty="0"/>
              <a:t>Discuss the different variables that have been used within the practical.</a:t>
            </a:r>
          </a:p>
          <a:p>
            <a:r>
              <a:rPr lang="en-GB" dirty="0"/>
              <a:t>Pupils draw a graph of results.</a:t>
            </a:r>
          </a:p>
          <a:p>
            <a:endParaRPr lang="en-GB" dirty="0"/>
          </a:p>
        </p:txBody>
      </p:sp>
      <p:sp>
        <p:nvSpPr>
          <p:cNvPr id="4" name="TextBox 3">
            <a:extLst>
              <a:ext uri="{FF2B5EF4-FFF2-40B4-BE49-F238E27FC236}">
                <a16:creationId xmlns:a16="http://schemas.microsoft.com/office/drawing/2014/main" id="{0ED2B30F-9D38-0E5F-65FD-159C58F40A23}"/>
              </a:ext>
            </a:extLst>
          </p:cNvPr>
          <p:cNvSpPr txBox="1"/>
          <p:nvPr/>
        </p:nvSpPr>
        <p:spPr>
          <a:xfrm>
            <a:off x="326570" y="5801491"/>
            <a:ext cx="11419115" cy="523220"/>
          </a:xfrm>
          <a:prstGeom prst="rect">
            <a:avLst/>
          </a:prstGeom>
          <a:noFill/>
        </p:spPr>
        <p:txBody>
          <a:bodyPr wrap="square" rtlCol="0">
            <a:spAutoFit/>
          </a:bodyPr>
          <a:lstStyle/>
          <a:p>
            <a:r>
              <a:rPr lang="en-GB" sz="1400" dirty="0">
                <a:effectLst/>
                <a:latin typeface="Arial" panose="020B0604020202020204" pitchFamily="34" charset="0"/>
                <a:ea typeface="Calibri" panose="020F0502020204030204" pitchFamily="34" charset="0"/>
                <a:cs typeface="Arial" panose="020B0604020202020204" pitchFamily="34" charset="0"/>
              </a:rPr>
              <a:t>*Licensed under the Creative Commons-Attribution (CC-BY), </a:t>
            </a:r>
            <a:r>
              <a:rPr lang="en-GB" sz="1400" dirty="0" err="1">
                <a:effectLst/>
                <a:latin typeface="Arial" panose="020B0604020202020204" pitchFamily="34" charset="0"/>
                <a:ea typeface="Calibri" panose="020F0502020204030204" pitchFamily="34" charset="0"/>
                <a:cs typeface="Arial" panose="020B0604020202020204" pitchFamily="34" charset="0"/>
              </a:rPr>
              <a:t>PhET</a:t>
            </a:r>
            <a:r>
              <a:rPr lang="en-GB" sz="1400" dirty="0">
                <a:effectLst/>
                <a:latin typeface="Arial" panose="020B0604020202020204" pitchFamily="34" charset="0"/>
                <a:ea typeface="Calibri" panose="020F0502020204030204" pitchFamily="34" charset="0"/>
                <a:cs typeface="Arial" panose="020B0604020202020204" pitchFamily="34" charset="0"/>
              </a:rPr>
              <a:t> Interactive Simulations, University of Colorado Boulder</a:t>
            </a:r>
            <a:br>
              <a:rPr lang="en-GB" sz="1400" dirty="0">
                <a:effectLst/>
                <a:latin typeface="Arial" panose="020B0604020202020204" pitchFamily="34" charset="0"/>
                <a:ea typeface="Calibri" panose="020F0502020204030204" pitchFamily="34" charset="0"/>
                <a:cs typeface="Arial" panose="020B0604020202020204" pitchFamily="34" charset="0"/>
              </a:rPr>
            </a:br>
            <a:r>
              <a:rPr lang="en-GB"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http://phet.colorado.edu/</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8122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Teaching about states of matter</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r>
              <a:rPr lang="en-GB" dirty="0">
                <a:latin typeface="Arial" panose="020B0604020202020204" pitchFamily="34" charset="0"/>
                <a:cs typeface="Arial" panose="020B0604020202020204" pitchFamily="34" charset="0"/>
              </a:rPr>
              <a:t>Explain states of matter.</a:t>
            </a:r>
          </a:p>
          <a:p>
            <a:r>
              <a:rPr lang="en-GB" dirty="0">
                <a:latin typeface="Arial" panose="020B0604020202020204" pitchFamily="34" charset="0"/>
                <a:cs typeface="Arial" panose="020B0604020202020204" pitchFamily="34" charset="0"/>
              </a:rPr>
              <a:t>Describe the properties of states of matter.</a:t>
            </a:r>
          </a:p>
          <a:p>
            <a:pPr lvl="0"/>
            <a:r>
              <a:rPr lang="en-US" dirty="0">
                <a:latin typeface="Arial" panose="020B0604020202020204" pitchFamily="34" charset="0"/>
                <a:cs typeface="Arial" panose="020B0604020202020204" pitchFamily="34" charset="0"/>
              </a:rPr>
              <a:t>Describe the particle theory and how this explains the change from solid to liquid.</a:t>
            </a:r>
          </a:p>
          <a:p>
            <a:r>
              <a:rPr lang="en-US" dirty="0">
                <a:latin typeface="Arial" panose="020B0604020202020204" pitchFamily="34" charset="0"/>
                <a:cs typeface="Arial" panose="020B0604020202020204" pitchFamily="34" charset="0"/>
              </a:rPr>
              <a:t>Describe the particle theory and how this explains the change from liquid to solid.</a:t>
            </a:r>
          </a:p>
          <a:p>
            <a:r>
              <a:rPr lang="en-GB" dirty="0">
                <a:latin typeface="Arial" panose="020B0604020202020204" pitchFamily="34" charset="0"/>
                <a:cs typeface="Arial" panose="020B0604020202020204" pitchFamily="34" charset="0"/>
              </a:rPr>
              <a:t>Identify substances’ state of matter and explain why using key words.</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4180090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Running a practical classroom</a:t>
            </a:r>
            <a:endParaRPr lang="en-GB" dirty="0">
              <a:latin typeface="Arial"/>
              <a:cs typeface="Arial"/>
            </a:endParaRPr>
          </a:p>
        </p:txBody>
      </p:sp>
      <p:sp>
        <p:nvSpPr>
          <p:cNvPr id="3" name="Subtitle 2"/>
          <p:cNvSpPr>
            <a:spLocks noGrp="1"/>
          </p:cNvSpPr>
          <p:nvPr>
            <p:ph type="subTitle" idx="1"/>
          </p:nvPr>
        </p:nvSpPr>
        <p:spPr>
          <a:xfrm>
            <a:off x="1169274" y="2488899"/>
            <a:ext cx="9389671" cy="3600000"/>
          </a:xfrm>
        </p:spPr>
        <p:txBody>
          <a:bodyPr/>
          <a:lstStyle/>
          <a:p>
            <a:pPr marL="0" lvl="0" indent="0">
              <a:buNone/>
            </a:pPr>
            <a:r>
              <a:rPr lang="en-GB" dirty="0"/>
              <a:t>Common misconceptions:</a:t>
            </a:r>
          </a:p>
          <a:p>
            <a:r>
              <a:rPr lang="en-GB" b="1" dirty="0"/>
              <a:t>The particles expand when heated – </a:t>
            </a:r>
            <a:r>
              <a:rPr lang="en-GB" dirty="0"/>
              <a:t>focus on the idea the particles always stay the same size. This is also in the mark scheme for questions on drawing particle diagrams (particles have to look the same size). Particles DON’T expand, they move further away from each other.</a:t>
            </a:r>
          </a:p>
          <a:p>
            <a:pPr lvl="0"/>
            <a:endParaRPr lang="en-US" dirty="0">
              <a:latin typeface="Arial" panose="020B0604020202020204" pitchFamily="34" charset="0"/>
              <a:cs typeface="Arial" panose="020B0604020202020204" pitchFamily="34" charset="0"/>
            </a:endParaRPr>
          </a:p>
          <a:p>
            <a:pPr lvl="0"/>
            <a:r>
              <a:rPr lang="en-US" b="1" dirty="0">
                <a:latin typeface="Arial" panose="020B0604020202020204" pitchFamily="34" charset="0"/>
                <a:cs typeface="Arial" panose="020B0604020202020204" pitchFamily="34" charset="0"/>
              </a:rPr>
              <a:t>Confusion between the different variables – </a:t>
            </a:r>
            <a:r>
              <a:rPr lang="en-US" dirty="0">
                <a:latin typeface="Arial" panose="020B0604020202020204" pitchFamily="34" charset="0"/>
                <a:cs typeface="Arial" panose="020B0604020202020204" pitchFamily="34" charset="0"/>
              </a:rPr>
              <a:t>you can use the variables song (on slide 15 in this presentation) or can remember using Independent (I=I change), </a:t>
            </a:r>
            <a:r>
              <a:rPr lang="en-US" dirty="0" err="1">
                <a:latin typeface="Arial" panose="020B0604020202020204" pitchFamily="34" charset="0"/>
                <a:cs typeface="Arial" panose="020B0604020202020204" pitchFamily="34" charset="0"/>
              </a:rPr>
              <a:t>DEPendent</a:t>
            </a:r>
            <a:r>
              <a:rPr lang="en-US" dirty="0">
                <a:latin typeface="Arial" panose="020B0604020202020204" pitchFamily="34" charset="0"/>
                <a:cs typeface="Arial" panose="020B0604020202020204" pitchFamily="34" charset="0"/>
              </a:rPr>
              <a:t> (Dep=Depends on the independent), Control (You need to control = keep the same).</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886190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Running a practical classroom</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dirty="0"/>
              <a:t>Common pitfalls:</a:t>
            </a:r>
          </a:p>
          <a:p>
            <a:r>
              <a:rPr lang="en-GB" b="1" dirty="0"/>
              <a:t>Bottlenecking in the classroom </a:t>
            </a:r>
            <a:r>
              <a:rPr lang="en-GB" dirty="0"/>
              <a:t>– spread out the equipment as far as you can around the room. If you have time, you can set out the equipment prior to the lesson and spread pairs around.</a:t>
            </a:r>
          </a:p>
          <a:p>
            <a:endParaRPr lang="en-GB" i="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Practical taking different times for different students – </a:t>
            </a:r>
            <a:r>
              <a:rPr lang="en-GB" dirty="0">
                <a:latin typeface="Arial" panose="020B0604020202020204" pitchFamily="34" charset="0"/>
                <a:cs typeface="Arial" panose="020B0604020202020204" pitchFamily="34" charset="0"/>
              </a:rPr>
              <a:t>ask students who are finished to pack away and move onto the next section. They can use this time to start thinking about their conclusions and drawing their graph.</a:t>
            </a:r>
          </a:p>
          <a:p>
            <a:endParaRPr lang="en-GB" b="1" i="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Chocolate taking too long to melt – </a:t>
            </a:r>
            <a:r>
              <a:rPr lang="en-GB" dirty="0">
                <a:latin typeface="Arial" panose="020B0604020202020204" pitchFamily="34" charset="0"/>
                <a:cs typeface="Arial" panose="020B0604020202020204" pitchFamily="34" charset="0"/>
              </a:rPr>
              <a:t>practise the practical activity and see what temperature shows melting at the speed that fits into your lesson. Somewhere between 50-60 degrees Celsius should melt the chocolate relatively quickly.</a:t>
            </a:r>
            <a:endParaRPr lang="en-US" b="1" dirty="0">
              <a:latin typeface="Arial" panose="020B0604020202020204" pitchFamily="34" charset="0"/>
              <a:cs typeface="Arial" panose="020B0604020202020204" pitchFamily="34" charset="0"/>
            </a:endParaRPr>
          </a:p>
          <a:p>
            <a:endParaRPr lang="en-GB" dirty="0"/>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951684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Progressing the learning</a:t>
            </a:r>
            <a:endParaRPr lang="en-GB" dirty="0">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pPr marL="0" lvl="0" indent="0">
              <a:buNone/>
            </a:pPr>
            <a:r>
              <a:rPr lang="en-GB" dirty="0"/>
              <a:t>The topic of states of matter remains an essential underpinning for learning throughout Chemistry. </a:t>
            </a:r>
          </a:p>
          <a:p>
            <a:pPr marL="0" lvl="0" indent="0">
              <a:buNone/>
            </a:pPr>
            <a:endParaRPr lang="en-GB" dirty="0"/>
          </a:p>
          <a:p>
            <a:pPr marL="0" lvl="0" indent="0">
              <a:buNone/>
            </a:pPr>
            <a:r>
              <a:rPr lang="en-GB" dirty="0"/>
              <a:t>The progression from understanding particle theory would be to look at heating and cooling curves. You can adapt this experiment by including looking at specific melting points or by discussing the temperature staying the same as the chocolate is melting.</a:t>
            </a:r>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252360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C7EC9407-85FB-4E8C-952C-807B189785B2}"/>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395758" y="1348955"/>
            <a:ext cx="4384025" cy="4384025"/>
          </a:xfrm>
        </p:spPr>
      </p:pic>
      <p:pic>
        <p:nvPicPr>
          <p:cNvPr id="4" name="Picture 3" descr="Diagram&#10;&#10;Description automatically generated with low confidence">
            <a:extLst>
              <a:ext uri="{FF2B5EF4-FFF2-40B4-BE49-F238E27FC236}">
                <a16:creationId xmlns:a16="http://schemas.microsoft.com/office/drawing/2014/main" id="{AE78C455-3154-D359-B49E-B3CB1691C2E1}"/>
              </a:ext>
            </a:extLst>
          </p:cNvPr>
          <p:cNvPicPr>
            <a:picLocks noChangeAspect="1"/>
          </p:cNvPicPr>
          <p:nvPr/>
        </p:nvPicPr>
        <p:blipFill>
          <a:blip r:embed="rId4"/>
          <a:stretch>
            <a:fillRect/>
          </a:stretch>
        </p:blipFill>
        <p:spPr>
          <a:xfrm>
            <a:off x="179235" y="1308025"/>
            <a:ext cx="9448618" cy="5236291"/>
          </a:xfrm>
          <a:prstGeom prst="rect">
            <a:avLst/>
          </a:prstGeom>
        </p:spPr>
      </p:pic>
      <p:sp>
        <p:nvSpPr>
          <p:cNvPr id="5" name="TextBox 4">
            <a:extLst>
              <a:ext uri="{FF2B5EF4-FFF2-40B4-BE49-F238E27FC236}">
                <a16:creationId xmlns:a16="http://schemas.microsoft.com/office/drawing/2014/main" id="{61ACEA2E-D41D-E570-9032-B306BCC20DF2}"/>
              </a:ext>
            </a:extLst>
          </p:cNvPr>
          <p:cNvSpPr txBox="1"/>
          <p:nvPr/>
        </p:nvSpPr>
        <p:spPr>
          <a:xfrm>
            <a:off x="2603064" y="1111195"/>
            <a:ext cx="3338486" cy="954107"/>
          </a:xfrm>
          <a:prstGeom prst="rect">
            <a:avLst/>
          </a:prstGeom>
          <a:noFill/>
        </p:spPr>
        <p:txBody>
          <a:bodyPr wrap="square">
            <a:spAutoFit/>
          </a:bodyPr>
          <a:lstStyle/>
          <a:p>
            <a:r>
              <a:rPr lang="en-GB" sz="2800" dirty="0">
                <a:latin typeface="Arial" panose="020B0604020202020204" pitchFamily="34" charset="0"/>
                <a:cs typeface="Arial" panose="020B0604020202020204" pitchFamily="34" charset="0"/>
              </a:rPr>
              <a:t>Changing states (Solid-Liquid-Gas)</a:t>
            </a:r>
            <a:endParaRPr lang="en-GB" sz="2800" dirty="0"/>
          </a:p>
        </p:txBody>
      </p:sp>
      <p:sp>
        <p:nvSpPr>
          <p:cNvPr id="38" name="Rectangle 37">
            <a:extLst>
              <a:ext uri="{FF2B5EF4-FFF2-40B4-BE49-F238E27FC236}">
                <a16:creationId xmlns:a16="http://schemas.microsoft.com/office/drawing/2014/main" id="{45982202-70B7-4EDC-9C76-F87A40DE7FBA}"/>
              </a:ext>
            </a:extLst>
          </p:cNvPr>
          <p:cNvSpPr/>
          <p:nvPr/>
        </p:nvSpPr>
        <p:spPr>
          <a:xfrm>
            <a:off x="9404061" y="3926170"/>
            <a:ext cx="2599514" cy="1281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Remember!</a:t>
            </a:r>
          </a:p>
          <a:p>
            <a:pPr algn="ctr"/>
            <a:r>
              <a:rPr lang="en-GB" sz="1400" dirty="0">
                <a:latin typeface="Arial" panose="020B0604020202020204" pitchFamily="34" charset="0"/>
                <a:cs typeface="Arial" panose="020B0604020202020204" pitchFamily="34" charset="0"/>
              </a:rPr>
              <a:t>If temp is increasing, particles are absorbing energy.</a:t>
            </a:r>
          </a:p>
          <a:p>
            <a:pPr algn="ctr"/>
            <a:r>
              <a:rPr lang="en-GB" sz="1400" dirty="0">
                <a:latin typeface="Arial" panose="020B0604020202020204" pitchFamily="34" charset="0"/>
                <a:cs typeface="Arial" panose="020B0604020202020204" pitchFamily="34" charset="0"/>
              </a:rPr>
              <a:t>If temperature is stable, bonds are absorbing energy.</a:t>
            </a:r>
          </a:p>
        </p:txBody>
      </p:sp>
      <p:sp>
        <p:nvSpPr>
          <p:cNvPr id="6" name="Title 1">
            <a:extLst>
              <a:ext uri="{FF2B5EF4-FFF2-40B4-BE49-F238E27FC236}">
                <a16:creationId xmlns:a16="http://schemas.microsoft.com/office/drawing/2014/main" id="{AD808F84-FAE7-D2F2-CD7F-B66B931DB9FD}"/>
              </a:ext>
            </a:extLst>
          </p:cNvPr>
          <p:cNvSpPr>
            <a:spLocks noGrp="1"/>
          </p:cNvSpPr>
          <p:nvPr>
            <p:ph type="title"/>
          </p:nvPr>
        </p:nvSpPr>
        <p:spPr>
          <a:xfrm>
            <a:off x="9285354" y="2462686"/>
            <a:ext cx="2836928" cy="1463484"/>
          </a:xfrm>
        </p:spPr>
        <p:txBody>
          <a:bodyPr/>
          <a:lstStyle/>
          <a:p>
            <a:pPr algn="ctr"/>
            <a:r>
              <a:rPr lang="en-GB" sz="2400" b="1" dirty="0">
                <a:latin typeface="Arial" panose="020B0604020202020204" pitchFamily="34" charset="0"/>
                <a:cs typeface="Arial" panose="020B0604020202020204" pitchFamily="34" charset="0"/>
              </a:rPr>
              <a:t>Changing states is all to do with ENERGY!</a:t>
            </a:r>
          </a:p>
        </p:txBody>
      </p:sp>
    </p:spTree>
    <p:extLst>
      <p:ext uri="{BB962C8B-B14F-4D97-AF65-F5344CB8AC3E}">
        <p14:creationId xmlns:p14="http://schemas.microsoft.com/office/powerpoint/2010/main" val="3120072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3353096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Melting and freezing - practical</a:t>
            </a:r>
            <a:endParaRPr lang="en-GB" dirty="0"/>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5"/>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B74EE10-3A68-E2D6-8E62-3303E888B3C2}"/>
              </a:ext>
            </a:extLst>
          </p:cNvPr>
          <p:cNvSpPr txBox="1"/>
          <p:nvPr/>
        </p:nvSpPr>
        <p:spPr>
          <a:xfrm>
            <a:off x="762000" y="5125454"/>
            <a:ext cx="11538857" cy="30777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This science pack is one of a series of resources produced for the </a:t>
            </a:r>
            <a:r>
              <a:rPr lang="en-GB" sz="1400" i="1" dirty="0" err="1">
                <a:latin typeface="Arial" panose="020B0604020202020204" pitchFamily="34" charset="0"/>
                <a:cs typeface="Arial" panose="020B0604020202020204" pitchFamily="34" charset="0"/>
              </a:rPr>
              <a:t>pHood</a:t>
            </a:r>
            <a:r>
              <a:rPr lang="en-GB" sz="1400" i="1" dirty="0">
                <a:latin typeface="Arial" panose="020B0604020202020204" pitchFamily="34" charset="0"/>
                <a:cs typeface="Arial" panose="020B0604020202020204" pitchFamily="34" charset="0"/>
              </a:rPr>
              <a:t> Futures </a:t>
            </a:r>
            <a:r>
              <a:rPr lang="en-GB" sz="1400" dirty="0">
                <a:latin typeface="Arial" panose="020B0604020202020204" pitchFamily="34" charset="0"/>
                <a:cs typeface="Arial" panose="020B0604020202020204" pitchFamily="34" charset="0"/>
              </a:rPr>
              <a:t>project, supported by the Royal Society of Chemistry.</a:t>
            </a:r>
          </a:p>
        </p:txBody>
      </p:sp>
    </p:spTree>
    <p:extLst>
      <p:ext uri="{BB962C8B-B14F-4D97-AF65-F5344CB8AC3E}">
        <p14:creationId xmlns:p14="http://schemas.microsoft.com/office/powerpoint/2010/main" val="230200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49B0D-4DC3-B2FC-A2FE-23DD11D2EA5A}"/>
              </a:ext>
            </a:extLst>
          </p:cNvPr>
          <p:cNvSpPr>
            <a:spLocks noGrp="1"/>
          </p:cNvSpPr>
          <p:nvPr>
            <p:ph type="ctrTitle"/>
          </p:nvPr>
        </p:nvSpPr>
        <p:spPr/>
        <p:txBody>
          <a:bodyPr/>
          <a:lstStyle/>
          <a:p>
            <a:r>
              <a:rPr lang="en-GB" dirty="0"/>
              <a:t>What is different between these three?</a:t>
            </a:r>
          </a:p>
        </p:txBody>
      </p:sp>
      <p:pic>
        <p:nvPicPr>
          <p:cNvPr id="4" name="Picture 3" descr="A picture containing chocolate, accessory&#10;&#10;Description automatically generated">
            <a:extLst>
              <a:ext uri="{FF2B5EF4-FFF2-40B4-BE49-F238E27FC236}">
                <a16:creationId xmlns:a16="http://schemas.microsoft.com/office/drawing/2014/main" id="{0515B52F-DF9A-0160-99E9-A79DBF7B8A6C}"/>
              </a:ext>
            </a:extLst>
          </p:cNvPr>
          <p:cNvPicPr>
            <a:picLocks noChangeAspect="1"/>
          </p:cNvPicPr>
          <p:nvPr/>
        </p:nvPicPr>
        <p:blipFill>
          <a:blip r:embed="rId2"/>
          <a:stretch>
            <a:fillRect/>
          </a:stretch>
        </p:blipFill>
        <p:spPr>
          <a:xfrm>
            <a:off x="734004" y="2960484"/>
            <a:ext cx="3382427" cy="2256079"/>
          </a:xfrm>
          <a:prstGeom prst="rect">
            <a:avLst/>
          </a:prstGeom>
        </p:spPr>
      </p:pic>
      <p:pic>
        <p:nvPicPr>
          <p:cNvPr id="6" name="Picture 5" descr="A cup of coffee&#10;&#10;Description automatically generated with medium confidence">
            <a:extLst>
              <a:ext uri="{FF2B5EF4-FFF2-40B4-BE49-F238E27FC236}">
                <a16:creationId xmlns:a16="http://schemas.microsoft.com/office/drawing/2014/main" id="{A8A29049-BCC2-CC5C-132F-3909B78C26F8}"/>
              </a:ext>
            </a:extLst>
          </p:cNvPr>
          <p:cNvPicPr>
            <a:picLocks noChangeAspect="1"/>
          </p:cNvPicPr>
          <p:nvPr/>
        </p:nvPicPr>
        <p:blipFill>
          <a:blip r:embed="rId3"/>
          <a:stretch>
            <a:fillRect/>
          </a:stretch>
        </p:blipFill>
        <p:spPr>
          <a:xfrm>
            <a:off x="4403373" y="2959739"/>
            <a:ext cx="3393740" cy="2263624"/>
          </a:xfrm>
          <a:prstGeom prst="rect">
            <a:avLst/>
          </a:prstGeom>
        </p:spPr>
      </p:pic>
      <p:pic>
        <p:nvPicPr>
          <p:cNvPr id="10" name="Picture 9" descr="A picture containing cup, coffee, coffee cup&#10;&#10;Description automatically generated">
            <a:extLst>
              <a:ext uri="{FF2B5EF4-FFF2-40B4-BE49-F238E27FC236}">
                <a16:creationId xmlns:a16="http://schemas.microsoft.com/office/drawing/2014/main" id="{4ED6B613-68A3-2D0A-05E2-ACD485BA491E}"/>
              </a:ext>
            </a:extLst>
          </p:cNvPr>
          <p:cNvPicPr>
            <a:picLocks noChangeAspect="1"/>
          </p:cNvPicPr>
          <p:nvPr/>
        </p:nvPicPr>
        <p:blipFill>
          <a:blip r:embed="rId4"/>
          <a:stretch>
            <a:fillRect/>
          </a:stretch>
        </p:blipFill>
        <p:spPr>
          <a:xfrm>
            <a:off x="8085174" y="2960484"/>
            <a:ext cx="3382427" cy="2256079"/>
          </a:xfrm>
          <a:prstGeom prst="rect">
            <a:avLst/>
          </a:prstGeom>
        </p:spPr>
      </p:pic>
    </p:spTree>
    <p:extLst>
      <p:ext uri="{BB962C8B-B14F-4D97-AF65-F5344CB8AC3E}">
        <p14:creationId xmlns:p14="http://schemas.microsoft.com/office/powerpoint/2010/main" val="135587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49B0D-4DC3-B2FC-A2FE-23DD11D2EA5A}"/>
              </a:ext>
            </a:extLst>
          </p:cNvPr>
          <p:cNvSpPr>
            <a:spLocks noGrp="1"/>
          </p:cNvSpPr>
          <p:nvPr>
            <p:ph type="ctrTitle"/>
          </p:nvPr>
        </p:nvSpPr>
        <p:spPr/>
        <p:txBody>
          <a:bodyPr/>
          <a:lstStyle/>
          <a:p>
            <a:r>
              <a:rPr lang="en-GB" dirty="0"/>
              <a:t>What is different between these three?</a:t>
            </a:r>
          </a:p>
        </p:txBody>
      </p:sp>
      <p:pic>
        <p:nvPicPr>
          <p:cNvPr id="4" name="Picture 3" descr="A picture containing glass, container&#10;&#10;Description automatically generated">
            <a:extLst>
              <a:ext uri="{FF2B5EF4-FFF2-40B4-BE49-F238E27FC236}">
                <a16:creationId xmlns:a16="http://schemas.microsoft.com/office/drawing/2014/main" id="{9310275A-280B-84BC-4B5E-883302891F22}"/>
              </a:ext>
            </a:extLst>
          </p:cNvPr>
          <p:cNvPicPr>
            <a:picLocks noChangeAspect="1"/>
          </p:cNvPicPr>
          <p:nvPr/>
        </p:nvPicPr>
        <p:blipFill rotWithShape="1">
          <a:blip r:embed="rId2"/>
          <a:srcRect t="18061" b="16581"/>
          <a:stretch/>
        </p:blipFill>
        <p:spPr>
          <a:xfrm>
            <a:off x="1738569" y="2426329"/>
            <a:ext cx="8714862" cy="3567066"/>
          </a:xfrm>
          <a:prstGeom prst="rect">
            <a:avLst/>
          </a:prstGeom>
        </p:spPr>
      </p:pic>
    </p:spTree>
    <p:extLst>
      <p:ext uri="{BB962C8B-B14F-4D97-AF65-F5344CB8AC3E}">
        <p14:creationId xmlns:p14="http://schemas.microsoft.com/office/powerpoint/2010/main" val="1735923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Particle models</a:t>
            </a:r>
          </a:p>
        </p:txBody>
      </p:sp>
      <p:sp>
        <p:nvSpPr>
          <p:cNvPr id="3" name="Subtitle 2"/>
          <p:cNvSpPr>
            <a:spLocks noGrp="1"/>
          </p:cNvSpPr>
          <p:nvPr>
            <p:ph type="subTitle" idx="1"/>
          </p:nvPr>
        </p:nvSpPr>
        <p:spPr>
          <a:xfrm>
            <a:off x="1169276" y="2571092"/>
            <a:ext cx="7667153" cy="3600000"/>
          </a:xfrm>
        </p:spPr>
        <p:txBody>
          <a:bodyPr/>
          <a:lstStyle/>
          <a:p>
            <a:pPr marL="0" indent="0">
              <a:buNone/>
            </a:pPr>
            <a:r>
              <a:rPr lang="en-GB" sz="2000" dirty="0"/>
              <a:t>Draw out three boxes labelled solid, liquid and gas.</a:t>
            </a:r>
          </a:p>
          <a:p>
            <a:pPr marL="0" indent="0">
              <a:buNone/>
            </a:pPr>
            <a:r>
              <a:rPr lang="en-GB" sz="2000" dirty="0"/>
              <a:t>Draw what solid, liquid and gas particles would look like.</a:t>
            </a:r>
          </a:p>
        </p:txBody>
      </p:sp>
      <p:sp>
        <p:nvSpPr>
          <p:cNvPr id="4" name="Freeform 57">
            <a:extLst>
              <a:ext uri="{FF2B5EF4-FFF2-40B4-BE49-F238E27FC236}">
                <a16:creationId xmlns:a16="http://schemas.microsoft.com/office/drawing/2014/main" id="{505DA191-AF35-FC91-C213-50349C0CFD3F}"/>
              </a:ext>
            </a:extLst>
          </p:cNvPr>
          <p:cNvSpPr>
            <a:spLocks/>
          </p:cNvSpPr>
          <p:nvPr/>
        </p:nvSpPr>
        <p:spPr bwMode="auto">
          <a:xfrm>
            <a:off x="1698129" y="3707025"/>
            <a:ext cx="2459038" cy="1957388"/>
          </a:xfrm>
          <a:custGeom>
            <a:avLst/>
            <a:gdLst>
              <a:gd name="T0" fmla="*/ 0 w 1419"/>
              <a:gd name="T1" fmla="*/ 0 h 941"/>
              <a:gd name="T2" fmla="*/ 1418 w 1419"/>
              <a:gd name="T3" fmla="*/ 0 h 941"/>
              <a:gd name="T4" fmla="*/ 1418 w 1419"/>
              <a:gd name="T5" fmla="*/ 940 h 941"/>
              <a:gd name="T6" fmla="*/ 0 w 1419"/>
              <a:gd name="T7" fmla="*/ 940 h 941"/>
              <a:gd name="T8" fmla="*/ 0 w 1419"/>
              <a:gd name="T9" fmla="*/ 0 h 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9" h="941">
                <a:moveTo>
                  <a:pt x="0" y="0"/>
                </a:moveTo>
                <a:lnTo>
                  <a:pt x="1418" y="0"/>
                </a:lnTo>
                <a:lnTo>
                  <a:pt x="1418" y="940"/>
                </a:lnTo>
                <a:lnTo>
                  <a:pt x="0" y="940"/>
                </a:lnTo>
                <a:lnTo>
                  <a:pt x="0" y="0"/>
                </a:lnTo>
                <a:close/>
              </a:path>
            </a:pathLst>
          </a:custGeom>
          <a:ln w="38100">
            <a:solidFill>
              <a:srgbClr val="EF9F3F"/>
            </a:solidFill>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en-GB"/>
          </a:p>
        </p:txBody>
      </p:sp>
      <p:sp>
        <p:nvSpPr>
          <p:cNvPr id="5" name="Freeform 57">
            <a:extLst>
              <a:ext uri="{FF2B5EF4-FFF2-40B4-BE49-F238E27FC236}">
                <a16:creationId xmlns:a16="http://schemas.microsoft.com/office/drawing/2014/main" id="{A5486900-014D-BCB6-9103-CC0F533DB139}"/>
              </a:ext>
            </a:extLst>
          </p:cNvPr>
          <p:cNvSpPr>
            <a:spLocks/>
          </p:cNvSpPr>
          <p:nvPr/>
        </p:nvSpPr>
        <p:spPr bwMode="auto">
          <a:xfrm>
            <a:off x="4866481" y="3707025"/>
            <a:ext cx="2459038" cy="1957388"/>
          </a:xfrm>
          <a:custGeom>
            <a:avLst/>
            <a:gdLst>
              <a:gd name="T0" fmla="*/ 0 w 1419"/>
              <a:gd name="T1" fmla="*/ 0 h 941"/>
              <a:gd name="T2" fmla="*/ 1418 w 1419"/>
              <a:gd name="T3" fmla="*/ 0 h 941"/>
              <a:gd name="T4" fmla="*/ 1418 w 1419"/>
              <a:gd name="T5" fmla="*/ 940 h 941"/>
              <a:gd name="T6" fmla="*/ 0 w 1419"/>
              <a:gd name="T7" fmla="*/ 940 h 941"/>
              <a:gd name="T8" fmla="*/ 0 w 1419"/>
              <a:gd name="T9" fmla="*/ 0 h 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9" h="941">
                <a:moveTo>
                  <a:pt x="0" y="0"/>
                </a:moveTo>
                <a:lnTo>
                  <a:pt x="1418" y="0"/>
                </a:lnTo>
                <a:lnTo>
                  <a:pt x="1418" y="940"/>
                </a:lnTo>
                <a:lnTo>
                  <a:pt x="0" y="940"/>
                </a:lnTo>
                <a:lnTo>
                  <a:pt x="0" y="0"/>
                </a:lnTo>
                <a:close/>
              </a:path>
            </a:pathLst>
          </a:custGeom>
          <a:ln w="38100">
            <a:solidFill>
              <a:srgbClr val="EF9F3F"/>
            </a:solidFill>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en-GB"/>
          </a:p>
        </p:txBody>
      </p:sp>
      <p:sp>
        <p:nvSpPr>
          <p:cNvPr id="6" name="Freeform 57">
            <a:extLst>
              <a:ext uri="{FF2B5EF4-FFF2-40B4-BE49-F238E27FC236}">
                <a16:creationId xmlns:a16="http://schemas.microsoft.com/office/drawing/2014/main" id="{DCEBE569-F9B0-48C8-09ED-4F48263DB8E5}"/>
              </a:ext>
            </a:extLst>
          </p:cNvPr>
          <p:cNvSpPr>
            <a:spLocks/>
          </p:cNvSpPr>
          <p:nvPr/>
        </p:nvSpPr>
        <p:spPr bwMode="auto">
          <a:xfrm>
            <a:off x="8034833" y="3707025"/>
            <a:ext cx="2459038" cy="1957388"/>
          </a:xfrm>
          <a:custGeom>
            <a:avLst/>
            <a:gdLst>
              <a:gd name="T0" fmla="*/ 0 w 1419"/>
              <a:gd name="T1" fmla="*/ 0 h 941"/>
              <a:gd name="T2" fmla="*/ 1418 w 1419"/>
              <a:gd name="T3" fmla="*/ 0 h 941"/>
              <a:gd name="T4" fmla="*/ 1418 w 1419"/>
              <a:gd name="T5" fmla="*/ 940 h 941"/>
              <a:gd name="T6" fmla="*/ 0 w 1419"/>
              <a:gd name="T7" fmla="*/ 940 h 941"/>
              <a:gd name="T8" fmla="*/ 0 w 1419"/>
              <a:gd name="T9" fmla="*/ 0 h 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9" h="941">
                <a:moveTo>
                  <a:pt x="0" y="0"/>
                </a:moveTo>
                <a:lnTo>
                  <a:pt x="1418" y="0"/>
                </a:lnTo>
                <a:lnTo>
                  <a:pt x="1418" y="940"/>
                </a:lnTo>
                <a:lnTo>
                  <a:pt x="0" y="940"/>
                </a:lnTo>
                <a:lnTo>
                  <a:pt x="0" y="0"/>
                </a:lnTo>
                <a:close/>
              </a:path>
            </a:pathLst>
          </a:custGeom>
          <a:ln w="38100">
            <a:solidFill>
              <a:srgbClr val="EF9F3F"/>
            </a:solidFill>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en-GB"/>
          </a:p>
        </p:txBody>
      </p:sp>
      <p:sp>
        <p:nvSpPr>
          <p:cNvPr id="7" name="Content Placeholder 2">
            <a:extLst>
              <a:ext uri="{FF2B5EF4-FFF2-40B4-BE49-F238E27FC236}">
                <a16:creationId xmlns:a16="http://schemas.microsoft.com/office/drawing/2014/main" id="{C1C3A8CA-414B-BBF8-22DE-C243382D6DDB}"/>
              </a:ext>
            </a:extLst>
          </p:cNvPr>
          <p:cNvSpPr txBox="1">
            <a:spLocks/>
          </p:cNvSpPr>
          <p:nvPr/>
        </p:nvSpPr>
        <p:spPr>
          <a:xfrm>
            <a:off x="2314600" y="5678056"/>
            <a:ext cx="1226096" cy="596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Solid</a:t>
            </a:r>
          </a:p>
        </p:txBody>
      </p:sp>
      <p:sp>
        <p:nvSpPr>
          <p:cNvPr id="8" name="Content Placeholder 2">
            <a:extLst>
              <a:ext uri="{FF2B5EF4-FFF2-40B4-BE49-F238E27FC236}">
                <a16:creationId xmlns:a16="http://schemas.microsoft.com/office/drawing/2014/main" id="{1EFE75EE-79E6-FF12-AD2E-2FE7026442C9}"/>
              </a:ext>
            </a:extLst>
          </p:cNvPr>
          <p:cNvSpPr txBox="1">
            <a:spLocks/>
          </p:cNvSpPr>
          <p:nvPr/>
        </p:nvSpPr>
        <p:spPr>
          <a:xfrm>
            <a:off x="5477569" y="5664413"/>
            <a:ext cx="1226096" cy="596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Liquid</a:t>
            </a:r>
          </a:p>
        </p:txBody>
      </p:sp>
      <p:sp>
        <p:nvSpPr>
          <p:cNvPr id="9" name="Content Placeholder 2">
            <a:extLst>
              <a:ext uri="{FF2B5EF4-FFF2-40B4-BE49-F238E27FC236}">
                <a16:creationId xmlns:a16="http://schemas.microsoft.com/office/drawing/2014/main" id="{CCFF90B1-9996-259A-3382-CF1E3A8F8A2A}"/>
              </a:ext>
            </a:extLst>
          </p:cNvPr>
          <p:cNvSpPr txBox="1">
            <a:spLocks/>
          </p:cNvSpPr>
          <p:nvPr/>
        </p:nvSpPr>
        <p:spPr>
          <a:xfrm>
            <a:off x="8858041" y="5664413"/>
            <a:ext cx="808701" cy="596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Gas</a:t>
            </a:r>
          </a:p>
        </p:txBody>
      </p:sp>
      <p:sp>
        <p:nvSpPr>
          <p:cNvPr id="10" name="Oval 9">
            <a:extLst>
              <a:ext uri="{FF2B5EF4-FFF2-40B4-BE49-F238E27FC236}">
                <a16:creationId xmlns:a16="http://schemas.microsoft.com/office/drawing/2014/main" id="{B885FCB1-1514-D61D-8727-2F55E53EAA4A}"/>
              </a:ext>
            </a:extLst>
          </p:cNvPr>
          <p:cNvSpPr/>
          <p:nvPr/>
        </p:nvSpPr>
        <p:spPr>
          <a:xfrm>
            <a:off x="8666176" y="2005135"/>
            <a:ext cx="432048" cy="383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ACF4DAF1-7422-D9F8-C1E1-AE9EE6AEA9F0}"/>
              </a:ext>
            </a:extLst>
          </p:cNvPr>
          <p:cNvCxnSpPr/>
          <p:nvPr/>
        </p:nvCxnSpPr>
        <p:spPr>
          <a:xfrm flipH="1">
            <a:off x="9172782" y="2218801"/>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91DA0E-C06A-87AB-21CD-458A01F9F830}"/>
              </a:ext>
            </a:extLst>
          </p:cNvPr>
          <p:cNvSpPr txBox="1">
            <a:spLocks/>
          </p:cNvSpPr>
          <p:nvPr/>
        </p:nvSpPr>
        <p:spPr>
          <a:xfrm>
            <a:off x="9820854" y="2023316"/>
            <a:ext cx="1226096" cy="40412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1 particle</a:t>
            </a:r>
          </a:p>
        </p:txBody>
      </p:sp>
      <p:sp>
        <p:nvSpPr>
          <p:cNvPr id="14" name="TextBox 13">
            <a:extLst>
              <a:ext uri="{FF2B5EF4-FFF2-40B4-BE49-F238E27FC236}">
                <a16:creationId xmlns:a16="http://schemas.microsoft.com/office/drawing/2014/main" id="{C91F37BF-6CC8-D389-BD44-0E1C51777F9C}"/>
              </a:ext>
            </a:extLst>
          </p:cNvPr>
          <p:cNvSpPr txBox="1"/>
          <p:nvPr/>
        </p:nvSpPr>
        <p:spPr>
          <a:xfrm>
            <a:off x="130995" y="6353817"/>
            <a:ext cx="6097712" cy="369332"/>
          </a:xfrm>
          <a:prstGeom prst="rect">
            <a:avLst/>
          </a:prstGeom>
          <a:noFill/>
        </p:spPr>
        <p:txBody>
          <a:bodyPr wrap="square">
            <a:spAutoFit/>
          </a:bodyPr>
          <a:lstStyle/>
          <a:p>
            <a:r>
              <a:rPr lang="en-GB" dirty="0">
                <a:hlinkClick r:id="rId2"/>
              </a:rPr>
              <a:t>‪States of Matter: Basics‬ (colorado.edu)</a:t>
            </a:r>
            <a:endParaRPr lang="en-GB" dirty="0"/>
          </a:p>
        </p:txBody>
      </p:sp>
    </p:spTree>
    <p:extLst>
      <p:ext uri="{BB962C8B-B14F-4D97-AF65-F5344CB8AC3E}">
        <p14:creationId xmlns:p14="http://schemas.microsoft.com/office/powerpoint/2010/main" val="321681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Practical – how fast chocolate takes to melt</a:t>
            </a:r>
          </a:p>
        </p:txBody>
      </p:sp>
      <p:sp>
        <p:nvSpPr>
          <p:cNvPr id="3" name="Subtitle 2"/>
          <p:cNvSpPr>
            <a:spLocks noGrp="1"/>
          </p:cNvSpPr>
          <p:nvPr>
            <p:ph type="subTitle" idx="1"/>
          </p:nvPr>
        </p:nvSpPr>
        <p:spPr>
          <a:xfrm>
            <a:off x="1084954" y="2432892"/>
            <a:ext cx="6207569" cy="3449564"/>
          </a:xfrm>
        </p:spPr>
        <p:txBody>
          <a:bodyPr/>
          <a:lstStyle/>
          <a:p>
            <a:pPr marL="0" indent="0">
              <a:buNone/>
            </a:pPr>
            <a:r>
              <a:rPr lang="en-GB" sz="2000" dirty="0"/>
              <a:t>Activity: Calculate </a:t>
            </a:r>
            <a:r>
              <a:rPr lang="en-US" dirty="0"/>
              <a:t>how fast </a:t>
            </a:r>
            <a:r>
              <a:rPr lang="en-GB" sz="2000" dirty="0"/>
              <a:t>different types of chocolate </a:t>
            </a:r>
            <a:r>
              <a:rPr lang="en-GB" dirty="0"/>
              <a:t>(white, milk or plain) </a:t>
            </a:r>
            <a:r>
              <a:rPr lang="en-US" dirty="0"/>
              <a:t>take to melt</a:t>
            </a:r>
            <a:r>
              <a:rPr lang="en-GB" sz="2000" dirty="0"/>
              <a:t>.</a:t>
            </a:r>
          </a:p>
          <a:p>
            <a:pPr marL="0" indent="0">
              <a:buNone/>
            </a:pPr>
            <a:endParaRPr lang="en-GB" dirty="0"/>
          </a:p>
          <a:p>
            <a:pPr marL="0" indent="0">
              <a:buNone/>
            </a:pPr>
            <a:r>
              <a:rPr lang="en-GB" sz="2000" dirty="0"/>
              <a:t>Create a hypothesis: </a:t>
            </a:r>
            <a:r>
              <a:rPr lang="en-GB" dirty="0"/>
              <a:t>Which do you think will take the longest to melt?</a:t>
            </a:r>
          </a:p>
          <a:p>
            <a:pPr marL="0" indent="0">
              <a:buNone/>
            </a:pPr>
            <a:endParaRPr lang="en-GB" sz="2000" dirty="0"/>
          </a:p>
          <a:p>
            <a:pPr marL="0" indent="0">
              <a:buNone/>
            </a:pPr>
            <a:r>
              <a:rPr lang="en-GB" i="1" dirty="0"/>
              <a:t>I think that ……………….. will take the longest to melt.</a:t>
            </a:r>
            <a:endParaRPr lang="en-GB" sz="2000" i="1" dirty="0"/>
          </a:p>
          <a:p>
            <a:pPr marL="0" indent="0">
              <a:buNone/>
            </a:pPr>
            <a:endParaRPr lang="en-GB" sz="2000" dirty="0"/>
          </a:p>
        </p:txBody>
      </p:sp>
      <p:pic>
        <p:nvPicPr>
          <p:cNvPr id="5" name="Picture 4" descr="A picture containing indoor, keyboard, rack, close&#10;&#10;Description automatically generated">
            <a:extLst>
              <a:ext uri="{FF2B5EF4-FFF2-40B4-BE49-F238E27FC236}">
                <a16:creationId xmlns:a16="http://schemas.microsoft.com/office/drawing/2014/main" id="{A9D88288-8BB7-95FC-ABE5-F1FAD67D6E3A}"/>
              </a:ext>
            </a:extLst>
          </p:cNvPr>
          <p:cNvPicPr>
            <a:picLocks noChangeAspect="1"/>
          </p:cNvPicPr>
          <p:nvPr/>
        </p:nvPicPr>
        <p:blipFill>
          <a:blip r:embed="rId2"/>
          <a:stretch>
            <a:fillRect/>
          </a:stretch>
        </p:blipFill>
        <p:spPr>
          <a:xfrm>
            <a:off x="8003262" y="2928538"/>
            <a:ext cx="3685567" cy="2458273"/>
          </a:xfrm>
          <a:prstGeom prst="rect">
            <a:avLst/>
          </a:prstGeom>
        </p:spPr>
      </p:pic>
    </p:spTree>
    <p:extLst>
      <p:ext uri="{BB962C8B-B14F-4D97-AF65-F5344CB8AC3E}">
        <p14:creationId xmlns:p14="http://schemas.microsoft.com/office/powerpoint/2010/main" val="112790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Practical – calculating a melting point</a:t>
            </a:r>
          </a:p>
        </p:txBody>
      </p:sp>
      <p:sp>
        <p:nvSpPr>
          <p:cNvPr id="3" name="Subtitle 2"/>
          <p:cNvSpPr>
            <a:spLocks noGrp="1"/>
          </p:cNvSpPr>
          <p:nvPr>
            <p:ph type="subTitle" idx="1"/>
          </p:nvPr>
        </p:nvSpPr>
        <p:spPr>
          <a:xfrm>
            <a:off x="1169277" y="2571092"/>
            <a:ext cx="5745232" cy="3593402"/>
          </a:xfrm>
        </p:spPr>
        <p:txBody>
          <a:bodyPr/>
          <a:lstStyle/>
          <a:p>
            <a:pPr marL="0" indent="0">
              <a:buNone/>
            </a:pPr>
            <a:r>
              <a:rPr lang="en-GB" sz="2000" dirty="0"/>
              <a:t>Equipment you will need:</a:t>
            </a:r>
          </a:p>
          <a:p>
            <a:pPr marL="0" indent="0">
              <a:buNone/>
            </a:pPr>
            <a:endParaRPr lang="en-GB" dirty="0"/>
          </a:p>
          <a:p>
            <a:r>
              <a:rPr lang="en-GB" sz="2000" dirty="0"/>
              <a:t>3 deep foil pie cases;</a:t>
            </a:r>
          </a:p>
          <a:p>
            <a:r>
              <a:rPr lang="en-GB" sz="2000" dirty="0"/>
              <a:t>3 large paper clips (to clip the cases to the side of the container - optional);</a:t>
            </a:r>
          </a:p>
          <a:p>
            <a:r>
              <a:rPr lang="en-GB" sz="2000" dirty="0"/>
              <a:t>1 clear plastic take away food container or water bath;</a:t>
            </a:r>
          </a:p>
          <a:p>
            <a:r>
              <a:rPr lang="en-GB" dirty="0"/>
              <a:t>stopwatch.</a:t>
            </a:r>
            <a:endParaRPr lang="en-GB" sz="2000" dirty="0"/>
          </a:p>
        </p:txBody>
      </p:sp>
      <p:pic>
        <p:nvPicPr>
          <p:cNvPr id="8" name="Picture 7" descr="A picture containing indoor, container, plastic, toilet&#10;&#10;Description automatically generated">
            <a:extLst>
              <a:ext uri="{FF2B5EF4-FFF2-40B4-BE49-F238E27FC236}">
                <a16:creationId xmlns:a16="http://schemas.microsoft.com/office/drawing/2014/main" id="{B2D7CFCC-E9E6-5459-D2E7-0F971014CAF8}"/>
              </a:ext>
            </a:extLst>
          </p:cNvPr>
          <p:cNvPicPr>
            <a:picLocks noChangeAspect="1"/>
          </p:cNvPicPr>
          <p:nvPr/>
        </p:nvPicPr>
        <p:blipFill>
          <a:blip r:embed="rId2"/>
          <a:stretch>
            <a:fillRect/>
          </a:stretch>
        </p:blipFill>
        <p:spPr>
          <a:xfrm>
            <a:off x="7794625" y="2426607"/>
            <a:ext cx="3765550" cy="2984500"/>
          </a:xfrm>
          <a:prstGeom prst="rect">
            <a:avLst/>
          </a:prstGeom>
        </p:spPr>
      </p:pic>
    </p:spTree>
    <p:extLst>
      <p:ext uri="{BB962C8B-B14F-4D97-AF65-F5344CB8AC3E}">
        <p14:creationId xmlns:p14="http://schemas.microsoft.com/office/powerpoint/2010/main" val="1546361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7C79-2277-C6F4-4657-97C5EA3DB783}"/>
              </a:ext>
            </a:extLst>
          </p:cNvPr>
          <p:cNvSpPr>
            <a:spLocks noGrp="1"/>
          </p:cNvSpPr>
          <p:nvPr>
            <p:ph type="ctrTitle"/>
          </p:nvPr>
        </p:nvSpPr>
        <p:spPr/>
        <p:txBody>
          <a:bodyPr/>
          <a:lstStyle/>
          <a:p>
            <a:r>
              <a:rPr lang="en-GB" dirty="0"/>
              <a:t>Turn and talk – how are we going to stay safe during this practical?</a:t>
            </a:r>
          </a:p>
        </p:txBody>
      </p:sp>
      <p:pic>
        <p:nvPicPr>
          <p:cNvPr id="3" name="Picture 2" descr="A picture containing text&#10;&#10;Description automatically generated">
            <a:extLst>
              <a:ext uri="{FF2B5EF4-FFF2-40B4-BE49-F238E27FC236}">
                <a16:creationId xmlns:a16="http://schemas.microsoft.com/office/drawing/2014/main" id="{A1A36F1F-B48B-ACAE-7BC4-C280CD8F907E}"/>
              </a:ext>
            </a:extLst>
          </p:cNvPr>
          <p:cNvPicPr>
            <a:picLocks noChangeAspect="1"/>
          </p:cNvPicPr>
          <p:nvPr/>
        </p:nvPicPr>
        <p:blipFill rotWithShape="1">
          <a:blip r:embed="rId2"/>
          <a:srcRect l="6471" t="6681" r="6646" b="9203"/>
          <a:stretch/>
        </p:blipFill>
        <p:spPr>
          <a:xfrm>
            <a:off x="9354700" y="2283798"/>
            <a:ext cx="2256275" cy="1638300"/>
          </a:xfrm>
          <a:prstGeom prst="rect">
            <a:avLst/>
          </a:prstGeom>
        </p:spPr>
      </p:pic>
      <p:pic>
        <p:nvPicPr>
          <p:cNvPr id="4" name="Picture 3" descr="A picture containing whiteboard&#10;&#10;Description automatically generated">
            <a:extLst>
              <a:ext uri="{FF2B5EF4-FFF2-40B4-BE49-F238E27FC236}">
                <a16:creationId xmlns:a16="http://schemas.microsoft.com/office/drawing/2014/main" id="{8168FF51-75F1-7298-5A29-0FF3F6BCB2D1}"/>
              </a:ext>
            </a:extLst>
          </p:cNvPr>
          <p:cNvPicPr>
            <a:picLocks noChangeAspect="1"/>
          </p:cNvPicPr>
          <p:nvPr/>
        </p:nvPicPr>
        <p:blipFill rotWithShape="1">
          <a:blip r:embed="rId3"/>
          <a:srcRect l="32500"/>
          <a:stretch/>
        </p:blipFill>
        <p:spPr>
          <a:xfrm>
            <a:off x="3149462" y="4986610"/>
            <a:ext cx="2964748" cy="1691006"/>
          </a:xfrm>
          <a:prstGeom prst="rect">
            <a:avLst/>
          </a:prstGeom>
        </p:spPr>
      </p:pic>
      <p:grpSp>
        <p:nvGrpSpPr>
          <p:cNvPr id="5" name="Group 4">
            <a:extLst>
              <a:ext uri="{FF2B5EF4-FFF2-40B4-BE49-F238E27FC236}">
                <a16:creationId xmlns:a16="http://schemas.microsoft.com/office/drawing/2014/main" id="{6027F8C6-27AE-BE36-E90F-F0159C9F76B7}"/>
              </a:ext>
            </a:extLst>
          </p:cNvPr>
          <p:cNvGrpSpPr/>
          <p:nvPr/>
        </p:nvGrpSpPr>
        <p:grpSpPr>
          <a:xfrm>
            <a:off x="1023330" y="2489259"/>
            <a:ext cx="3048000" cy="1983629"/>
            <a:chOff x="956423" y="2489259"/>
            <a:chExt cx="3048000" cy="1983629"/>
          </a:xfrm>
        </p:grpSpPr>
        <p:pic>
          <p:nvPicPr>
            <p:cNvPr id="6" name="Picture 5" descr="A pair of glasses&#10;&#10;Description automatically generated with medium confidence">
              <a:extLst>
                <a:ext uri="{FF2B5EF4-FFF2-40B4-BE49-F238E27FC236}">
                  <a16:creationId xmlns:a16="http://schemas.microsoft.com/office/drawing/2014/main" id="{C41F4687-9C89-FB94-33C2-34DEDF2FF6C8}"/>
                </a:ext>
              </a:extLst>
            </p:cNvPr>
            <p:cNvPicPr>
              <a:picLocks noChangeAspect="1"/>
            </p:cNvPicPr>
            <p:nvPr/>
          </p:nvPicPr>
          <p:blipFill>
            <a:blip r:embed="rId4"/>
            <a:stretch>
              <a:fillRect/>
            </a:stretch>
          </p:blipFill>
          <p:spPr>
            <a:xfrm>
              <a:off x="956423" y="2489259"/>
              <a:ext cx="3048000" cy="1947672"/>
            </a:xfrm>
            <a:prstGeom prst="rect">
              <a:avLst/>
            </a:prstGeom>
          </p:spPr>
        </p:pic>
        <p:sp>
          <p:nvSpPr>
            <p:cNvPr id="7" name="TextBox 6">
              <a:extLst>
                <a:ext uri="{FF2B5EF4-FFF2-40B4-BE49-F238E27FC236}">
                  <a16:creationId xmlns:a16="http://schemas.microsoft.com/office/drawing/2014/main" id="{E0BD2270-07DB-E16D-81DF-03000E9E8A3A}"/>
                </a:ext>
              </a:extLst>
            </p:cNvPr>
            <p:cNvSpPr txBox="1"/>
            <p:nvPr/>
          </p:nvSpPr>
          <p:spPr>
            <a:xfrm>
              <a:off x="1090348" y="4103556"/>
              <a:ext cx="242887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Wear safety goggles</a:t>
              </a:r>
            </a:p>
          </p:txBody>
        </p:sp>
      </p:grpSp>
      <p:grpSp>
        <p:nvGrpSpPr>
          <p:cNvPr id="9" name="Group 8">
            <a:extLst>
              <a:ext uri="{FF2B5EF4-FFF2-40B4-BE49-F238E27FC236}">
                <a16:creationId xmlns:a16="http://schemas.microsoft.com/office/drawing/2014/main" id="{BAEA474C-3958-00B5-F0D3-6F68F9353CE8}"/>
              </a:ext>
            </a:extLst>
          </p:cNvPr>
          <p:cNvGrpSpPr/>
          <p:nvPr/>
        </p:nvGrpSpPr>
        <p:grpSpPr>
          <a:xfrm>
            <a:off x="4915132" y="2414016"/>
            <a:ext cx="3048000" cy="2058872"/>
            <a:chOff x="4981064" y="2414016"/>
            <a:chExt cx="3048000" cy="2058872"/>
          </a:xfrm>
        </p:grpSpPr>
        <p:pic>
          <p:nvPicPr>
            <p:cNvPr id="11" name="Picture 10" descr="A close-up of a sword&#10;&#10;Description automatically generated with medium confidence">
              <a:extLst>
                <a:ext uri="{FF2B5EF4-FFF2-40B4-BE49-F238E27FC236}">
                  <a16:creationId xmlns:a16="http://schemas.microsoft.com/office/drawing/2014/main" id="{ABE7B00F-F866-AD52-021C-FF19EF978168}"/>
                </a:ext>
              </a:extLst>
            </p:cNvPr>
            <p:cNvPicPr>
              <a:picLocks noChangeAspect="1"/>
            </p:cNvPicPr>
            <p:nvPr/>
          </p:nvPicPr>
          <p:blipFill>
            <a:blip r:embed="rId5"/>
            <a:stretch>
              <a:fillRect/>
            </a:stretch>
          </p:blipFill>
          <p:spPr>
            <a:xfrm>
              <a:off x="4981064" y="2414016"/>
              <a:ext cx="3048000" cy="2029968"/>
            </a:xfrm>
            <a:prstGeom prst="rect">
              <a:avLst/>
            </a:prstGeom>
          </p:spPr>
        </p:pic>
        <p:sp>
          <p:nvSpPr>
            <p:cNvPr id="13" name="TextBox 12">
              <a:extLst>
                <a:ext uri="{FF2B5EF4-FFF2-40B4-BE49-F238E27FC236}">
                  <a16:creationId xmlns:a16="http://schemas.microsoft.com/office/drawing/2014/main" id="{3B95EBAA-140B-321D-1F41-EB8921AFA2BA}"/>
                </a:ext>
              </a:extLst>
            </p:cNvPr>
            <p:cNvSpPr txBox="1"/>
            <p:nvPr/>
          </p:nvSpPr>
          <p:spPr>
            <a:xfrm>
              <a:off x="5209335" y="4103556"/>
              <a:ext cx="2428875"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Use test tube holders</a:t>
              </a:r>
            </a:p>
          </p:txBody>
        </p:sp>
      </p:grpSp>
      <p:sp>
        <p:nvSpPr>
          <p:cNvPr id="15" name="TextBox 14">
            <a:extLst>
              <a:ext uri="{FF2B5EF4-FFF2-40B4-BE49-F238E27FC236}">
                <a16:creationId xmlns:a16="http://schemas.microsoft.com/office/drawing/2014/main" id="{BD20D247-1A43-27E9-8536-4A8CAD8EC38D}"/>
              </a:ext>
            </a:extLst>
          </p:cNvPr>
          <p:cNvSpPr txBox="1"/>
          <p:nvPr/>
        </p:nvSpPr>
        <p:spPr>
          <a:xfrm>
            <a:off x="6372225" y="5294202"/>
            <a:ext cx="2428875"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Keep desks/benches tidy and make sure bags are not trip hazards</a:t>
            </a:r>
          </a:p>
        </p:txBody>
      </p:sp>
    </p:spTree>
    <p:extLst>
      <p:ext uri="{BB962C8B-B14F-4D97-AF65-F5344CB8AC3E}">
        <p14:creationId xmlns:p14="http://schemas.microsoft.com/office/powerpoint/2010/main" val="396212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Practical – calculating a melting point</a:t>
            </a:r>
          </a:p>
        </p:txBody>
      </p:sp>
      <p:sp>
        <p:nvSpPr>
          <p:cNvPr id="3" name="Subtitle 2"/>
          <p:cNvSpPr>
            <a:spLocks noGrp="1"/>
          </p:cNvSpPr>
          <p:nvPr>
            <p:ph type="subTitle" idx="1"/>
          </p:nvPr>
        </p:nvSpPr>
        <p:spPr>
          <a:xfrm>
            <a:off x="1169277" y="2571092"/>
            <a:ext cx="5745232" cy="3593402"/>
          </a:xfrm>
        </p:spPr>
        <p:txBody>
          <a:bodyPr/>
          <a:lstStyle/>
          <a:p>
            <a:pPr marL="457200" indent="-457200">
              <a:buFont typeface="+mj-lt"/>
              <a:buAutoNum type="arabicPeriod"/>
            </a:pPr>
            <a:r>
              <a:rPr lang="en-GB" dirty="0"/>
              <a:t>Set up the apparatus as shown in the photo.</a:t>
            </a:r>
          </a:p>
          <a:p>
            <a:pPr marL="457200" indent="-457200">
              <a:buFont typeface="+mj-lt"/>
              <a:buAutoNum type="arabicPeriod"/>
            </a:pPr>
            <a:r>
              <a:rPr lang="en-GB" dirty="0"/>
              <a:t>Collect equal sized pieces of the three different types of chocolate and add to each foil cup.</a:t>
            </a:r>
          </a:p>
          <a:p>
            <a:pPr marL="457200" indent="-457200">
              <a:buFont typeface="+mj-lt"/>
              <a:buAutoNum type="arabicPeriod"/>
            </a:pPr>
            <a:r>
              <a:rPr lang="en-GB" dirty="0"/>
              <a:t>Ask the teacher to pour hot water into the tub (at this point start your timer).</a:t>
            </a:r>
          </a:p>
          <a:p>
            <a:pPr marL="457200" indent="-457200">
              <a:buFont typeface="+mj-lt"/>
              <a:buAutoNum type="arabicPeriod"/>
            </a:pPr>
            <a:r>
              <a:rPr lang="en-GB" dirty="0"/>
              <a:t>Carefully stir each piece of chocolate as soon as the hot water has been added to the takeaway tray (use a separate stirrer for each).  </a:t>
            </a:r>
            <a:r>
              <a:rPr lang="en-GB" i="1" dirty="0"/>
              <a:t>Make sure that water doesn’t splash into the foil cup</a:t>
            </a:r>
            <a:r>
              <a:rPr lang="en-GB" dirty="0"/>
              <a:t>.</a:t>
            </a:r>
          </a:p>
          <a:p>
            <a:pPr marL="457200" indent="-457200">
              <a:buFont typeface="+mj-lt"/>
              <a:buAutoNum type="arabicPeriod"/>
            </a:pPr>
            <a:r>
              <a:rPr lang="en-GB" dirty="0"/>
              <a:t>Record the time when each has completely melted in your results table. </a:t>
            </a:r>
            <a:endParaRPr lang="en-GB" sz="2000" dirty="0"/>
          </a:p>
        </p:txBody>
      </p:sp>
      <p:pic>
        <p:nvPicPr>
          <p:cNvPr id="5" name="Picture 4" descr="A picture containing cup, plastic, drink&#10;&#10;Description automatically generated">
            <a:extLst>
              <a:ext uri="{FF2B5EF4-FFF2-40B4-BE49-F238E27FC236}">
                <a16:creationId xmlns:a16="http://schemas.microsoft.com/office/drawing/2014/main" id="{08A6600C-4337-F7C8-E634-AB6076B23589}"/>
              </a:ext>
            </a:extLst>
          </p:cNvPr>
          <p:cNvPicPr>
            <a:picLocks noChangeAspect="1"/>
          </p:cNvPicPr>
          <p:nvPr/>
        </p:nvPicPr>
        <p:blipFill>
          <a:blip r:embed="rId2"/>
          <a:stretch>
            <a:fillRect/>
          </a:stretch>
        </p:blipFill>
        <p:spPr>
          <a:xfrm rot="16200000">
            <a:off x="8131629" y="1963057"/>
            <a:ext cx="3048000" cy="4064000"/>
          </a:xfrm>
          <a:prstGeom prst="rect">
            <a:avLst/>
          </a:prstGeom>
        </p:spPr>
      </p:pic>
    </p:spTree>
    <p:extLst>
      <p:ext uri="{BB962C8B-B14F-4D97-AF65-F5344CB8AC3E}">
        <p14:creationId xmlns:p14="http://schemas.microsoft.com/office/powerpoint/2010/main" val="194880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C070EDE-625B-48A2-97EA-57E655003D7E}">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9F3FD5-8BE4-4C63-8E08-C5A7A17FEE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2838</TotalTime>
  <Words>1613</Words>
  <Application>Microsoft Office PowerPoint</Application>
  <PresentationFormat>Widescreen</PresentationFormat>
  <Paragraphs>227</Paragraphs>
  <Slides>26</Slides>
  <Notes>5</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Calibri Light</vt:lpstr>
      <vt:lpstr>Symbol</vt:lpstr>
      <vt:lpstr>Office Theme</vt:lpstr>
      <vt:lpstr>Custom Design</vt:lpstr>
      <vt:lpstr>1_Custom Design</vt:lpstr>
      <vt:lpstr>3_Custom Design</vt:lpstr>
      <vt:lpstr>think-cell Slide</vt:lpstr>
      <vt:lpstr>Melting and freezing - practical</vt:lpstr>
      <vt:lpstr>Starter</vt:lpstr>
      <vt:lpstr>What is different between these three?</vt:lpstr>
      <vt:lpstr>What is different between these three?</vt:lpstr>
      <vt:lpstr>Particle models</vt:lpstr>
      <vt:lpstr>Practical – how fast chocolate takes to melt</vt:lpstr>
      <vt:lpstr>Practical – calculating a melting point</vt:lpstr>
      <vt:lpstr>Turn and talk – how are we going to stay safe during this practical?</vt:lpstr>
      <vt:lpstr>Practical – calculating a melting point</vt:lpstr>
      <vt:lpstr>Results table</vt:lpstr>
      <vt:lpstr>What is happening to the chocolate?</vt:lpstr>
      <vt:lpstr>What is happening to the chocolate?</vt:lpstr>
      <vt:lpstr>What is happening to the chocolate?</vt:lpstr>
      <vt:lpstr>What is happening to the chocolate?</vt:lpstr>
      <vt:lpstr>Variables</vt:lpstr>
      <vt:lpstr>Graph peer marking</vt:lpstr>
      <vt:lpstr>Homework - Poster</vt:lpstr>
      <vt:lpstr>Key words</vt:lpstr>
      <vt:lpstr>Teachers’ guide</vt:lpstr>
      <vt:lpstr>Lesson structure </vt:lpstr>
      <vt:lpstr>Teaching about states of matter</vt:lpstr>
      <vt:lpstr>Running a practical classroom</vt:lpstr>
      <vt:lpstr>Running a practical classroom</vt:lpstr>
      <vt:lpstr>Progressing the learning</vt:lpstr>
      <vt:lpstr>Changing states is all to do with ENERGY!</vt:lpstr>
      <vt:lpstr>Melting and freezing - practical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Ewen Trafford</cp:lastModifiedBy>
  <cp:revision>207</cp:revision>
  <dcterms:created xsi:type="dcterms:W3CDTF">2018-10-10T09:22:08Z</dcterms:created>
  <dcterms:modified xsi:type="dcterms:W3CDTF">2022-09-26T14:47:29Z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