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21"/>
  </p:notesMasterIdLst>
  <p:sldIdLst>
    <p:sldId id="256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6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F81FD681-AC21-4B2A-9E0F-58B80ACA3F2A}"/>
    <pc:docChg chg="modMainMaster">
      <pc:chgData name="Alexander White" userId="3da70261-e0e7-408d-aace-eb577feade9e" providerId="ADAL" clId="{F81FD681-AC21-4B2A-9E0F-58B80ACA3F2A}" dt="2023-08-14T13:01:57.096" v="3"/>
      <pc:docMkLst>
        <pc:docMk/>
      </pc:docMkLst>
      <pc:sldMasterChg chg="modSp mod">
        <pc:chgData name="Alexander White" userId="3da70261-e0e7-408d-aace-eb577feade9e" providerId="ADAL" clId="{F81FD681-AC21-4B2A-9E0F-58B80ACA3F2A}" dt="2023-08-14T13:01:45.193" v="0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F81FD681-AC21-4B2A-9E0F-58B80ACA3F2A}" dt="2023-08-14T13:01:45.193" v="0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F81FD681-AC21-4B2A-9E0F-58B80ACA3F2A}" dt="2023-08-14T13:01:49.097" v="1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F81FD681-AC21-4B2A-9E0F-58B80ACA3F2A}" dt="2023-08-14T13:01:49.097" v="1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F81FD681-AC21-4B2A-9E0F-58B80ACA3F2A}" dt="2023-08-14T13:01:53.120" v="2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F81FD681-AC21-4B2A-9E0F-58B80ACA3F2A}" dt="2023-08-14T13:01:53.120" v="2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F81FD681-AC21-4B2A-9E0F-58B80ACA3F2A}" dt="2023-08-14T13:01:57.096" v="3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F81FD681-AC21-4B2A-9E0F-58B80ACA3F2A}" dt="2023-08-14T13:01:57.096" v="3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BC7B1-E601-4815-9FF0-11052FF844EE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BC554-5F94-4BB6-8507-5E6483487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14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51 kcals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E88D5-36FD-41CC-9836-D4265EA12A2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701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168 kcals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E88D5-36FD-41CC-9836-D4265EA12A2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71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115.5 kcals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E88D5-36FD-41CC-9836-D4265EA12A2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690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224 kcals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E88D5-36FD-41CC-9836-D4265EA12A2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07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life 2023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1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0.jpeg"/><Relationship Id="rId5" Type="http://schemas.openxmlformats.org/officeDocument/2006/relationships/image" Target="../media/image7.png"/><Relationship Id="rId10" Type="http://schemas.openxmlformats.org/officeDocument/2006/relationships/image" Target="../media/image34.jpeg"/><Relationship Id="rId4" Type="http://schemas.openxmlformats.org/officeDocument/2006/relationships/image" Target="../media/image6.png"/><Relationship Id="rId9" Type="http://schemas.openxmlformats.org/officeDocument/2006/relationships/image" Target="../media/image3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1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5.jpeg"/><Relationship Id="rId5" Type="http://schemas.openxmlformats.org/officeDocument/2006/relationships/image" Target="../media/image13.jpeg"/><Relationship Id="rId4" Type="http://schemas.openxmlformats.org/officeDocument/2006/relationships/image" Target="../media/image7.png"/><Relationship Id="rId9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hf.org.uk/informationsupport/support/healthy-living/staying-active/exercise-calorie-calculator" TargetMode="External"/><Relationship Id="rId2" Type="http://schemas.openxmlformats.org/officeDocument/2006/relationships/hyperlink" Target="https://bnf.nice.org.uk/about/approximate-conversions-and-units.html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3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2.jpeg"/><Relationship Id="rId11" Type="http://schemas.openxmlformats.org/officeDocument/2006/relationships/image" Target="../media/image6.png"/><Relationship Id="rId5" Type="http://schemas.openxmlformats.org/officeDocument/2006/relationships/image" Target="../media/image7.png"/><Relationship Id="rId10" Type="http://schemas.openxmlformats.org/officeDocument/2006/relationships/image" Target="../media/image16.jpe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8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7.jpeg"/><Relationship Id="rId11" Type="http://schemas.openxmlformats.org/officeDocument/2006/relationships/image" Target="../media/image21.jpeg"/><Relationship Id="rId5" Type="http://schemas.openxmlformats.org/officeDocument/2006/relationships/image" Target="../media/image7.png"/><Relationship Id="rId10" Type="http://schemas.openxmlformats.org/officeDocument/2006/relationships/image" Target="../media/image20.jpeg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3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2.jpeg"/><Relationship Id="rId11" Type="http://schemas.openxmlformats.org/officeDocument/2006/relationships/image" Target="../media/image20.jpeg"/><Relationship Id="rId5" Type="http://schemas.openxmlformats.org/officeDocument/2006/relationships/image" Target="../media/image7.png"/><Relationship Id="rId10" Type="http://schemas.openxmlformats.org/officeDocument/2006/relationships/image" Target="../media/image25.jpeg"/><Relationship Id="rId4" Type="http://schemas.openxmlformats.org/officeDocument/2006/relationships/notesSlide" Target="../notesSlides/notesSlide4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7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26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8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29.wmf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png"/><Relationship Id="rId5" Type="http://schemas.openxmlformats.org/officeDocument/2006/relationships/image" Target="../media/image29.wmf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 in, energy out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827" y="996271"/>
            <a:ext cx="5280587" cy="1508101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Light cycling for 30 minutes uses 113 kcals of energy.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drink provides approximately the same amount of energy?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275ml of cola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275ml of diet cola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200ml of milkshake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500ml of water</a:t>
            </a:r>
          </a:p>
        </p:txBody>
      </p:sp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3979" y="2293522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3074" name="Picture 2" descr="S:\Shared\EDUCATION TEAM FILES\Photographs Oct 2018 onwards\cycling family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56949" y="2927022"/>
            <a:ext cx="3325440" cy="224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618" t="10521" r="24625" b="5865"/>
          <a:stretch/>
        </p:blipFill>
        <p:spPr>
          <a:xfrm>
            <a:off x="6972621" y="2023767"/>
            <a:ext cx="978796" cy="15498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799" b="7205"/>
          <a:stretch/>
        </p:blipFill>
        <p:spPr>
          <a:xfrm>
            <a:off x="9158260" y="2048767"/>
            <a:ext cx="1364312" cy="15248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8299" y="4489145"/>
            <a:ext cx="1232820" cy="16321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8075" y="4489146"/>
            <a:ext cx="1344149" cy="1607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14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178510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Performing housework such as cleaning the carpet and floors for 45 minutes used 97 kcals of energy.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snack provides approximately the same amount of energy?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50g of milk chocolate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45g of crisps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125ml of low fat fruit yoghurt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30g of raw carrots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1552" y="2154347"/>
            <a:ext cx="1806315" cy="12047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0222" y="4586796"/>
            <a:ext cx="1539855" cy="13024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0870" y="1988839"/>
            <a:ext cx="1738559" cy="1236308"/>
          </a:xfrm>
          <a:prstGeom prst="rect">
            <a:avLst/>
          </a:prstGeom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6698" y="4845230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360"/>
          <a:stretch/>
        </p:blipFill>
        <p:spPr>
          <a:xfrm>
            <a:off x="8802655" y="4791345"/>
            <a:ext cx="1925213" cy="105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3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information in this quiz has been taken from: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hlinkClick r:id="rId2"/>
            </a:endParaRPr>
          </a:p>
          <a:p>
            <a:r>
              <a:rPr lang="en-GB" dirty="0">
                <a:hlinkClick r:id="rId2"/>
              </a:rPr>
              <a:t>https://bnf.nice.org.uk/about/approximate-conversions-and-units.html</a:t>
            </a:r>
            <a:r>
              <a:rPr lang="en-GB" dirty="0"/>
              <a:t> </a:t>
            </a:r>
          </a:p>
          <a:p>
            <a:r>
              <a:rPr lang="en-GB" dirty="0">
                <a:hlinkClick r:id="rId3"/>
              </a:rPr>
              <a:t>https://www.bhf.org.uk/informationsupport/support/healthy-living/staying-active/exercise-calorie-calculator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7227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 in, energy out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E6430C-E571-20AB-8E43-2E4945673B23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food provides approximately the same amount of energy as dancing for 10 minutes uses?</a:t>
            </a:r>
          </a:p>
        </p:txBody>
      </p:sp>
      <p:pic>
        <p:nvPicPr>
          <p:cNvPr id="1026" name="Picture 2" descr="C:\Users\rballam.BNF\AppData\Local\Microsoft\Windows\Temporary Internet Files\Content.IE5\4PA0NVL2\people_dancing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9637" y="2756926"/>
            <a:ext cx="4032448" cy="3257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 bananas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50g of chocolate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100g of cheddar cheese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2 boiled eggs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77978" y="4689161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9659" y="1988841"/>
            <a:ext cx="1940980" cy="12939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1941" r="34030"/>
          <a:stretch/>
        </p:blipFill>
        <p:spPr>
          <a:xfrm>
            <a:off x="8940646" y="4652921"/>
            <a:ext cx="631060" cy="12363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7802" y="4797891"/>
            <a:ext cx="1854463" cy="12363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5430" y="1988841"/>
            <a:ext cx="1738559" cy="12363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1941" r="34030"/>
          <a:stretch/>
        </p:blipFill>
        <p:spPr>
          <a:xfrm>
            <a:off x="9526553" y="4669605"/>
            <a:ext cx="631060" cy="1236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29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6771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food provides approximately the same amount of energy as walking for 1 hour uses?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50g of low fat yoghurt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50g of low fat crisps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100g of white pasta (boiled)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100g of baked beans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pic>
        <p:nvPicPr>
          <p:cNvPr id="2050" name="Picture 2" descr="C:\Users\rballam.BNF\AppData\Local\Microsoft\Windows\Temporary Internet Files\Content.IE5\4PA0NVL2\walking-together-four-friends-with-their-shadows-in-black-and-white-exercise-social[1]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437" y="2574251"/>
            <a:ext cx="5174531" cy="344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1552" y="2154347"/>
            <a:ext cx="1806315" cy="12047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1552" y="4819140"/>
            <a:ext cx="1806315" cy="12047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8381" y="2056712"/>
            <a:ext cx="1539855" cy="1302432"/>
          </a:xfrm>
          <a:prstGeom prst="rect">
            <a:avLst/>
          </a:prstGeom>
        </p:spPr>
      </p:pic>
      <p:pic>
        <p:nvPicPr>
          <p:cNvPr id="5122" name="Picture 2" descr="C:\Users\AWhite\Downloads\shutterstock_722719228.jpg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74" t="9605" r="3974" b="1727"/>
          <a:stretch/>
        </p:blipFill>
        <p:spPr bwMode="auto">
          <a:xfrm>
            <a:off x="6591835" y="4819141"/>
            <a:ext cx="1696629" cy="12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3979" y="4845230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55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activity uses approximately the same amount of energy as a jacket potato (150g) provides?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22 mins of basketball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90 mins of walking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10 mins of medium cycling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12 mins of fast swimming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7889" y="2788411"/>
            <a:ext cx="3010364" cy="2538445"/>
          </a:xfrm>
          <a:prstGeom prst="rect">
            <a:avLst/>
          </a:prstGeom>
        </p:spPr>
      </p:pic>
      <p:pic>
        <p:nvPicPr>
          <p:cNvPr id="2050" name="Picture 2" descr="C:\Users\AWhite\Downloads\shutterstock_559363351.jp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095"/>
          <a:stretch/>
        </p:blipFill>
        <p:spPr bwMode="auto">
          <a:xfrm>
            <a:off x="6491311" y="2014680"/>
            <a:ext cx="1915303" cy="131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3978" y="2230342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White\Downloads\shutterstock_159209762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8187" y="2014680"/>
            <a:ext cx="1977464" cy="131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White\Downloads\shutterstock_375650740.jpg"/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490" b="17262"/>
          <a:stretch/>
        </p:blipFill>
        <p:spPr bwMode="auto">
          <a:xfrm>
            <a:off x="6672064" y="4540942"/>
            <a:ext cx="1536171" cy="157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White\Downloads\shutterstock_44288656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012" y="4581129"/>
            <a:ext cx="1961169" cy="130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34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activity uses approximately the same amount of energy as a bowl of porridge (200g) provides?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15 mins of competitive tennis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20 mins of washing the car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50 mins of football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1 hour of cycling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1026" name="Picture 2" descr="S:\Shared\EDUCATION TEAM FILES\Photographs Oct 2018 onwards\porridge in bowl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87488" y="2376925"/>
            <a:ext cx="3360373" cy="2655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White\Downloads\shutterstock_348207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28048" y="2222375"/>
            <a:ext cx="1824203" cy="121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9531" b="29556"/>
          <a:stretch/>
        </p:blipFill>
        <p:spPr>
          <a:xfrm>
            <a:off x="6593262" y="4484528"/>
            <a:ext cx="1758989" cy="1605307"/>
          </a:xfrm>
          <a:prstGeom prst="rect">
            <a:avLst/>
          </a:prstGeom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1" y="4958981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White\Downloads\shutterstock_4677985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72456" y="2054695"/>
            <a:ext cx="1904507" cy="1274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AWhite\Downloads\shutterstock_375650740.jpg"/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490" b="17262"/>
          <a:stretch/>
        </p:blipFill>
        <p:spPr bwMode="auto">
          <a:xfrm>
            <a:off x="9056624" y="4540942"/>
            <a:ext cx="1536171" cy="157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4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6771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more energy is used than consumed over time, what will happen?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You will gain weight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You will lose weight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You will stay the same weight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4098" name="Picture 2" descr="C:\Users\AWhite\Downloads\shutterstock_405984952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24416" y="1988840"/>
            <a:ext cx="2032000" cy="13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51301" y="2249987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469" r="11470" b="6551"/>
          <a:stretch/>
        </p:blipFill>
        <p:spPr>
          <a:xfrm>
            <a:off x="6522720" y="1984989"/>
            <a:ext cx="1859280" cy="1520211"/>
          </a:xfrm>
          <a:prstGeom prst="rect">
            <a:avLst/>
          </a:prstGeom>
        </p:spPr>
      </p:pic>
      <p:pic>
        <p:nvPicPr>
          <p:cNvPr id="4099" name="Picture 3" descr="C:\Users\AWhite\Downloads\shutterstock_560764954.jpg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0" t="38897" r="5654" b="29037"/>
          <a:stretch/>
        </p:blipFill>
        <p:spPr bwMode="auto">
          <a:xfrm>
            <a:off x="6461472" y="4990135"/>
            <a:ext cx="1957355" cy="89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49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6771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more energy is consumed than used over time, what will happen?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You will gain weight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You will lose weight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You will stay the same weight</a:t>
            </a:r>
          </a:p>
        </p:txBody>
      </p:sp>
      <p:pic>
        <p:nvPicPr>
          <p:cNvPr id="12" name="Picture 2" descr="C:\Users\AWhite\Downloads\shutterstock_405984952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24416" y="1988840"/>
            <a:ext cx="2032000" cy="13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469" r="11470" b="6551"/>
          <a:stretch/>
        </p:blipFill>
        <p:spPr>
          <a:xfrm>
            <a:off x="6522720" y="1984989"/>
            <a:ext cx="1859280" cy="1520211"/>
          </a:xfrm>
          <a:prstGeom prst="rect">
            <a:avLst/>
          </a:prstGeom>
        </p:spPr>
      </p:pic>
      <p:pic>
        <p:nvPicPr>
          <p:cNvPr id="14" name="Picture 3" descr="C:\Users\AWhite\Downloads\shutterstock_560764954.jp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0" t="38897" r="5654" b="29037"/>
          <a:stretch/>
        </p:blipFill>
        <p:spPr bwMode="auto">
          <a:xfrm>
            <a:off x="6461472" y="4990135"/>
            <a:ext cx="1957355" cy="89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3978" y="2230342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5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6771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long would you need to be jogging be to use 100 kcals of energy?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8 mins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22 mins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28 mins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45 mins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10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0477" y="1836308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79185" y="1836308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05037" y="4358673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0477" y="4358673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5530" y="2262649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05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7381" y="1220755"/>
            <a:ext cx="5280587" cy="6771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long would you need to be cycling at a medium pace to use 150 kcals of energy?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384032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 mins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784299" y="1207420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12 mins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8403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21 mins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768592" y="3790001"/>
            <a:ext cx="2112235" cy="24002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30 mins</a:t>
            </a:r>
          </a:p>
        </p:txBody>
      </p:sp>
      <p:pic>
        <p:nvPicPr>
          <p:cNvPr id="8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785600" y="6451600"/>
            <a:ext cx="406400" cy="4064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1679509" y="5326856"/>
            <a:ext cx="2880320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VOTE NOW!</a:t>
            </a:r>
          </a:p>
        </p:txBody>
      </p:sp>
      <p:pic>
        <p:nvPicPr>
          <p:cNvPr id="1026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0477" y="1836308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79185" y="1836308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05037" y="4358673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0477" y="4358673"/>
            <a:ext cx="1439345" cy="15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ballam.BNF\AppData\Local\Microsoft\Windows\Temporary Internet Files\Content.IE5\NKSDGKLI\Kliponious-green-tick[1]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2959" y="2230342"/>
            <a:ext cx="1174668" cy="134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61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8" ma:contentTypeDescription="Create a new document." ma:contentTypeScope="" ma:versionID="dc6deb05df7d1fcd95eb88bf1a5a26f4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258fb5370106c49cde09acdb6d5137d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2F7490-27E2-4559-9526-15CB2B42A1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5D69F3-36BB-4011-ACC0-C110E75F9C8D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3.xml><?xml version="1.0" encoding="utf-8"?>
<ds:datastoreItem xmlns:ds="http://schemas.openxmlformats.org/officeDocument/2006/customXml" ds:itemID="{0F83B4C8-00D6-40EC-B707-FBDDEBC93B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Widescreen</PresentationFormat>
  <Paragraphs>79</Paragraphs>
  <Slides>13</Slides>
  <Notes>4</Notes>
  <HiddenSlides>0</HiddenSlides>
  <MMClips>10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Office Theme</vt:lpstr>
      <vt:lpstr>Custom Design</vt:lpstr>
      <vt:lpstr>1_Custom Design</vt:lpstr>
      <vt:lpstr>3_Custom Design</vt:lpstr>
      <vt:lpstr>Energy in, energy 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information in this quiz has been taken from:</vt:lpstr>
      <vt:lpstr>Energy in, energy 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29</cp:revision>
  <dcterms:created xsi:type="dcterms:W3CDTF">2018-10-10T09:22:08Z</dcterms:created>
  <dcterms:modified xsi:type="dcterms:W3CDTF">2023-10-20T11:02:23Z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