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sldIdLst>
    <p:sldId id="256" r:id="rId8"/>
    <p:sldId id="262" r:id="rId9"/>
    <p:sldId id="263" r:id="rId10"/>
    <p:sldId id="266" r:id="rId11"/>
    <p:sldId id="268" r:id="rId12"/>
    <p:sldId id="269" r:id="rId13"/>
    <p:sldId id="279" r:id="rId14"/>
    <p:sldId id="280" r:id="rId15"/>
    <p:sldId id="281" r:id="rId16"/>
    <p:sldId id="283" r:id="rId17"/>
    <p:sldId id="26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3C2"/>
    <a:srgbClr val="EF9F3F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 varScale="1">
        <p:scale>
          <a:sx n="89" d="100"/>
          <a:sy n="89" d="100"/>
        </p:scale>
        <p:origin x="75" y="14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FCE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670322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digital.nhs.uk/data-and-information/publications/statistical/statistics-on-obesity-physical-activity-and-diet/england-2020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nhs.uk/live-well/exercise/exercise-guidelines/physical-activity-guidelines-children-under-five-years/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nhs.uk/live-well/exercise/exercise-guidelines/physical-activity-guidelines-children-and-young-people/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s.uk/live-well/exercise/exercise-guidelines/physical-activity-guidelines-for-adults-aged-19-to-64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uk/government/publications/health-matters-getting-every-adult-active-every-day/health-matters-getting-every-adult-active-every-day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uk/government/publications/health-matters-getting-every-adult-active-every-day/health-matters-getting-every-adult-active-every-day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health-matters-getting-every-adult-active-every-day/health-matters-getting-every-adult-active-every-day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Physical activity guidelines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How active are we?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240927" cy="3600000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en-GB" altLang="en-US" sz="2000" dirty="0"/>
              <a:t>67% of adults were considered active (as per government guidelines).</a:t>
            </a:r>
          </a:p>
          <a:p>
            <a:pPr marL="0" indent="0">
              <a:spcBef>
                <a:spcPct val="50000"/>
              </a:spcBef>
              <a:buNone/>
            </a:pPr>
            <a:endParaRPr lang="en-GB" altLang="en-US" sz="2000" dirty="0"/>
          </a:p>
          <a:p>
            <a:pPr marL="0" indent="0">
              <a:spcBef>
                <a:spcPct val="50000"/>
              </a:spcBef>
              <a:buNone/>
            </a:pPr>
            <a:r>
              <a:rPr lang="en-GB" altLang="en-US" sz="2000" dirty="0"/>
              <a:t>47% of children and young people were meeting the current physical activity guidelines.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88026" y="6168123"/>
            <a:ext cx="61210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Statistics on Obesity, Physical Activity and Diet 2021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892" y="1780505"/>
            <a:ext cx="3103767" cy="20594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892" y="3907461"/>
            <a:ext cx="3103768" cy="253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46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Physical activity guidelines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7CD7F8-4631-4564-C9A4-AFFEF8F0A552}"/>
              </a:ext>
            </a:extLst>
          </p:cNvPr>
          <p:cNvSpPr txBox="1"/>
          <p:nvPr/>
        </p:nvSpPr>
        <p:spPr>
          <a:xfrm>
            <a:off x="393116" y="6175629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005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Physical activity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276553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Physical activity is essential for physical and mental health and wellbeing, and it can reduce the risk of disease.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There are a variety of activity types that can contribute to the physical activity we do in a day.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9092" y="4371092"/>
            <a:ext cx="2933206" cy="2393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70819" y="1844718"/>
            <a:ext cx="2781539" cy="298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890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Physical activity guidelines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300303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How much physical activity you need to do each week depends on your age.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There are physical activity guidelines in place for both children and adults.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465" y="1627914"/>
            <a:ext cx="3479557" cy="23087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61464" y="4043579"/>
            <a:ext cx="3479558" cy="223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876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Physical activity guidelines for children (under 5 years)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35467"/>
            <a:ext cx="6912723" cy="3319068"/>
          </a:xfrm>
        </p:spPr>
        <p:txBody>
          <a:bodyPr/>
          <a:lstStyle/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Babies should be encouraged to be active throughout the day, every day.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Children who can walk on their own should be physically active every day for at least 180 minutes (3 hours).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Children under 5 should not be inactive for long periods, except when they are asleep.</a:t>
            </a:r>
          </a:p>
        </p:txBody>
      </p:sp>
      <p:sp>
        <p:nvSpPr>
          <p:cNvPr id="4" name="Rectangle 3"/>
          <p:cNvSpPr/>
          <p:nvPr/>
        </p:nvSpPr>
        <p:spPr>
          <a:xfrm>
            <a:off x="9025247" y="5941497"/>
            <a:ext cx="28382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NHS activity guidelines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White\Downloads\shutterstock_7851620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839" y="3090163"/>
            <a:ext cx="4144487" cy="276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769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Physical activity guidelines for children and young people (5-18 years)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981432" cy="3600000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endParaRPr lang="en-GB" altLang="en-US" sz="2000" dirty="0"/>
          </a:p>
          <a:p>
            <a:pPr marL="0" indent="0">
              <a:spcBef>
                <a:spcPct val="50000"/>
              </a:spcBef>
              <a:buNone/>
            </a:pPr>
            <a:r>
              <a:rPr lang="en-GB" altLang="en-US" sz="2000" dirty="0"/>
              <a:t>The recommendations for children and young people aged are:</a:t>
            </a:r>
          </a:p>
          <a:p>
            <a:pPr marL="0" indent="0">
              <a:spcBef>
                <a:spcPct val="50000"/>
              </a:spcBef>
              <a:buNone/>
            </a:pPr>
            <a:endParaRPr lang="en-GB" altLang="en-US" sz="2000" dirty="0"/>
          </a:p>
          <a:p>
            <a:pPr>
              <a:spcBef>
                <a:spcPct val="50000"/>
              </a:spcBef>
            </a:pPr>
            <a:r>
              <a:rPr lang="en-GB" altLang="en-US" sz="2000" dirty="0"/>
              <a:t>to undertake at least 60 minutes of physical activity every day;</a:t>
            </a:r>
          </a:p>
          <a:p>
            <a:pPr>
              <a:spcBef>
                <a:spcPct val="50000"/>
              </a:spcBef>
            </a:pPr>
            <a:r>
              <a:rPr lang="en-GB" altLang="en-US" sz="2000" dirty="0"/>
              <a:t>involve exercises that develop strong muscles and bones on three days a week.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8633361" y="5941497"/>
            <a:ext cx="3230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NHS activity guidelines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462" y="2155372"/>
            <a:ext cx="3201704" cy="377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15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Physical activity guidelines for adults (19+ years)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285955" cy="3600000"/>
          </a:xfrm>
        </p:spPr>
        <p:txBody>
          <a:bodyPr/>
          <a:lstStyle/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The recommendations are:</a:t>
            </a:r>
          </a:p>
          <a:p>
            <a:r>
              <a:rPr lang="en-GB" sz="2000" dirty="0"/>
              <a:t>to try to be active daily;</a:t>
            </a:r>
          </a:p>
          <a:p>
            <a:r>
              <a:rPr lang="en-GB" sz="2000" dirty="0"/>
              <a:t>undertake at least 150 minutes of moderate aerobic activity (or 75 minutes of vigorous aerobic activity) every week;  </a:t>
            </a:r>
          </a:p>
          <a:p>
            <a:r>
              <a:rPr lang="en-GB" sz="2000" dirty="0"/>
              <a:t>involve strength exercises on 2 or more days a week that work all the major muscles.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48354" y="2283798"/>
            <a:ext cx="3504046" cy="409066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E5ACCCA-E4EE-E101-140B-AF3F9151A5DD}"/>
              </a:ext>
            </a:extLst>
          </p:cNvPr>
          <p:cNvSpPr/>
          <p:nvPr/>
        </p:nvSpPr>
        <p:spPr>
          <a:xfrm>
            <a:off x="1169274" y="5872665"/>
            <a:ext cx="3230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NHS activity guidelines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335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 dirty="0"/>
              <a:t>brisk walking </a:t>
            </a:r>
          </a:p>
          <a:p>
            <a:r>
              <a:rPr lang="en-GB" sz="2000" dirty="0"/>
              <a:t>water aerobics</a:t>
            </a:r>
          </a:p>
          <a:p>
            <a:r>
              <a:rPr lang="en-GB" sz="2000" dirty="0"/>
              <a:t>riding a bike on level ground or with few hills</a:t>
            </a:r>
          </a:p>
          <a:p>
            <a:r>
              <a:rPr lang="en-GB" sz="2000" dirty="0"/>
              <a:t>rollerblading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doubles tennis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pushing a lawn mower</a:t>
            </a:r>
          </a:p>
          <a:p>
            <a:endParaRPr lang="en-GB" sz="20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hiking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skateboarding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basketball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gardening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volleyball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counts as moderate physical activity?</a:t>
            </a:r>
          </a:p>
        </p:txBody>
      </p:sp>
      <p:sp>
        <p:nvSpPr>
          <p:cNvPr id="6" name="Rectangle 5"/>
          <p:cNvSpPr/>
          <p:nvPr/>
        </p:nvSpPr>
        <p:spPr>
          <a:xfrm>
            <a:off x="8219245" y="5766905"/>
            <a:ext cx="30385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Public Health England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633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 dirty="0"/>
              <a:t>swimming fast</a:t>
            </a:r>
          </a:p>
          <a:p>
            <a:r>
              <a:rPr lang="en-GB" sz="2000" dirty="0"/>
              <a:t>aerobics</a:t>
            </a:r>
          </a:p>
          <a:p>
            <a:r>
              <a:rPr lang="en-GB" sz="2000" dirty="0"/>
              <a:t>gymnastics</a:t>
            </a:r>
          </a:p>
          <a:p>
            <a:r>
              <a:rPr lang="en-GB" sz="2000" dirty="0"/>
              <a:t>martial arts</a:t>
            </a:r>
          </a:p>
          <a:p>
            <a:r>
              <a:rPr lang="en-GB" sz="2000" dirty="0"/>
              <a:t>singles tennis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football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rugby</a:t>
            </a:r>
          </a:p>
          <a:p>
            <a:endParaRPr lang="en-GB" sz="20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skipping rope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hockey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jogging or running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riding a bike fast or on hills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counts as vigorous physical activity?</a:t>
            </a:r>
          </a:p>
        </p:txBody>
      </p:sp>
      <p:sp>
        <p:nvSpPr>
          <p:cNvPr id="8" name="Rectangle 7"/>
          <p:cNvSpPr/>
          <p:nvPr/>
        </p:nvSpPr>
        <p:spPr>
          <a:xfrm>
            <a:off x="8270054" y="5770982"/>
            <a:ext cx="31896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Public Health England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41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heavy gardening, such as digging and shovelling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yoga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working with resistance bands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lifting weights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bodyweight exercises (e.g. push-ups and sit-ups)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Pilates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activities strengthen muscles?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029" y="2283798"/>
            <a:ext cx="3673177" cy="4259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8241475" y="5800226"/>
            <a:ext cx="34891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Public Health England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01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8" ma:contentTypeDescription="Create a new document." ma:contentTypeScope="" ma:versionID="dc6deb05df7d1fcd95eb88bf1a5a26f4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8258fb5370106c49cde09acdb6d5137d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b8b45f8-435e-402c-b129-c8853cba6318}" ma:internalName="TaxCatchAll" ma:showField="CatchAllData" ma:web="ead97cfe-a968-427f-b02b-893e6ba035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d97cfe-a968-427f-b02b-893e6ba0355a" xsi:nil="true"/>
    <_Flow_SignoffStatus xmlns="c53071f4-7f44-43fd-895c-8e7b6a3746b0" xsi:nil="true"/>
    <lcf76f155ced4ddcb4097134ff3c332f xmlns="c53071f4-7f44-43fd-895c-8e7b6a3746b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5B49D2F-3222-47A9-9676-8F644783E0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861DDD-E697-4A87-8245-7F18DE4401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FAA8FC-27F1-40E5-872A-DA6F62D5C7AD}">
  <ds:schemaRefs>
    <ds:schemaRef ds:uri="http://schemas.microsoft.com/office/2006/metadata/properties"/>
    <ds:schemaRef ds:uri="http://schemas.microsoft.com/office/infopath/2007/PartnerControls"/>
    <ds:schemaRef ds:uri="ead97cfe-a968-427f-b02b-893e6ba0355a"/>
    <ds:schemaRef ds:uri="c53071f4-7f44-43fd-895c-8e7b6a3746b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435</Words>
  <Application>Microsoft Office PowerPoint</Application>
  <PresentationFormat>Widescreen</PresentationFormat>
  <Paragraphs>75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Office Theme</vt:lpstr>
      <vt:lpstr>Custom Design</vt:lpstr>
      <vt:lpstr>1_Custom Design</vt:lpstr>
      <vt:lpstr>3_Custom Design</vt:lpstr>
      <vt:lpstr>Physical activity guidelines</vt:lpstr>
      <vt:lpstr>Physical activity</vt:lpstr>
      <vt:lpstr>Physical activity guidelines</vt:lpstr>
      <vt:lpstr>Physical activity guidelines for children (under 5 years)</vt:lpstr>
      <vt:lpstr>Physical activity guidelines for children and young people (5-18 years)</vt:lpstr>
      <vt:lpstr>Physical activity guidelines for adults (19+ years)</vt:lpstr>
      <vt:lpstr>What counts as moderate physical activity?</vt:lpstr>
      <vt:lpstr>What counts as vigorous physical activity?</vt:lpstr>
      <vt:lpstr>What activities strengthen muscles?</vt:lpstr>
      <vt:lpstr>How active are we?</vt:lpstr>
      <vt:lpstr>Physical activity guidelines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Alexander White</cp:lastModifiedBy>
  <cp:revision>38</cp:revision>
  <dcterms:created xsi:type="dcterms:W3CDTF">2018-10-10T09:22:08Z</dcterms:created>
  <dcterms:modified xsi:type="dcterms:W3CDTF">2023-10-20T10:53:41Z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