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62" r:id="rId10"/>
    <p:sldId id="263" r:id="rId11"/>
    <p:sldId id="260" r:id="rId12"/>
    <p:sldId id="265" r:id="rId13"/>
    <p:sldId id="266" r:id="rId14"/>
    <p:sldId id="267" r:id="rId15"/>
    <p:sldId id="268" r:id="rId16"/>
    <p:sldId id="269" r:id="rId17"/>
    <p:sldId id="270" r:id="rId18"/>
    <p:sldId id="271" r:id="rId19"/>
    <p:sldId id="272" r:id="rId20"/>
    <p:sldId id="273" r:id="rId21"/>
    <p:sldId id="274" r:id="rId22"/>
    <p:sldId id="264" r:id="rId23"/>
    <p:sldId id="275" r:id="rId24"/>
    <p:sldId id="276" r:id="rId25"/>
    <p:sldId id="278" r:id="rId26"/>
    <p:sldId id="279" r:id="rId27"/>
    <p:sldId id="281" r:id="rId28"/>
    <p:sldId id="282" r:id="rId29"/>
    <p:sldId id="280" r:id="rId30"/>
    <p:sldId id="283" r:id="rId31"/>
    <p:sldId id="284" r:id="rId32"/>
    <p:sldId id="26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553BDF-4D5A-4024-92A2-1034591F63FF}" v="1" dt="2023-08-18T09:32:04.1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microsoft.com/office/2015/10/relationships/revisionInfo" Target="revisionInfo.xml"/><Relationship Id="rId21" Type="http://schemas.openxmlformats.org/officeDocument/2006/relationships/slide" Target="slides/slide14.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viewProps" Target="viewProps.xml"/><Relationship Id="rId8" Type="http://schemas.openxmlformats.org/officeDocument/2006/relationships/slide" Target="slides/slide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31553BDF-4D5A-4024-92A2-1034591F63FF}"/>
    <pc:docChg chg="custSel modSld modMainMaster">
      <pc:chgData name="Alexander White" userId="3da70261-e0e7-408d-aace-eb577feade9e" providerId="ADAL" clId="{31553BDF-4D5A-4024-92A2-1034591F63FF}" dt="2023-08-18T09:32:24.974" v="8" actId="1076"/>
      <pc:docMkLst>
        <pc:docMk/>
      </pc:docMkLst>
      <pc:sldChg chg="addSp delSp modSp mod">
        <pc:chgData name="Alexander White" userId="3da70261-e0e7-408d-aace-eb577feade9e" providerId="ADAL" clId="{31553BDF-4D5A-4024-92A2-1034591F63FF}" dt="2023-08-18T09:32:08.685" v="6" actId="1076"/>
        <pc:sldMkLst>
          <pc:docMk/>
          <pc:sldMk cId="3070769125" sldId="266"/>
        </pc:sldMkLst>
        <pc:graphicFrameChg chg="del">
          <ac:chgData name="Alexander White" userId="3da70261-e0e7-408d-aace-eb577feade9e" providerId="ADAL" clId="{31553BDF-4D5A-4024-92A2-1034591F63FF}" dt="2023-08-18T09:32:03.240" v="4" actId="478"/>
          <ac:graphicFrameMkLst>
            <pc:docMk/>
            <pc:sldMk cId="3070769125" sldId="266"/>
            <ac:graphicFrameMk id="4" creationId="{00000000-0000-0000-0000-000000000000}"/>
          </ac:graphicFrameMkLst>
        </pc:graphicFrameChg>
        <pc:graphicFrameChg chg="add mod">
          <ac:chgData name="Alexander White" userId="3da70261-e0e7-408d-aace-eb577feade9e" providerId="ADAL" clId="{31553BDF-4D5A-4024-92A2-1034591F63FF}" dt="2023-08-18T09:32:08.685" v="6" actId="1076"/>
          <ac:graphicFrameMkLst>
            <pc:docMk/>
            <pc:sldMk cId="3070769125" sldId="266"/>
            <ac:graphicFrameMk id="5" creationId="{654397C9-BB46-AA6E-CB5A-3335EED7625B}"/>
          </ac:graphicFrameMkLst>
        </pc:graphicFrameChg>
      </pc:sldChg>
      <pc:sldChg chg="modSp mod">
        <pc:chgData name="Alexander White" userId="3da70261-e0e7-408d-aace-eb577feade9e" providerId="ADAL" clId="{31553BDF-4D5A-4024-92A2-1034591F63FF}" dt="2023-08-18T09:32:24.974" v="8" actId="1076"/>
        <pc:sldMkLst>
          <pc:docMk/>
          <pc:sldMk cId="3886925953" sldId="276"/>
        </pc:sldMkLst>
        <pc:spChg chg="mod">
          <ac:chgData name="Alexander White" userId="3da70261-e0e7-408d-aace-eb577feade9e" providerId="ADAL" clId="{31553BDF-4D5A-4024-92A2-1034591F63FF}" dt="2023-08-18T09:32:24.974" v="8" actId="1076"/>
          <ac:spMkLst>
            <pc:docMk/>
            <pc:sldMk cId="3886925953" sldId="276"/>
            <ac:spMk id="5" creationId="{00000000-0000-0000-0000-000000000000}"/>
          </ac:spMkLst>
        </pc:spChg>
      </pc:sldChg>
      <pc:sldMasterChg chg="modSp mod">
        <pc:chgData name="Alexander White" userId="3da70261-e0e7-408d-aace-eb577feade9e" providerId="ADAL" clId="{31553BDF-4D5A-4024-92A2-1034591F63FF}" dt="2023-08-14T13:02:13.277" v="0"/>
        <pc:sldMasterMkLst>
          <pc:docMk/>
          <pc:sldMasterMk cId="1328885048" sldId="2147483648"/>
        </pc:sldMasterMkLst>
        <pc:spChg chg="mod">
          <ac:chgData name="Alexander White" userId="3da70261-e0e7-408d-aace-eb577feade9e" providerId="ADAL" clId="{31553BDF-4D5A-4024-92A2-1034591F63FF}" dt="2023-08-14T13:02:13.277" v="0"/>
          <ac:spMkLst>
            <pc:docMk/>
            <pc:sldMasterMk cId="1328885048" sldId="2147483648"/>
            <ac:spMk id="9" creationId="{00000000-0000-0000-0000-000000000000}"/>
          </ac:spMkLst>
        </pc:spChg>
      </pc:sldMasterChg>
      <pc:sldMasterChg chg="modSp mod">
        <pc:chgData name="Alexander White" userId="3da70261-e0e7-408d-aace-eb577feade9e" providerId="ADAL" clId="{31553BDF-4D5A-4024-92A2-1034591F63FF}" dt="2023-08-14T13:02:17.428" v="1"/>
        <pc:sldMasterMkLst>
          <pc:docMk/>
          <pc:sldMasterMk cId="1498317190" sldId="2147483650"/>
        </pc:sldMasterMkLst>
        <pc:spChg chg="mod">
          <ac:chgData name="Alexander White" userId="3da70261-e0e7-408d-aace-eb577feade9e" providerId="ADAL" clId="{31553BDF-4D5A-4024-92A2-1034591F63FF}" dt="2023-08-14T13:02:17.428" v="1"/>
          <ac:spMkLst>
            <pc:docMk/>
            <pc:sldMasterMk cId="1498317190" sldId="2147483650"/>
            <ac:spMk id="9" creationId="{00000000-0000-0000-0000-000000000000}"/>
          </ac:spMkLst>
        </pc:spChg>
      </pc:sldMasterChg>
      <pc:sldMasterChg chg="modSp mod">
        <pc:chgData name="Alexander White" userId="3da70261-e0e7-408d-aace-eb577feade9e" providerId="ADAL" clId="{31553BDF-4D5A-4024-92A2-1034591F63FF}" dt="2023-08-14T13:02:22.471" v="2"/>
        <pc:sldMasterMkLst>
          <pc:docMk/>
          <pc:sldMasterMk cId="1822393236" sldId="2147483652"/>
        </pc:sldMasterMkLst>
        <pc:spChg chg="mod">
          <ac:chgData name="Alexander White" userId="3da70261-e0e7-408d-aace-eb577feade9e" providerId="ADAL" clId="{31553BDF-4D5A-4024-92A2-1034591F63FF}" dt="2023-08-14T13:02:22.471" v="2"/>
          <ac:spMkLst>
            <pc:docMk/>
            <pc:sldMasterMk cId="1822393236" sldId="2147483652"/>
            <ac:spMk id="9" creationId="{00000000-0000-0000-0000-000000000000}"/>
          </ac:spMkLst>
        </pc:spChg>
      </pc:sldMasterChg>
      <pc:sldMasterChg chg="modSp mod">
        <pc:chgData name="Alexander White" userId="3da70261-e0e7-408d-aace-eb577feade9e" providerId="ADAL" clId="{31553BDF-4D5A-4024-92A2-1034591F63FF}" dt="2023-08-14T13:02:26.980" v="3"/>
        <pc:sldMasterMkLst>
          <pc:docMk/>
          <pc:sldMasterMk cId="1788143608" sldId="2147483656"/>
        </pc:sldMasterMkLst>
        <pc:spChg chg="mod">
          <ac:chgData name="Alexander White" userId="3da70261-e0e7-408d-aace-eb577feade9e" providerId="ADAL" clId="{31553BDF-4D5A-4024-92A2-1034591F63FF}" dt="2023-08-14T13:02:26.980" v="3"/>
          <ac:spMkLst>
            <pc:docMk/>
            <pc:sldMasterMk cId="1788143608" sldId="2147483656"/>
            <ac:spMk id="8" creationId="{00000000-0000-0000-0000-000000000000}"/>
          </ac:spMkLst>
        </pc:sp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BNFUKSRV01\Company\Shared\Alex\New%20Microsoft%20Excel%20Workshee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Carbohydrate</c:v>
                </c:pt>
                <c:pt idx="1">
                  <c:v>Protein</c:v>
                </c:pt>
                <c:pt idx="2">
                  <c:v>Alcohol</c:v>
                </c:pt>
                <c:pt idx="3">
                  <c:v>Fat</c:v>
                </c:pt>
              </c:strCache>
            </c:strRef>
          </c:cat>
          <c:val>
            <c:numRef>
              <c:f>Sheet1!$B$6:$B$9</c:f>
              <c:numCache>
                <c:formatCode>General</c:formatCode>
                <c:ptCount val="4"/>
                <c:pt idx="0">
                  <c:v>16</c:v>
                </c:pt>
                <c:pt idx="1">
                  <c:v>17</c:v>
                </c:pt>
                <c:pt idx="2">
                  <c:v>29</c:v>
                </c:pt>
                <c:pt idx="3">
                  <c:v>37</c:v>
                </c:pt>
              </c:numCache>
            </c:numRef>
          </c:val>
          <c:extLst>
            <c:ext xmlns:c16="http://schemas.microsoft.com/office/drawing/2014/chart" uri="{C3380CC4-5D6E-409C-BE32-E72D297353CC}">
              <c16:uniqueId val="{00000000-53AA-40C8-B6BC-8E13979071ED}"/>
            </c:ext>
          </c:extLst>
        </c:ser>
        <c:dLbls>
          <c:dLblPos val="outEnd"/>
          <c:showLegendKey val="0"/>
          <c:showVal val="1"/>
          <c:showCatName val="0"/>
          <c:showSerName val="0"/>
          <c:showPercent val="0"/>
          <c:showBubbleSize val="0"/>
        </c:dLbls>
        <c:gapWidth val="219"/>
        <c:overlap val="-27"/>
        <c:axId val="455185040"/>
        <c:axId val="455185696"/>
      </c:barChart>
      <c:catAx>
        <c:axId val="455185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55185696"/>
        <c:crosses val="autoZero"/>
        <c:auto val="1"/>
        <c:lblAlgn val="ctr"/>
        <c:lblOffset val="100"/>
        <c:noMultiLvlLbl val="0"/>
      </c:catAx>
      <c:valAx>
        <c:axId val="4551856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GB"/>
                  <a:t>Energy (kJ) per gram</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55185040"/>
        <c:crosses val="autoZero"/>
        <c:crossBetween val="between"/>
      </c:valAx>
      <c:spPr>
        <a:noFill/>
        <a:ln>
          <a:noFill/>
        </a:ln>
        <a:effectLst/>
      </c:spPr>
    </c:plotArea>
    <c:plotVisOnly val="1"/>
    <c:dispBlanksAs val="gap"/>
    <c:showDLblsOverMax val="0"/>
  </c:chart>
  <c:spPr>
    <a:noFill/>
    <a:ln>
      <a:noFill/>
    </a:ln>
    <a:effectLst/>
  </c:spPr>
  <c:txPr>
    <a:bodyPr/>
    <a:lstStyle/>
    <a:p>
      <a:pPr>
        <a:defRPr sz="11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6703220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hyperlink" Target="http://www.foodafactoflife.org.uk/" TargetMode="Externa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2023</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digital.nhs.uk/data-and-information/publications/statistical/statistics-on-obesity-physical-activity-and-diet/statistics-on-obesity-physical-activity-and-diet-england-2018" TargetMode="External"/><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s://digital.nhs.uk/data-and-information/publications/statistical/statistics-on-obesity-physical-activity-and-diet/statistics-on-obesity-physical-activity-and-diet-england-2018" TargetMode="External"/><Relationship Id="rId2" Type="http://schemas.openxmlformats.org/officeDocument/2006/relationships/image" Target="../media/image20.jpe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hyperlink" Target="https://play.kahoot.it/#/?quizId=cbee242c-a83c-40d0-9320-a6929747184f"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Energy </a:t>
            </a:r>
            <a:br>
              <a:rPr lang="en-US" dirty="0"/>
            </a:b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Dietary Reference Values</a:t>
            </a:r>
            <a:br>
              <a:rPr lang="en-GB" dirty="0"/>
            </a:br>
            <a:endParaRPr lang="en-GB" dirty="0"/>
          </a:p>
        </p:txBody>
      </p:sp>
      <p:sp>
        <p:nvSpPr>
          <p:cNvPr id="3" name="Subtitle 2"/>
          <p:cNvSpPr>
            <a:spLocks noGrp="1"/>
          </p:cNvSpPr>
          <p:nvPr>
            <p:ph type="subTitle" idx="1"/>
          </p:nvPr>
        </p:nvSpPr>
        <p:spPr>
          <a:xfrm>
            <a:off x="1169276" y="2571092"/>
            <a:ext cx="6644688" cy="3600000"/>
          </a:xfrm>
        </p:spPr>
        <p:txBody>
          <a:bodyPr/>
          <a:lstStyle/>
          <a:p>
            <a:pPr marL="0" indent="0">
              <a:buNone/>
            </a:pPr>
            <a:r>
              <a:rPr lang="en-GB" sz="2000" dirty="0"/>
              <a:t>EARs vary throughout life. </a:t>
            </a:r>
          </a:p>
          <a:p>
            <a:pPr marL="0" indent="0">
              <a:buNone/>
            </a:pPr>
            <a:r>
              <a:rPr lang="en-GB" sz="2000" dirty="0"/>
              <a:t>Babies, young children and teenagers need more energy in relation to their size to grow and be active.  </a:t>
            </a:r>
          </a:p>
          <a:p>
            <a:pPr marL="0" indent="0">
              <a:buNone/>
            </a:pPr>
            <a:r>
              <a:rPr lang="en-GB" sz="2000" dirty="0"/>
              <a:t>After the age of 18, energy requirements decrease and remain the same until 50, but actual needs depend on people’s activity levels. The EAR for women who become pregnant increases by 200 kcal/day but only in the final three months of pregnancy.</a:t>
            </a:r>
          </a:p>
          <a:p>
            <a:pPr marL="0" indent="0">
              <a:buNone/>
            </a:pPr>
            <a:r>
              <a:rPr lang="en-GB" sz="2000" dirty="0"/>
              <a:t>Energy requirements for older adults decrease as activity levels fall, and there is a reduction in the basal metabolic rate.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13965" y="3504559"/>
            <a:ext cx="4018712" cy="2666534"/>
          </a:xfrm>
          <a:prstGeom prst="rect">
            <a:avLst/>
          </a:prstGeom>
        </p:spPr>
      </p:pic>
    </p:spTree>
    <p:extLst>
      <p:ext uri="{BB962C8B-B14F-4D97-AF65-F5344CB8AC3E}">
        <p14:creationId xmlns:p14="http://schemas.microsoft.com/office/powerpoint/2010/main" val="3668335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EARs - children</a:t>
            </a:r>
            <a:br>
              <a:rPr lang="en-GB" dirty="0"/>
            </a:br>
            <a:endParaRPr lang="en-GB" dirty="0"/>
          </a:p>
        </p:txBody>
      </p:sp>
      <p:sp>
        <p:nvSpPr>
          <p:cNvPr id="3" name="Subtitle 2"/>
          <p:cNvSpPr>
            <a:spLocks noGrp="1"/>
          </p:cNvSpPr>
          <p:nvPr>
            <p:ph type="subTitle" idx="1"/>
          </p:nvPr>
        </p:nvSpPr>
        <p:spPr>
          <a:xfrm>
            <a:off x="1169276" y="2571092"/>
            <a:ext cx="5730288" cy="1098383"/>
          </a:xfrm>
        </p:spPr>
        <p:txBody>
          <a:bodyPr/>
          <a:lstStyle/>
          <a:p>
            <a:pPr marL="0" indent="0">
              <a:buNone/>
            </a:pPr>
            <a:r>
              <a:rPr lang="en-GB" sz="2000" dirty="0"/>
              <a:t>The Scientific Advisory Committee on Nutrition (SACN) has published reference values for daily energy requirements as follows: </a:t>
            </a:r>
          </a:p>
          <a:p>
            <a:pPr marL="0" indent="0">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498246133"/>
              </p:ext>
            </p:extLst>
          </p:nvPr>
        </p:nvGraphicFramePr>
        <p:xfrm>
          <a:off x="7181850" y="1759384"/>
          <a:ext cx="4686300" cy="1285875"/>
        </p:xfrm>
        <a:graphic>
          <a:graphicData uri="http://schemas.openxmlformats.org/drawingml/2006/table">
            <a:tbl>
              <a:tblPr/>
              <a:tblGrid>
                <a:gridCol w="876300">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190500">
                <a:tc>
                  <a:txBody>
                    <a:bodyPr/>
                    <a:lstStyle/>
                    <a:p>
                      <a:pPr algn="ctr" fontAlgn="b"/>
                      <a:endParaRPr lang="en-GB" sz="1100" b="1" i="0" u="none" strike="noStrike" dirty="0">
                        <a:solidFill>
                          <a:srgbClr val="000000"/>
                        </a:solidFill>
                        <a:effectLst/>
                        <a:latin typeface="Century Gothic" pitchFamily="34" charset="0"/>
                      </a:endParaRPr>
                    </a:p>
                  </a:txBody>
                  <a:tcPr marL="9525" marR="9525" marT="9525" marB="0" anchor="b">
                    <a:lnL>
                      <a:noFill/>
                    </a:lnL>
                    <a:lnR>
                      <a:noFill/>
                    </a:lnR>
                    <a:lnT>
                      <a:noFill/>
                    </a:lnT>
                    <a:lnB>
                      <a:noFill/>
                    </a:lnB>
                  </a:tcPr>
                </a:tc>
                <a:tc gridSpan="4">
                  <a:txBody>
                    <a:bodyPr/>
                    <a:lstStyle/>
                    <a:p>
                      <a:pPr algn="ctr" fontAlgn="b"/>
                      <a:r>
                        <a:rPr lang="en-GB" sz="1100" b="1" i="0" u="none" strike="noStrike" dirty="0">
                          <a:solidFill>
                            <a:srgbClr val="000000"/>
                          </a:solidFill>
                          <a:effectLst/>
                          <a:latin typeface="Century Gothic" pitchFamily="34" charset="0"/>
                        </a:rPr>
                        <a:t>Breast-fed</a:t>
                      </a:r>
                    </a:p>
                  </a:txBody>
                  <a:tcPr marL="9525" marR="9525" marT="9525"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190500">
                <a:tc>
                  <a:txBody>
                    <a:bodyPr/>
                    <a:lstStyle/>
                    <a:p>
                      <a:pPr algn="ctr" fontAlgn="b"/>
                      <a:r>
                        <a:rPr lang="en-GB" sz="1100" b="1" i="0" u="none" strike="noStrike" dirty="0">
                          <a:solidFill>
                            <a:srgbClr val="000000"/>
                          </a:solidFill>
                          <a:effectLst/>
                          <a:latin typeface="Century Gothic" pitchFamily="34" charset="0"/>
                        </a:rPr>
                        <a:t>Months</a:t>
                      </a:r>
                    </a:p>
                  </a:txBody>
                  <a:tcPr marL="9525" marR="9525" marT="9525" marB="0" anchor="b">
                    <a:lnL>
                      <a:noFill/>
                    </a:lnL>
                    <a:lnR>
                      <a:noFill/>
                    </a:lnR>
                    <a:lnT>
                      <a:noFill/>
                    </a:lnT>
                    <a:lnB>
                      <a:noFill/>
                    </a:lnB>
                  </a:tcPr>
                </a:tc>
                <a:tc>
                  <a:txBody>
                    <a:bodyPr/>
                    <a:lstStyle/>
                    <a:p>
                      <a:pPr algn="ctr" fontAlgn="b"/>
                      <a:r>
                        <a:rPr lang="en-GB" sz="1100" b="1" i="0" u="none" strike="noStrike" dirty="0">
                          <a:solidFill>
                            <a:srgbClr val="000000"/>
                          </a:solidFill>
                          <a:effectLst/>
                          <a:latin typeface="Century Gothic" pitchFamily="34" charset="0"/>
                        </a:rPr>
                        <a:t>Boys (MJ)</a:t>
                      </a:r>
                    </a:p>
                  </a:txBody>
                  <a:tcPr marL="9525" marR="9525" marT="9525" marB="0" anchor="b">
                    <a:lnL>
                      <a:noFill/>
                    </a:lnL>
                    <a:lnR>
                      <a:noFill/>
                    </a:lnR>
                    <a:lnT>
                      <a:noFill/>
                    </a:lnT>
                    <a:lnB>
                      <a:noFill/>
                    </a:lnB>
                    <a:solidFill>
                      <a:srgbClr val="DCE6F1"/>
                    </a:solidFill>
                  </a:tcPr>
                </a:tc>
                <a:tc>
                  <a:txBody>
                    <a:bodyPr/>
                    <a:lstStyle/>
                    <a:p>
                      <a:pPr algn="ctr" fontAlgn="b"/>
                      <a:r>
                        <a:rPr lang="en-GB" sz="1100" b="1" i="0" u="none" strike="noStrike" dirty="0">
                          <a:solidFill>
                            <a:srgbClr val="000000"/>
                          </a:solidFill>
                          <a:effectLst/>
                          <a:latin typeface="Century Gothic" pitchFamily="34" charset="0"/>
                        </a:rPr>
                        <a:t>Boys (kcal)</a:t>
                      </a:r>
                    </a:p>
                  </a:txBody>
                  <a:tcPr marL="9525" marR="9525" marT="9525" marB="0" anchor="b">
                    <a:lnL>
                      <a:noFill/>
                    </a:lnL>
                    <a:lnR>
                      <a:noFill/>
                    </a:lnR>
                    <a:lnT>
                      <a:noFill/>
                    </a:lnT>
                    <a:lnB>
                      <a:noFill/>
                    </a:lnB>
                    <a:solidFill>
                      <a:srgbClr val="DCE6F1"/>
                    </a:solidFill>
                  </a:tcPr>
                </a:tc>
                <a:tc>
                  <a:txBody>
                    <a:bodyPr/>
                    <a:lstStyle/>
                    <a:p>
                      <a:pPr algn="ctr" fontAlgn="b"/>
                      <a:r>
                        <a:rPr lang="en-GB" sz="1100" b="1" i="0" u="none" strike="noStrike" dirty="0">
                          <a:solidFill>
                            <a:srgbClr val="000000"/>
                          </a:solidFill>
                          <a:effectLst/>
                          <a:latin typeface="Century Gothic" pitchFamily="34" charset="0"/>
                        </a:rPr>
                        <a:t>Girls (MJ)</a:t>
                      </a:r>
                    </a:p>
                  </a:txBody>
                  <a:tcPr marL="9525" marR="9525" marT="9525" marB="0" anchor="b">
                    <a:lnL>
                      <a:noFill/>
                    </a:lnL>
                    <a:lnR>
                      <a:noFill/>
                    </a:lnR>
                    <a:lnT>
                      <a:noFill/>
                    </a:lnT>
                    <a:lnB>
                      <a:noFill/>
                    </a:lnB>
                    <a:solidFill>
                      <a:srgbClr val="F2DCDB"/>
                    </a:solidFill>
                  </a:tcPr>
                </a:tc>
                <a:tc>
                  <a:txBody>
                    <a:bodyPr/>
                    <a:lstStyle/>
                    <a:p>
                      <a:pPr algn="ctr" fontAlgn="b"/>
                      <a:r>
                        <a:rPr lang="en-GB" sz="1100" b="1" i="0" u="none" strike="noStrike" dirty="0">
                          <a:solidFill>
                            <a:srgbClr val="000000"/>
                          </a:solidFill>
                          <a:effectLst/>
                          <a:latin typeface="Century Gothic" pitchFamily="34" charset="0"/>
                        </a:rPr>
                        <a:t>Girls (kcal)</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1"/>
                  </a:ext>
                </a:extLst>
              </a:tr>
              <a:tr h="180975">
                <a:tc>
                  <a:txBody>
                    <a:bodyPr/>
                    <a:lstStyle/>
                    <a:p>
                      <a:pPr algn="ctr" fontAlgn="b"/>
                      <a:r>
                        <a:rPr lang="en-GB" sz="1100" b="0" i="0" u="none" strike="noStrike" dirty="0">
                          <a:solidFill>
                            <a:srgbClr val="000000"/>
                          </a:solidFill>
                          <a:effectLst/>
                          <a:latin typeface="Century Gothic" pitchFamily="34" charset="0"/>
                        </a:rPr>
                        <a:t>1-2</a:t>
                      </a:r>
                    </a:p>
                  </a:txBody>
                  <a:tcPr marL="9525" marR="9525" marT="9525" marB="0" anchor="b">
                    <a:lnL>
                      <a:noFill/>
                    </a:lnL>
                    <a:lnR>
                      <a:noFill/>
                    </a:lnR>
                    <a:lnT>
                      <a:noFill/>
                    </a:lnT>
                    <a:lnB>
                      <a:noFill/>
                    </a:lnB>
                  </a:tcPr>
                </a:tc>
                <a:tc>
                  <a:txBody>
                    <a:bodyPr/>
                    <a:lstStyle/>
                    <a:p>
                      <a:pPr algn="ctr" fontAlgn="b"/>
                      <a:r>
                        <a:rPr lang="en-GB" sz="1100" b="0" i="0" u="none" strike="noStrike" dirty="0">
                          <a:solidFill>
                            <a:srgbClr val="000000"/>
                          </a:solidFill>
                          <a:effectLst/>
                          <a:latin typeface="Century Gothic" pitchFamily="34" charset="0"/>
                        </a:rPr>
                        <a:t>2.2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526</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2.0</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478</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2"/>
                  </a:ext>
                </a:extLst>
              </a:tr>
              <a:tr h="180975">
                <a:tc>
                  <a:txBody>
                    <a:bodyPr/>
                    <a:lstStyle/>
                    <a:p>
                      <a:pPr algn="ctr" fontAlgn="b"/>
                      <a:r>
                        <a:rPr lang="en-GB" sz="1100" b="0" i="0" u="none" strike="noStrike" dirty="0">
                          <a:solidFill>
                            <a:srgbClr val="000000"/>
                          </a:solidFill>
                          <a:effectLst/>
                          <a:latin typeface="Century Gothic" pitchFamily="34" charset="0"/>
                        </a:rPr>
                        <a:t>3-4</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2.4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574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2.2</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526</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3"/>
                  </a:ext>
                </a:extLst>
              </a:tr>
              <a:tr h="180975">
                <a:tc>
                  <a:txBody>
                    <a:bodyPr/>
                    <a:lstStyle/>
                    <a:p>
                      <a:pPr algn="ctr" fontAlgn="b"/>
                      <a:r>
                        <a:rPr lang="en-GB" sz="1100" b="0" i="0" u="none" strike="noStrike" dirty="0">
                          <a:solidFill>
                            <a:srgbClr val="000000"/>
                          </a:solidFill>
                          <a:effectLst/>
                          <a:latin typeface="Century Gothic" pitchFamily="34" charset="0"/>
                        </a:rPr>
                        <a:t>5-6</a:t>
                      </a:r>
                    </a:p>
                  </a:txBody>
                  <a:tcPr marL="9525" marR="9525" marT="9525" marB="0" anchor="b">
                    <a:lnL>
                      <a:noFill/>
                    </a:lnL>
                    <a:lnR>
                      <a:noFill/>
                    </a:lnR>
                    <a:lnT>
                      <a:noFill/>
                    </a:lnT>
                    <a:lnB>
                      <a:noFill/>
                    </a:lnB>
                  </a:tcPr>
                </a:tc>
                <a:tc>
                  <a:txBody>
                    <a:bodyPr/>
                    <a:lstStyle/>
                    <a:p>
                      <a:pPr algn="ctr" fontAlgn="b"/>
                      <a:r>
                        <a:rPr lang="en-GB" sz="1100" b="0" i="0" u="none" strike="noStrike" dirty="0">
                          <a:solidFill>
                            <a:srgbClr val="000000"/>
                          </a:solidFill>
                          <a:effectLst/>
                          <a:latin typeface="Century Gothic" pitchFamily="34" charset="0"/>
                        </a:rPr>
                        <a:t>2.5</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598</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2.3</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550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4"/>
                  </a:ext>
                </a:extLst>
              </a:tr>
              <a:tr h="180975">
                <a:tc>
                  <a:txBody>
                    <a:bodyPr/>
                    <a:lstStyle/>
                    <a:p>
                      <a:pPr algn="ctr" fontAlgn="b"/>
                      <a:r>
                        <a:rPr lang="en-GB" sz="1100" b="0" i="0" u="none" strike="noStrike" dirty="0">
                          <a:solidFill>
                            <a:srgbClr val="000000"/>
                          </a:solidFill>
                          <a:effectLst/>
                          <a:latin typeface="Century Gothic" pitchFamily="34" charset="0"/>
                        </a:rPr>
                        <a:t>7-12</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2.9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694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2.7</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646</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5"/>
                  </a:ext>
                </a:extLst>
              </a:tr>
              <a:tr h="180975">
                <a:tc>
                  <a:txBody>
                    <a:bodyPr/>
                    <a:lstStyle/>
                    <a:p>
                      <a:pPr algn="ctr" fontAlgn="b"/>
                      <a:endParaRPr lang="en-GB" sz="1100" b="0" i="0" u="none" strike="noStrike">
                        <a:solidFill>
                          <a:srgbClr val="000000"/>
                        </a:solidFill>
                        <a:effectLst/>
                        <a:latin typeface="Century Gothic" pitchFamily="34" charset="0"/>
                      </a:endParaRPr>
                    </a:p>
                  </a:txBody>
                  <a:tcPr marL="9525" marR="9525" marT="9525" marB="0" anchor="b">
                    <a:lnL>
                      <a:noFill/>
                    </a:lnL>
                    <a:lnR>
                      <a:noFill/>
                    </a:lnR>
                    <a:lnT>
                      <a:noFill/>
                    </a:lnT>
                    <a:lnB>
                      <a:noFill/>
                    </a:lnB>
                  </a:tcPr>
                </a:tc>
                <a:tc>
                  <a:txBody>
                    <a:bodyPr/>
                    <a:lstStyle/>
                    <a:p>
                      <a:pPr algn="ctr" fontAlgn="b"/>
                      <a:endParaRPr lang="en-GB" sz="1100" b="0" i="0" u="none" strike="noStrike">
                        <a:solidFill>
                          <a:srgbClr val="000000"/>
                        </a:solidFill>
                        <a:effectLst/>
                        <a:latin typeface="Century Gothic" pitchFamily="34" charset="0"/>
                      </a:endParaRPr>
                    </a:p>
                  </a:txBody>
                  <a:tcPr marL="9525" marR="9525" marT="9525" marB="0" anchor="b">
                    <a:lnL>
                      <a:noFill/>
                    </a:lnL>
                    <a:lnR>
                      <a:noFill/>
                    </a:lnR>
                    <a:lnT>
                      <a:noFill/>
                    </a:lnT>
                    <a:lnB>
                      <a:noFill/>
                    </a:lnB>
                  </a:tcPr>
                </a:tc>
                <a:tc>
                  <a:txBody>
                    <a:bodyPr/>
                    <a:lstStyle/>
                    <a:p>
                      <a:pPr algn="ctr" fontAlgn="b"/>
                      <a:endParaRPr lang="en-GB" sz="1100" b="0" i="0" u="none" strike="noStrike" dirty="0">
                        <a:solidFill>
                          <a:srgbClr val="000000"/>
                        </a:solidFill>
                        <a:effectLst/>
                        <a:latin typeface="Century Gothic" pitchFamily="34" charset="0"/>
                      </a:endParaRPr>
                    </a:p>
                  </a:txBody>
                  <a:tcPr marL="9525" marR="9525" marT="9525" marB="0" anchor="b">
                    <a:lnL>
                      <a:noFill/>
                    </a:lnL>
                    <a:lnR>
                      <a:noFill/>
                    </a:lnR>
                    <a:lnT>
                      <a:noFill/>
                    </a:lnT>
                    <a:lnB>
                      <a:noFill/>
                    </a:lnB>
                  </a:tcPr>
                </a:tc>
                <a:tc>
                  <a:txBody>
                    <a:bodyPr/>
                    <a:lstStyle/>
                    <a:p>
                      <a:pPr algn="ctr" fontAlgn="b"/>
                      <a:endParaRPr lang="en-GB" sz="1100" b="0" i="0" u="none" strike="noStrike" dirty="0">
                        <a:solidFill>
                          <a:srgbClr val="000000"/>
                        </a:solidFill>
                        <a:effectLst/>
                        <a:latin typeface="Century Gothic" pitchFamily="34" charset="0"/>
                      </a:endParaRPr>
                    </a:p>
                  </a:txBody>
                  <a:tcPr marL="9525" marR="9525" marT="9525" marB="0" anchor="b">
                    <a:lnL>
                      <a:noFill/>
                    </a:lnL>
                    <a:lnR>
                      <a:noFill/>
                    </a:lnR>
                    <a:lnT>
                      <a:noFill/>
                    </a:lnT>
                    <a:lnB>
                      <a:noFill/>
                    </a:lnB>
                  </a:tcPr>
                </a:tc>
                <a:tc>
                  <a:txBody>
                    <a:bodyPr/>
                    <a:lstStyle/>
                    <a:p>
                      <a:pPr algn="ctr" fontAlgn="b"/>
                      <a:endParaRPr lang="en-GB" sz="1100" b="0" i="0" u="none" strike="noStrike" dirty="0">
                        <a:solidFill>
                          <a:srgbClr val="000000"/>
                        </a:solidFill>
                        <a:effectLst/>
                        <a:latin typeface="Century Gothic"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0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2283986"/>
              </p:ext>
            </p:extLst>
          </p:nvPr>
        </p:nvGraphicFramePr>
        <p:xfrm>
          <a:off x="7181850" y="2975408"/>
          <a:ext cx="4686300" cy="3448050"/>
        </p:xfrm>
        <a:graphic>
          <a:graphicData uri="http://schemas.openxmlformats.org/drawingml/2006/table">
            <a:tbl>
              <a:tblPr/>
              <a:tblGrid>
                <a:gridCol w="876300">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190500">
                <a:tc>
                  <a:txBody>
                    <a:bodyPr/>
                    <a:lstStyle/>
                    <a:p>
                      <a:pPr algn="ctr" fontAlgn="b"/>
                      <a:r>
                        <a:rPr lang="en-GB" sz="1100" b="1" i="0" u="none" strike="noStrike" dirty="0">
                          <a:solidFill>
                            <a:srgbClr val="000000"/>
                          </a:solidFill>
                          <a:effectLst/>
                          <a:latin typeface="Century Gothic" pitchFamily="34" charset="0"/>
                        </a:rPr>
                        <a:t>Years</a:t>
                      </a:r>
                    </a:p>
                  </a:txBody>
                  <a:tcPr marL="9525" marR="9525" marT="9525" marB="0" anchor="b">
                    <a:lnL>
                      <a:noFill/>
                    </a:lnL>
                    <a:lnR>
                      <a:noFill/>
                    </a:lnR>
                    <a:lnT>
                      <a:noFill/>
                    </a:lnT>
                    <a:lnB>
                      <a:noFill/>
                    </a:lnB>
                  </a:tcPr>
                </a:tc>
                <a:tc>
                  <a:txBody>
                    <a:bodyPr/>
                    <a:lstStyle/>
                    <a:p>
                      <a:pPr algn="ctr" fontAlgn="b"/>
                      <a:r>
                        <a:rPr lang="en-GB" sz="1100" b="1" i="0" u="none" strike="noStrike" dirty="0">
                          <a:solidFill>
                            <a:srgbClr val="000000"/>
                          </a:solidFill>
                          <a:effectLst/>
                          <a:latin typeface="Century Gothic" pitchFamily="34" charset="0"/>
                        </a:rPr>
                        <a:t>Boys (MJ)</a:t>
                      </a:r>
                    </a:p>
                  </a:txBody>
                  <a:tcPr marL="9525" marR="9525" marT="9525" marB="0" anchor="b">
                    <a:lnL>
                      <a:noFill/>
                    </a:lnL>
                    <a:lnR>
                      <a:noFill/>
                    </a:lnR>
                    <a:lnT>
                      <a:noFill/>
                    </a:lnT>
                    <a:lnB>
                      <a:noFill/>
                    </a:lnB>
                    <a:solidFill>
                      <a:srgbClr val="DCE6F1"/>
                    </a:solidFill>
                  </a:tcPr>
                </a:tc>
                <a:tc>
                  <a:txBody>
                    <a:bodyPr/>
                    <a:lstStyle/>
                    <a:p>
                      <a:pPr algn="ctr" fontAlgn="b"/>
                      <a:r>
                        <a:rPr lang="en-GB" sz="1100" b="1" i="0" u="none" strike="noStrike" dirty="0">
                          <a:solidFill>
                            <a:srgbClr val="000000"/>
                          </a:solidFill>
                          <a:effectLst/>
                          <a:latin typeface="Century Gothic" pitchFamily="34" charset="0"/>
                        </a:rPr>
                        <a:t>Boys (kcal)</a:t>
                      </a:r>
                    </a:p>
                  </a:txBody>
                  <a:tcPr marL="9525" marR="9525" marT="9525" marB="0" anchor="b">
                    <a:lnL>
                      <a:noFill/>
                    </a:lnL>
                    <a:lnR>
                      <a:noFill/>
                    </a:lnR>
                    <a:lnT>
                      <a:noFill/>
                    </a:lnT>
                    <a:lnB>
                      <a:noFill/>
                    </a:lnB>
                    <a:solidFill>
                      <a:srgbClr val="DCE6F1"/>
                    </a:solidFill>
                  </a:tcPr>
                </a:tc>
                <a:tc>
                  <a:txBody>
                    <a:bodyPr/>
                    <a:lstStyle/>
                    <a:p>
                      <a:pPr algn="ctr" fontAlgn="b"/>
                      <a:r>
                        <a:rPr lang="en-GB" sz="1100" b="1" i="0" u="none" strike="noStrike" dirty="0">
                          <a:solidFill>
                            <a:srgbClr val="000000"/>
                          </a:solidFill>
                          <a:effectLst/>
                          <a:latin typeface="Century Gothic" pitchFamily="34" charset="0"/>
                        </a:rPr>
                        <a:t>Girls (MJ)</a:t>
                      </a:r>
                    </a:p>
                  </a:txBody>
                  <a:tcPr marL="9525" marR="9525" marT="9525" marB="0" anchor="b">
                    <a:lnL>
                      <a:noFill/>
                    </a:lnL>
                    <a:lnR>
                      <a:noFill/>
                    </a:lnR>
                    <a:lnT>
                      <a:noFill/>
                    </a:lnT>
                    <a:lnB>
                      <a:noFill/>
                    </a:lnB>
                    <a:solidFill>
                      <a:srgbClr val="F2DCDB"/>
                    </a:solidFill>
                  </a:tcPr>
                </a:tc>
                <a:tc>
                  <a:txBody>
                    <a:bodyPr/>
                    <a:lstStyle/>
                    <a:p>
                      <a:pPr algn="ctr" fontAlgn="b"/>
                      <a:r>
                        <a:rPr lang="en-GB" sz="1100" b="1" i="0" u="none" strike="noStrike" dirty="0">
                          <a:solidFill>
                            <a:srgbClr val="000000"/>
                          </a:solidFill>
                          <a:effectLst/>
                          <a:latin typeface="Century Gothic" pitchFamily="34" charset="0"/>
                        </a:rPr>
                        <a:t>Girls (kcal)</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0"/>
                  </a:ext>
                </a:extLst>
              </a:tr>
              <a:tr h="180975">
                <a:tc>
                  <a:txBody>
                    <a:bodyPr/>
                    <a:lstStyle/>
                    <a:p>
                      <a:pPr algn="ctr" fontAlgn="b"/>
                      <a:r>
                        <a:rPr lang="en-GB" sz="1100" b="0" i="0" u="none" strike="noStrike">
                          <a:solidFill>
                            <a:srgbClr val="000000"/>
                          </a:solidFill>
                          <a:effectLst/>
                          <a:latin typeface="Century Gothic" pitchFamily="34" charset="0"/>
                        </a:rPr>
                        <a:t>1</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3.2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765</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3.0</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717</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1"/>
                  </a:ext>
                </a:extLst>
              </a:tr>
              <a:tr h="180975">
                <a:tc>
                  <a:txBody>
                    <a:bodyPr/>
                    <a:lstStyle/>
                    <a:p>
                      <a:pPr algn="ctr" fontAlgn="b"/>
                      <a:r>
                        <a:rPr lang="en-GB" sz="1100" b="0" i="0" u="none" strike="noStrike">
                          <a:solidFill>
                            <a:srgbClr val="000000"/>
                          </a:solidFill>
                          <a:effectLst/>
                          <a:latin typeface="Century Gothic" pitchFamily="34" charset="0"/>
                        </a:rPr>
                        <a:t>2</a:t>
                      </a:r>
                    </a:p>
                  </a:txBody>
                  <a:tcPr marL="9525" marR="9525" marT="9525" marB="0" anchor="b">
                    <a:lnL>
                      <a:noFill/>
                    </a:lnL>
                    <a:lnR>
                      <a:noFill/>
                    </a:lnR>
                    <a:lnT>
                      <a:noFill/>
                    </a:lnT>
                    <a:lnB>
                      <a:noFill/>
                    </a:lnB>
                  </a:tcPr>
                </a:tc>
                <a:tc>
                  <a:txBody>
                    <a:bodyPr/>
                    <a:lstStyle/>
                    <a:p>
                      <a:pPr algn="ctr" fontAlgn="b"/>
                      <a:r>
                        <a:rPr lang="en-GB" sz="1100" b="0" i="0" u="none" strike="noStrike" dirty="0">
                          <a:solidFill>
                            <a:srgbClr val="000000"/>
                          </a:solidFill>
                          <a:effectLst/>
                          <a:latin typeface="Century Gothic" pitchFamily="34" charset="0"/>
                        </a:rPr>
                        <a:t>4.2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1004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3.9</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932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2"/>
                  </a:ext>
                </a:extLst>
              </a:tr>
              <a:tr h="180975">
                <a:tc>
                  <a:txBody>
                    <a:bodyPr/>
                    <a:lstStyle/>
                    <a:p>
                      <a:pPr algn="ctr" fontAlgn="b"/>
                      <a:r>
                        <a:rPr lang="en-GB" sz="1100" b="0" i="0" u="none" strike="noStrike">
                          <a:solidFill>
                            <a:srgbClr val="000000"/>
                          </a:solidFill>
                          <a:effectLst/>
                          <a:latin typeface="Century Gothic" pitchFamily="34" charset="0"/>
                        </a:rPr>
                        <a:t>3</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4.9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1171</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4.5</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1076</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3"/>
                  </a:ext>
                </a:extLst>
              </a:tr>
              <a:tr h="180975">
                <a:tc>
                  <a:txBody>
                    <a:bodyPr/>
                    <a:lstStyle/>
                    <a:p>
                      <a:pPr algn="ctr" fontAlgn="b"/>
                      <a:r>
                        <a:rPr lang="en-GB" sz="1100" b="0" i="0" u="none" strike="noStrike">
                          <a:solidFill>
                            <a:srgbClr val="000000"/>
                          </a:solidFill>
                          <a:effectLst/>
                          <a:latin typeface="Century Gothic" pitchFamily="34" charset="0"/>
                        </a:rPr>
                        <a:t>4</a:t>
                      </a:r>
                    </a:p>
                  </a:txBody>
                  <a:tcPr marL="9525" marR="9525" marT="9525" marB="0" anchor="b">
                    <a:lnL>
                      <a:noFill/>
                    </a:lnL>
                    <a:lnR>
                      <a:noFill/>
                    </a:lnR>
                    <a:lnT>
                      <a:noFill/>
                    </a:lnT>
                    <a:lnB>
                      <a:noFill/>
                    </a:lnB>
                  </a:tcPr>
                </a:tc>
                <a:tc>
                  <a:txBody>
                    <a:bodyPr/>
                    <a:lstStyle/>
                    <a:p>
                      <a:pPr algn="ctr" fontAlgn="b"/>
                      <a:r>
                        <a:rPr lang="en-GB" sz="1100" b="0" i="0" u="none" strike="noStrike" dirty="0">
                          <a:solidFill>
                            <a:srgbClr val="000000"/>
                          </a:solidFill>
                          <a:effectLst/>
                          <a:latin typeface="Century Gothic" pitchFamily="34" charset="0"/>
                        </a:rPr>
                        <a:t>5.8</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1386</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5.4</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1291</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4"/>
                  </a:ext>
                </a:extLst>
              </a:tr>
              <a:tr h="180975">
                <a:tc>
                  <a:txBody>
                    <a:bodyPr/>
                    <a:lstStyle/>
                    <a:p>
                      <a:pPr algn="ctr" fontAlgn="b"/>
                      <a:r>
                        <a:rPr lang="en-GB" sz="1100" b="0" i="0" u="none" strike="noStrike">
                          <a:solidFill>
                            <a:srgbClr val="000000"/>
                          </a:solidFill>
                          <a:effectLst/>
                          <a:latin typeface="Century Gothic" pitchFamily="34" charset="0"/>
                        </a:rPr>
                        <a:t>5</a:t>
                      </a:r>
                    </a:p>
                  </a:txBody>
                  <a:tcPr marL="9525" marR="9525" marT="9525" marB="0" anchor="b">
                    <a:lnL>
                      <a:noFill/>
                    </a:lnL>
                    <a:lnR>
                      <a:noFill/>
                    </a:lnR>
                    <a:lnT>
                      <a:noFill/>
                    </a:lnT>
                    <a:lnB>
                      <a:noFill/>
                    </a:lnB>
                  </a:tcPr>
                </a:tc>
                <a:tc>
                  <a:txBody>
                    <a:bodyPr/>
                    <a:lstStyle/>
                    <a:p>
                      <a:pPr algn="ctr" fontAlgn="b"/>
                      <a:r>
                        <a:rPr lang="en-GB" sz="1100" b="0" i="0" u="none" strike="noStrike" dirty="0">
                          <a:solidFill>
                            <a:srgbClr val="000000"/>
                          </a:solidFill>
                          <a:effectLst/>
                          <a:latin typeface="Century Gothic" pitchFamily="34" charset="0"/>
                        </a:rPr>
                        <a:t>6.2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1482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5.7</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1362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5"/>
                  </a:ext>
                </a:extLst>
              </a:tr>
              <a:tr h="180975">
                <a:tc>
                  <a:txBody>
                    <a:bodyPr/>
                    <a:lstStyle/>
                    <a:p>
                      <a:pPr algn="ctr" fontAlgn="b"/>
                      <a:r>
                        <a:rPr lang="en-GB" sz="1100" b="0" i="0" u="none" strike="noStrike">
                          <a:solidFill>
                            <a:srgbClr val="000000"/>
                          </a:solidFill>
                          <a:effectLst/>
                          <a:latin typeface="Century Gothic" pitchFamily="34" charset="0"/>
                        </a:rPr>
                        <a:t>6</a:t>
                      </a:r>
                    </a:p>
                  </a:txBody>
                  <a:tcPr marL="9525" marR="9525" marT="9525" marB="0" anchor="b">
                    <a:lnL>
                      <a:noFill/>
                    </a:lnL>
                    <a:lnR>
                      <a:noFill/>
                    </a:lnR>
                    <a:lnT>
                      <a:noFill/>
                    </a:lnT>
                    <a:lnB>
                      <a:noFill/>
                    </a:lnB>
                  </a:tcPr>
                </a:tc>
                <a:tc>
                  <a:txBody>
                    <a:bodyPr/>
                    <a:lstStyle/>
                    <a:p>
                      <a:pPr algn="ctr" fontAlgn="b"/>
                      <a:r>
                        <a:rPr lang="en-GB" sz="1100" b="0" i="0" u="none" strike="noStrike" dirty="0">
                          <a:solidFill>
                            <a:srgbClr val="000000"/>
                          </a:solidFill>
                          <a:effectLst/>
                          <a:latin typeface="Century Gothic" pitchFamily="34" charset="0"/>
                        </a:rPr>
                        <a:t>6.6</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1577</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6.2</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1482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6"/>
                  </a:ext>
                </a:extLst>
              </a:tr>
              <a:tr h="180975">
                <a:tc>
                  <a:txBody>
                    <a:bodyPr/>
                    <a:lstStyle/>
                    <a:p>
                      <a:pPr algn="ctr" fontAlgn="b"/>
                      <a:r>
                        <a:rPr lang="en-GB" sz="1100" b="0" i="0" u="none" strike="noStrike">
                          <a:solidFill>
                            <a:srgbClr val="000000"/>
                          </a:solidFill>
                          <a:effectLst/>
                          <a:latin typeface="Century Gothic" pitchFamily="34" charset="0"/>
                        </a:rPr>
                        <a:t>7</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6.9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1649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6.4</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1530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7"/>
                  </a:ext>
                </a:extLst>
              </a:tr>
              <a:tr h="180975">
                <a:tc>
                  <a:txBody>
                    <a:bodyPr/>
                    <a:lstStyle/>
                    <a:p>
                      <a:pPr algn="ctr" fontAlgn="b"/>
                      <a:r>
                        <a:rPr lang="en-GB" sz="1100" b="0" i="0" u="none" strike="noStrike">
                          <a:solidFill>
                            <a:srgbClr val="000000"/>
                          </a:solidFill>
                          <a:effectLst/>
                          <a:latin typeface="Century Gothic" pitchFamily="34" charset="0"/>
                        </a:rPr>
                        <a:t>8</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7.3</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1745</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6.8</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1625</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8"/>
                  </a:ext>
                </a:extLst>
              </a:tr>
              <a:tr h="180975">
                <a:tc>
                  <a:txBody>
                    <a:bodyPr/>
                    <a:lstStyle/>
                    <a:p>
                      <a:pPr algn="ctr" fontAlgn="b"/>
                      <a:r>
                        <a:rPr lang="en-GB" sz="1100" b="0" i="0" u="none" strike="noStrike">
                          <a:solidFill>
                            <a:srgbClr val="000000"/>
                          </a:solidFill>
                          <a:effectLst/>
                          <a:latin typeface="Century Gothic" pitchFamily="34" charset="0"/>
                        </a:rPr>
                        <a:t>9</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7.7</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1840</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7.2</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1721</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09"/>
                  </a:ext>
                </a:extLst>
              </a:tr>
              <a:tr h="180975">
                <a:tc>
                  <a:txBody>
                    <a:bodyPr/>
                    <a:lstStyle/>
                    <a:p>
                      <a:pPr algn="ctr" fontAlgn="b"/>
                      <a:r>
                        <a:rPr lang="en-GB" sz="1100" b="0" i="0" u="none" strike="noStrike">
                          <a:solidFill>
                            <a:srgbClr val="000000"/>
                          </a:solidFill>
                          <a:effectLst/>
                          <a:latin typeface="Century Gothic" pitchFamily="34" charset="0"/>
                        </a:rPr>
                        <a:t>10</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8.5</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2032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8.1</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1936</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0"/>
                  </a:ext>
                </a:extLst>
              </a:tr>
              <a:tr h="180975">
                <a:tc>
                  <a:txBody>
                    <a:bodyPr/>
                    <a:lstStyle/>
                    <a:p>
                      <a:pPr algn="ctr" fontAlgn="b"/>
                      <a:r>
                        <a:rPr lang="en-GB" sz="1100" b="0" i="0" u="none" strike="noStrike">
                          <a:solidFill>
                            <a:srgbClr val="000000"/>
                          </a:solidFill>
                          <a:effectLst/>
                          <a:latin typeface="Century Gothic" pitchFamily="34" charset="0"/>
                        </a:rPr>
                        <a:t>11</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8.9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2127</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8.5</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a:solidFill>
                            <a:srgbClr val="000000"/>
                          </a:solidFill>
                          <a:effectLst/>
                          <a:latin typeface="Century Gothic" pitchFamily="34" charset="0"/>
                        </a:rPr>
                        <a:t>2032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1"/>
                  </a:ext>
                </a:extLst>
              </a:tr>
              <a:tr h="180975">
                <a:tc>
                  <a:txBody>
                    <a:bodyPr/>
                    <a:lstStyle/>
                    <a:p>
                      <a:pPr algn="ctr" fontAlgn="b"/>
                      <a:r>
                        <a:rPr lang="en-GB" sz="1100" b="0" i="0" u="none" strike="noStrike">
                          <a:solidFill>
                            <a:srgbClr val="000000"/>
                          </a:solidFill>
                          <a:effectLst/>
                          <a:latin typeface="Century Gothic" pitchFamily="34" charset="0"/>
                        </a:rPr>
                        <a:t>12</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9.4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2247</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8.8</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2103</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2"/>
                  </a:ext>
                </a:extLst>
              </a:tr>
              <a:tr h="180975">
                <a:tc>
                  <a:txBody>
                    <a:bodyPr/>
                    <a:lstStyle/>
                    <a:p>
                      <a:pPr algn="ctr" fontAlgn="b"/>
                      <a:r>
                        <a:rPr lang="en-GB" sz="1100" b="0" i="0" u="none" strike="noStrike">
                          <a:solidFill>
                            <a:srgbClr val="000000"/>
                          </a:solidFill>
                          <a:effectLst/>
                          <a:latin typeface="Century Gothic" pitchFamily="34" charset="0"/>
                        </a:rPr>
                        <a:t>13</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10.1</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2414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9.3</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2223</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3"/>
                  </a:ext>
                </a:extLst>
              </a:tr>
              <a:tr h="180975">
                <a:tc>
                  <a:txBody>
                    <a:bodyPr/>
                    <a:lstStyle/>
                    <a:p>
                      <a:pPr algn="ctr" fontAlgn="b"/>
                      <a:r>
                        <a:rPr lang="en-GB" sz="1100" b="0" i="0" u="none" strike="noStrike">
                          <a:solidFill>
                            <a:srgbClr val="000000"/>
                          </a:solidFill>
                          <a:effectLst/>
                          <a:latin typeface="Century Gothic" pitchFamily="34" charset="0"/>
                        </a:rPr>
                        <a:t>14</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11.0</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2629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9.8</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2342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4"/>
                  </a:ext>
                </a:extLst>
              </a:tr>
              <a:tr h="180975">
                <a:tc>
                  <a:txBody>
                    <a:bodyPr/>
                    <a:lstStyle/>
                    <a:p>
                      <a:pPr algn="ctr" fontAlgn="b"/>
                      <a:r>
                        <a:rPr lang="en-GB" sz="1100" b="0" i="0" u="none" strike="noStrike">
                          <a:solidFill>
                            <a:srgbClr val="000000"/>
                          </a:solidFill>
                          <a:effectLst/>
                          <a:latin typeface="Century Gothic" pitchFamily="34" charset="0"/>
                        </a:rPr>
                        <a:t>15</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11.8</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2820</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10.0</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2390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5"/>
                  </a:ext>
                </a:extLst>
              </a:tr>
              <a:tr h="180975">
                <a:tc>
                  <a:txBody>
                    <a:bodyPr/>
                    <a:lstStyle/>
                    <a:p>
                      <a:pPr algn="ctr" fontAlgn="b"/>
                      <a:r>
                        <a:rPr lang="en-GB" sz="1100" b="0" i="0" u="none" strike="noStrike">
                          <a:solidFill>
                            <a:srgbClr val="000000"/>
                          </a:solidFill>
                          <a:effectLst/>
                          <a:latin typeface="Century Gothic" pitchFamily="34" charset="0"/>
                        </a:rPr>
                        <a:t>16</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12.4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2964</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10.1</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2414</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6"/>
                  </a:ext>
                </a:extLst>
              </a:tr>
              <a:tr h="180975">
                <a:tc>
                  <a:txBody>
                    <a:bodyPr/>
                    <a:lstStyle/>
                    <a:p>
                      <a:pPr algn="ctr" fontAlgn="b"/>
                      <a:r>
                        <a:rPr lang="en-GB" sz="1100" b="0" i="0" u="none" strike="noStrike">
                          <a:solidFill>
                            <a:srgbClr val="000000"/>
                          </a:solidFill>
                          <a:effectLst/>
                          <a:latin typeface="Century Gothic" pitchFamily="34" charset="0"/>
                        </a:rPr>
                        <a:t>17</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12.9</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3083</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10.3</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2462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7"/>
                  </a:ext>
                </a:extLst>
              </a:tr>
              <a:tr h="180975">
                <a:tc>
                  <a:txBody>
                    <a:bodyPr/>
                    <a:lstStyle/>
                    <a:p>
                      <a:pPr algn="ctr" fontAlgn="b"/>
                      <a:r>
                        <a:rPr lang="en-GB" sz="1100" b="0" i="0" u="none" strike="noStrike">
                          <a:solidFill>
                            <a:srgbClr val="000000"/>
                          </a:solidFill>
                          <a:effectLst/>
                          <a:latin typeface="Century Gothic" pitchFamily="34" charset="0"/>
                        </a:rPr>
                        <a:t>18</a:t>
                      </a:r>
                    </a:p>
                  </a:txBody>
                  <a:tcPr marL="9525" marR="9525" marT="9525" marB="0" anchor="b">
                    <a:lnL>
                      <a:noFill/>
                    </a:lnL>
                    <a:lnR>
                      <a:noFill/>
                    </a:lnR>
                    <a:lnT>
                      <a:noFill/>
                    </a:lnT>
                    <a:lnB>
                      <a:noFill/>
                    </a:lnB>
                  </a:tcPr>
                </a:tc>
                <a:tc>
                  <a:txBody>
                    <a:bodyPr/>
                    <a:lstStyle/>
                    <a:p>
                      <a:pPr algn="ctr" fontAlgn="b"/>
                      <a:r>
                        <a:rPr lang="en-GB" sz="1100" b="0" i="0" u="none" strike="noStrike">
                          <a:solidFill>
                            <a:srgbClr val="000000"/>
                          </a:solidFill>
                          <a:effectLst/>
                          <a:latin typeface="Century Gothic" pitchFamily="34" charset="0"/>
                        </a:rPr>
                        <a:t>13.2</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a:solidFill>
                            <a:srgbClr val="000000"/>
                          </a:solidFill>
                          <a:effectLst/>
                          <a:latin typeface="Century Gothic" pitchFamily="34" charset="0"/>
                        </a:rPr>
                        <a:t>3155</a:t>
                      </a:r>
                    </a:p>
                  </a:txBody>
                  <a:tcPr marL="9525" marR="9525" marT="9525" marB="0" anchor="b">
                    <a:lnL>
                      <a:noFill/>
                    </a:lnL>
                    <a:lnR>
                      <a:noFill/>
                    </a:lnR>
                    <a:lnT>
                      <a:noFill/>
                    </a:lnT>
                    <a:lnB>
                      <a:noFill/>
                    </a:lnB>
                    <a:solidFill>
                      <a:srgbClr val="DCE6F1"/>
                    </a:solidFill>
                  </a:tcPr>
                </a:tc>
                <a:tc>
                  <a:txBody>
                    <a:bodyPr/>
                    <a:lstStyle/>
                    <a:p>
                      <a:pPr algn="ctr" fontAlgn="b"/>
                      <a:r>
                        <a:rPr lang="en-GB" sz="1100" b="0" i="0" u="none" strike="noStrike" dirty="0">
                          <a:solidFill>
                            <a:srgbClr val="000000"/>
                          </a:solidFill>
                          <a:effectLst/>
                          <a:latin typeface="Century Gothic" pitchFamily="34" charset="0"/>
                        </a:rPr>
                        <a:t>10.3</a:t>
                      </a:r>
                    </a:p>
                  </a:txBody>
                  <a:tcPr marL="9525" marR="9525" marT="9525" marB="0" anchor="b">
                    <a:lnL>
                      <a:noFill/>
                    </a:lnL>
                    <a:lnR>
                      <a:noFill/>
                    </a:lnR>
                    <a:lnT>
                      <a:noFill/>
                    </a:lnT>
                    <a:lnB>
                      <a:noFill/>
                    </a:lnB>
                    <a:solidFill>
                      <a:srgbClr val="F2DCDB"/>
                    </a:solidFill>
                  </a:tcPr>
                </a:tc>
                <a:tc>
                  <a:txBody>
                    <a:bodyPr/>
                    <a:lstStyle/>
                    <a:p>
                      <a:pPr algn="ctr" fontAlgn="b"/>
                      <a:r>
                        <a:rPr lang="en-GB" sz="1100" b="0" i="0" u="none" strike="noStrike" dirty="0">
                          <a:solidFill>
                            <a:srgbClr val="000000"/>
                          </a:solidFill>
                          <a:effectLst/>
                          <a:latin typeface="Century Gothic" pitchFamily="34" charset="0"/>
                        </a:rPr>
                        <a:t>2462</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3754188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t>EARs - adults</a:t>
            </a:r>
            <a:endParaRPr lang="en-GB" dirty="0"/>
          </a:p>
        </p:txBody>
      </p:sp>
      <p:sp>
        <p:nvSpPr>
          <p:cNvPr id="3" name="Subtitle 2"/>
          <p:cNvSpPr>
            <a:spLocks noGrp="1"/>
          </p:cNvSpPr>
          <p:nvPr>
            <p:ph type="subTitle" idx="1"/>
          </p:nvPr>
        </p:nvSpPr>
        <p:spPr/>
        <p:txBody>
          <a:bodyPr/>
          <a:lstStyle/>
          <a:p>
            <a:pPr marL="0" indent="0">
              <a:buNone/>
            </a:pPr>
            <a:r>
              <a:rPr lang="en-GB" sz="2000" dirty="0"/>
              <a:t>Why do you think there is a difference in requirements for males and females?</a:t>
            </a:r>
          </a:p>
          <a:p>
            <a:endParaRPr lang="en-GB" sz="2000" dirty="0"/>
          </a:p>
          <a:p>
            <a:pPr marL="0" indent="0">
              <a:buNone/>
            </a:pPr>
            <a:r>
              <a:rPr lang="en-GB" sz="2000" dirty="0"/>
              <a:t>What effect would increasing activity levels have on the energy requirements?</a:t>
            </a:r>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27286013"/>
              </p:ext>
            </p:extLst>
          </p:nvPr>
        </p:nvGraphicFramePr>
        <p:xfrm>
          <a:off x="6045592" y="3694898"/>
          <a:ext cx="5734049" cy="2663828"/>
        </p:xfrm>
        <a:graphic>
          <a:graphicData uri="http://schemas.openxmlformats.org/drawingml/2006/table">
            <a:tbl>
              <a:tblPr/>
              <a:tblGrid>
                <a:gridCol w="1072220">
                  <a:extLst>
                    <a:ext uri="{9D8B030D-6E8A-4147-A177-3AD203B41FA5}">
                      <a16:colId xmlns:a16="http://schemas.microsoft.com/office/drawing/2014/main" val="20000"/>
                    </a:ext>
                  </a:extLst>
                </a:gridCol>
                <a:gridCol w="1165457">
                  <a:extLst>
                    <a:ext uri="{9D8B030D-6E8A-4147-A177-3AD203B41FA5}">
                      <a16:colId xmlns:a16="http://schemas.microsoft.com/office/drawing/2014/main" val="20001"/>
                    </a:ext>
                  </a:extLst>
                </a:gridCol>
                <a:gridCol w="1165457">
                  <a:extLst>
                    <a:ext uri="{9D8B030D-6E8A-4147-A177-3AD203B41FA5}">
                      <a16:colId xmlns:a16="http://schemas.microsoft.com/office/drawing/2014/main" val="20002"/>
                    </a:ext>
                  </a:extLst>
                </a:gridCol>
                <a:gridCol w="1090340">
                  <a:extLst>
                    <a:ext uri="{9D8B030D-6E8A-4147-A177-3AD203B41FA5}">
                      <a16:colId xmlns:a16="http://schemas.microsoft.com/office/drawing/2014/main" val="20003"/>
                    </a:ext>
                  </a:extLst>
                </a:gridCol>
                <a:gridCol w="1240575">
                  <a:extLst>
                    <a:ext uri="{9D8B030D-6E8A-4147-A177-3AD203B41FA5}">
                      <a16:colId xmlns:a16="http://schemas.microsoft.com/office/drawing/2014/main" val="20004"/>
                    </a:ext>
                  </a:extLst>
                </a:gridCol>
              </a:tblGrid>
              <a:tr h="348214">
                <a:tc>
                  <a:txBody>
                    <a:bodyPr/>
                    <a:lstStyle/>
                    <a:p>
                      <a:pPr algn="ctr" fontAlgn="b"/>
                      <a:r>
                        <a:rPr lang="en-GB" sz="1200" b="1" i="0" u="none" strike="noStrike" dirty="0">
                          <a:solidFill>
                            <a:srgbClr val="000000"/>
                          </a:solidFill>
                          <a:effectLst/>
                          <a:latin typeface="Century Gothic" pitchFamily="34" charset="0"/>
                        </a:rPr>
                        <a:t>Years</a:t>
                      </a:r>
                    </a:p>
                  </a:txBody>
                  <a:tcPr marL="9524" marR="9524" marT="9523" marB="0" anchor="b">
                    <a:lnL>
                      <a:noFill/>
                    </a:lnL>
                    <a:lnR>
                      <a:noFill/>
                    </a:lnR>
                    <a:lnT>
                      <a:noFill/>
                    </a:lnT>
                    <a:lnB>
                      <a:noFill/>
                    </a:lnB>
                  </a:tcPr>
                </a:tc>
                <a:tc>
                  <a:txBody>
                    <a:bodyPr/>
                    <a:lstStyle/>
                    <a:p>
                      <a:pPr algn="ctr" fontAlgn="b"/>
                      <a:r>
                        <a:rPr lang="en-GB" sz="1200" b="1" i="0" u="none" strike="noStrike" dirty="0">
                          <a:solidFill>
                            <a:srgbClr val="000000"/>
                          </a:solidFill>
                          <a:effectLst/>
                          <a:latin typeface="Century Gothic" pitchFamily="34" charset="0"/>
                        </a:rPr>
                        <a:t>Men (MJ)</a:t>
                      </a:r>
                    </a:p>
                  </a:txBody>
                  <a:tcPr marL="9524" marR="9524" marT="9523" marB="0" anchor="b">
                    <a:lnL>
                      <a:noFill/>
                    </a:lnL>
                    <a:lnR>
                      <a:noFill/>
                    </a:lnR>
                    <a:lnT>
                      <a:noFill/>
                    </a:lnT>
                    <a:lnB>
                      <a:noFill/>
                    </a:lnB>
                    <a:solidFill>
                      <a:srgbClr val="DCE6F1"/>
                    </a:solidFill>
                  </a:tcPr>
                </a:tc>
                <a:tc>
                  <a:txBody>
                    <a:bodyPr/>
                    <a:lstStyle/>
                    <a:p>
                      <a:pPr algn="ctr" fontAlgn="b"/>
                      <a:r>
                        <a:rPr lang="en-GB" sz="1200" b="1" i="0" u="none" strike="noStrike" dirty="0">
                          <a:solidFill>
                            <a:srgbClr val="000000"/>
                          </a:solidFill>
                          <a:effectLst/>
                          <a:latin typeface="Century Gothic" pitchFamily="34" charset="0"/>
                        </a:rPr>
                        <a:t>Men (kcal)</a:t>
                      </a:r>
                    </a:p>
                  </a:txBody>
                  <a:tcPr marL="9524" marR="9524" marT="9523" marB="0" anchor="b">
                    <a:lnL>
                      <a:noFill/>
                    </a:lnL>
                    <a:lnR>
                      <a:noFill/>
                    </a:lnR>
                    <a:lnT>
                      <a:noFill/>
                    </a:lnT>
                    <a:lnB>
                      <a:noFill/>
                    </a:lnB>
                    <a:solidFill>
                      <a:srgbClr val="DCE6F1"/>
                    </a:solidFill>
                  </a:tcPr>
                </a:tc>
                <a:tc>
                  <a:txBody>
                    <a:bodyPr/>
                    <a:lstStyle/>
                    <a:p>
                      <a:pPr algn="ctr" fontAlgn="b"/>
                      <a:r>
                        <a:rPr lang="en-GB" sz="1200" b="1" i="0" u="none" strike="noStrike" dirty="0">
                          <a:solidFill>
                            <a:srgbClr val="000000"/>
                          </a:solidFill>
                          <a:effectLst/>
                          <a:latin typeface="Century Gothic" pitchFamily="34" charset="0"/>
                        </a:rPr>
                        <a:t>Women (MJ)</a:t>
                      </a:r>
                    </a:p>
                  </a:txBody>
                  <a:tcPr marL="9524" marR="9524" marT="9523" marB="0" anchor="b">
                    <a:lnL>
                      <a:noFill/>
                    </a:lnL>
                    <a:lnR>
                      <a:noFill/>
                    </a:lnR>
                    <a:lnT>
                      <a:noFill/>
                    </a:lnT>
                    <a:lnB>
                      <a:noFill/>
                    </a:lnB>
                    <a:solidFill>
                      <a:srgbClr val="F2DCDB"/>
                    </a:solidFill>
                  </a:tcPr>
                </a:tc>
                <a:tc>
                  <a:txBody>
                    <a:bodyPr/>
                    <a:lstStyle/>
                    <a:p>
                      <a:pPr algn="ctr" fontAlgn="b"/>
                      <a:r>
                        <a:rPr lang="en-GB" sz="1200" b="1" i="0" u="none" strike="noStrike" dirty="0">
                          <a:solidFill>
                            <a:srgbClr val="000000"/>
                          </a:solidFill>
                          <a:effectLst/>
                          <a:latin typeface="Century Gothic" pitchFamily="34" charset="0"/>
                        </a:rPr>
                        <a:t>Women (kcal)</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0"/>
                  </a:ext>
                </a:extLst>
              </a:tr>
              <a:tr h="330802">
                <a:tc>
                  <a:txBody>
                    <a:bodyPr/>
                    <a:lstStyle/>
                    <a:p>
                      <a:pPr algn="ctr" fontAlgn="b"/>
                      <a:r>
                        <a:rPr lang="en-GB" sz="1200" b="0" i="0" u="none" strike="noStrike" dirty="0">
                          <a:solidFill>
                            <a:srgbClr val="000000"/>
                          </a:solidFill>
                          <a:effectLst/>
                          <a:latin typeface="Century Gothic" pitchFamily="34" charset="0"/>
                        </a:rPr>
                        <a:t>19-24</a:t>
                      </a:r>
                    </a:p>
                  </a:txBody>
                  <a:tcPr marL="9524" marR="9524" marT="9523" marB="0" anchor="b">
                    <a:lnL>
                      <a:noFill/>
                    </a:lnL>
                    <a:lnR>
                      <a:noFill/>
                    </a:lnR>
                    <a:lnT>
                      <a:noFill/>
                    </a:lnT>
                    <a:lnB>
                      <a:noFill/>
                    </a:lnB>
                  </a:tcPr>
                </a:tc>
                <a:tc>
                  <a:txBody>
                    <a:bodyPr/>
                    <a:lstStyle/>
                    <a:p>
                      <a:pPr algn="ctr" fontAlgn="b"/>
                      <a:r>
                        <a:rPr lang="en-GB" sz="1200" b="0" i="0" u="none" strike="noStrike" dirty="0">
                          <a:solidFill>
                            <a:srgbClr val="000000"/>
                          </a:solidFill>
                          <a:effectLst/>
                          <a:latin typeface="Century Gothic" pitchFamily="34" charset="0"/>
                        </a:rPr>
                        <a:t>11.6</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2772</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dirty="0">
                          <a:solidFill>
                            <a:srgbClr val="000000"/>
                          </a:solidFill>
                          <a:effectLst/>
                          <a:latin typeface="Century Gothic" pitchFamily="34" charset="0"/>
                        </a:rPr>
                        <a:t>9.1</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2175</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1"/>
                  </a:ext>
                </a:extLst>
              </a:tr>
              <a:tr h="330802">
                <a:tc>
                  <a:txBody>
                    <a:bodyPr/>
                    <a:lstStyle/>
                    <a:p>
                      <a:pPr algn="ctr" fontAlgn="b"/>
                      <a:r>
                        <a:rPr lang="en-GB" sz="1200" b="0" i="0" u="none" strike="noStrike">
                          <a:solidFill>
                            <a:srgbClr val="000000"/>
                          </a:solidFill>
                          <a:effectLst/>
                          <a:latin typeface="Century Gothic" pitchFamily="34" charset="0"/>
                        </a:rPr>
                        <a:t>25-34</a:t>
                      </a:r>
                    </a:p>
                  </a:txBody>
                  <a:tcPr marL="9524" marR="9524" marT="9523" marB="0" anchor="b">
                    <a:lnL>
                      <a:noFill/>
                    </a:lnL>
                    <a:lnR>
                      <a:noFill/>
                    </a:lnR>
                    <a:lnT>
                      <a:noFill/>
                    </a:lnT>
                    <a:lnB>
                      <a:noFill/>
                    </a:lnB>
                  </a:tcPr>
                </a:tc>
                <a:tc>
                  <a:txBody>
                    <a:bodyPr/>
                    <a:lstStyle/>
                    <a:p>
                      <a:pPr algn="ctr" fontAlgn="b"/>
                      <a:r>
                        <a:rPr lang="en-GB" sz="1200" b="0" i="0" u="none" strike="noStrike" dirty="0">
                          <a:solidFill>
                            <a:srgbClr val="000000"/>
                          </a:solidFill>
                          <a:effectLst/>
                          <a:latin typeface="Century Gothic" pitchFamily="34" charset="0"/>
                        </a:rPr>
                        <a:t>11.5</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2749</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9.1</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2175</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2"/>
                  </a:ext>
                </a:extLst>
              </a:tr>
              <a:tr h="330802">
                <a:tc>
                  <a:txBody>
                    <a:bodyPr/>
                    <a:lstStyle/>
                    <a:p>
                      <a:pPr algn="ctr" fontAlgn="b"/>
                      <a:r>
                        <a:rPr lang="en-GB" sz="1200" b="0" i="0" u="none" strike="noStrike">
                          <a:solidFill>
                            <a:srgbClr val="000000"/>
                          </a:solidFill>
                          <a:effectLst/>
                          <a:latin typeface="Century Gothic" pitchFamily="34" charset="0"/>
                        </a:rPr>
                        <a:t>35-44</a:t>
                      </a:r>
                    </a:p>
                  </a:txBody>
                  <a:tcPr marL="9524" marR="9524" marT="9523" marB="0" anchor="b">
                    <a:lnL>
                      <a:noFill/>
                    </a:lnL>
                    <a:lnR>
                      <a:noFill/>
                    </a:lnR>
                    <a:lnT>
                      <a:noFill/>
                    </a:lnT>
                    <a:lnB>
                      <a:noFill/>
                    </a:lnB>
                  </a:tcPr>
                </a:tc>
                <a:tc>
                  <a:txBody>
                    <a:bodyPr/>
                    <a:lstStyle/>
                    <a:p>
                      <a:pPr algn="ctr" fontAlgn="b"/>
                      <a:r>
                        <a:rPr lang="en-GB" sz="1200" b="0" i="0" u="none" strike="noStrike">
                          <a:solidFill>
                            <a:srgbClr val="000000"/>
                          </a:solidFill>
                          <a:effectLst/>
                          <a:latin typeface="Century Gothic" pitchFamily="34" charset="0"/>
                        </a:rPr>
                        <a:t>11.0</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dirty="0">
                          <a:solidFill>
                            <a:srgbClr val="000000"/>
                          </a:solidFill>
                          <a:effectLst/>
                          <a:latin typeface="Century Gothic" pitchFamily="34" charset="0"/>
                        </a:rPr>
                        <a:t>2629</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8.8</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2103</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3"/>
                  </a:ext>
                </a:extLst>
              </a:tr>
              <a:tr h="330802">
                <a:tc>
                  <a:txBody>
                    <a:bodyPr/>
                    <a:lstStyle/>
                    <a:p>
                      <a:pPr algn="ctr" fontAlgn="b"/>
                      <a:r>
                        <a:rPr lang="en-GB" sz="1200" b="0" i="0" u="none" strike="noStrike">
                          <a:solidFill>
                            <a:srgbClr val="000000"/>
                          </a:solidFill>
                          <a:effectLst/>
                          <a:latin typeface="Century Gothic" pitchFamily="34" charset="0"/>
                        </a:rPr>
                        <a:t>45-54</a:t>
                      </a:r>
                    </a:p>
                  </a:txBody>
                  <a:tcPr marL="9524" marR="9524" marT="9523" marB="0" anchor="b">
                    <a:lnL>
                      <a:noFill/>
                    </a:lnL>
                    <a:lnR>
                      <a:noFill/>
                    </a:lnR>
                    <a:lnT>
                      <a:noFill/>
                    </a:lnT>
                    <a:lnB>
                      <a:noFill/>
                    </a:lnB>
                  </a:tcPr>
                </a:tc>
                <a:tc>
                  <a:txBody>
                    <a:bodyPr/>
                    <a:lstStyle/>
                    <a:p>
                      <a:pPr algn="ctr" fontAlgn="b"/>
                      <a:r>
                        <a:rPr lang="en-GB" sz="1200" b="0" i="0" u="none" strike="noStrike">
                          <a:solidFill>
                            <a:srgbClr val="000000"/>
                          </a:solidFill>
                          <a:effectLst/>
                          <a:latin typeface="Century Gothic" pitchFamily="34" charset="0"/>
                        </a:rPr>
                        <a:t>10.8</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2581</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dirty="0">
                          <a:solidFill>
                            <a:srgbClr val="000000"/>
                          </a:solidFill>
                          <a:effectLst/>
                          <a:latin typeface="Century Gothic" pitchFamily="34" charset="0"/>
                        </a:rPr>
                        <a:t>8.8</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2103</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4"/>
                  </a:ext>
                </a:extLst>
              </a:tr>
              <a:tr h="330802">
                <a:tc>
                  <a:txBody>
                    <a:bodyPr/>
                    <a:lstStyle/>
                    <a:p>
                      <a:pPr algn="ctr" fontAlgn="b"/>
                      <a:r>
                        <a:rPr lang="en-GB" sz="1200" b="0" i="0" u="none" strike="noStrike">
                          <a:solidFill>
                            <a:srgbClr val="000000"/>
                          </a:solidFill>
                          <a:effectLst/>
                          <a:latin typeface="Century Gothic" pitchFamily="34" charset="0"/>
                        </a:rPr>
                        <a:t>55-64</a:t>
                      </a:r>
                    </a:p>
                  </a:txBody>
                  <a:tcPr marL="9524" marR="9524" marT="9523" marB="0" anchor="b">
                    <a:lnL>
                      <a:noFill/>
                    </a:lnL>
                    <a:lnR>
                      <a:noFill/>
                    </a:lnR>
                    <a:lnT>
                      <a:noFill/>
                    </a:lnT>
                    <a:lnB>
                      <a:noFill/>
                    </a:lnB>
                  </a:tcPr>
                </a:tc>
                <a:tc>
                  <a:txBody>
                    <a:bodyPr/>
                    <a:lstStyle/>
                    <a:p>
                      <a:pPr algn="ctr" fontAlgn="b"/>
                      <a:r>
                        <a:rPr lang="en-GB" sz="1200" b="0" i="0" u="none" strike="noStrike">
                          <a:solidFill>
                            <a:srgbClr val="000000"/>
                          </a:solidFill>
                          <a:effectLst/>
                          <a:latin typeface="Century Gothic" pitchFamily="34" charset="0"/>
                        </a:rPr>
                        <a:t>10.8</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2581</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dirty="0">
                          <a:solidFill>
                            <a:srgbClr val="000000"/>
                          </a:solidFill>
                          <a:effectLst/>
                          <a:latin typeface="Century Gothic" pitchFamily="34" charset="0"/>
                        </a:rPr>
                        <a:t>8.7</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2079</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5"/>
                  </a:ext>
                </a:extLst>
              </a:tr>
              <a:tr h="330802">
                <a:tc>
                  <a:txBody>
                    <a:bodyPr/>
                    <a:lstStyle/>
                    <a:p>
                      <a:pPr algn="ctr" fontAlgn="b"/>
                      <a:r>
                        <a:rPr lang="en-GB" sz="1200" b="0" i="0" u="none" strike="noStrike">
                          <a:solidFill>
                            <a:srgbClr val="000000"/>
                          </a:solidFill>
                          <a:effectLst/>
                          <a:latin typeface="Century Gothic" pitchFamily="34" charset="0"/>
                        </a:rPr>
                        <a:t>65-74</a:t>
                      </a:r>
                    </a:p>
                  </a:txBody>
                  <a:tcPr marL="9524" marR="9524" marT="9523" marB="0" anchor="b">
                    <a:lnL>
                      <a:noFill/>
                    </a:lnL>
                    <a:lnR>
                      <a:noFill/>
                    </a:lnR>
                    <a:lnT>
                      <a:noFill/>
                    </a:lnT>
                    <a:lnB>
                      <a:noFill/>
                    </a:lnB>
                  </a:tcPr>
                </a:tc>
                <a:tc>
                  <a:txBody>
                    <a:bodyPr/>
                    <a:lstStyle/>
                    <a:p>
                      <a:pPr algn="ctr" fontAlgn="b"/>
                      <a:r>
                        <a:rPr lang="en-GB" sz="1200" b="0" i="0" u="none" strike="noStrike">
                          <a:solidFill>
                            <a:srgbClr val="000000"/>
                          </a:solidFill>
                          <a:effectLst/>
                          <a:latin typeface="Century Gothic" pitchFamily="34" charset="0"/>
                        </a:rPr>
                        <a:t>9.8</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2342</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dirty="0">
                          <a:solidFill>
                            <a:srgbClr val="000000"/>
                          </a:solidFill>
                          <a:effectLst/>
                          <a:latin typeface="Century Gothic" pitchFamily="34" charset="0"/>
                        </a:rPr>
                        <a:t>8.0</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1912</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6"/>
                  </a:ext>
                </a:extLst>
              </a:tr>
              <a:tr h="330802">
                <a:tc>
                  <a:txBody>
                    <a:bodyPr/>
                    <a:lstStyle/>
                    <a:p>
                      <a:pPr algn="ctr" fontAlgn="b"/>
                      <a:r>
                        <a:rPr lang="en-GB" sz="1200" b="0" i="0" u="none" strike="noStrike">
                          <a:solidFill>
                            <a:srgbClr val="000000"/>
                          </a:solidFill>
                          <a:effectLst/>
                          <a:latin typeface="Century Gothic" pitchFamily="34" charset="0"/>
                        </a:rPr>
                        <a:t>75+</a:t>
                      </a:r>
                    </a:p>
                  </a:txBody>
                  <a:tcPr marL="9524" marR="9524" marT="9523" marB="0" anchor="b">
                    <a:lnL>
                      <a:noFill/>
                    </a:lnL>
                    <a:lnR>
                      <a:noFill/>
                    </a:lnR>
                    <a:lnT>
                      <a:noFill/>
                    </a:lnT>
                    <a:lnB>
                      <a:noFill/>
                    </a:lnB>
                  </a:tcPr>
                </a:tc>
                <a:tc>
                  <a:txBody>
                    <a:bodyPr/>
                    <a:lstStyle/>
                    <a:p>
                      <a:pPr algn="ctr" fontAlgn="b"/>
                      <a:r>
                        <a:rPr lang="en-GB" sz="1200" b="0" i="0" u="none" strike="noStrike">
                          <a:solidFill>
                            <a:srgbClr val="000000"/>
                          </a:solidFill>
                          <a:effectLst/>
                          <a:latin typeface="Century Gothic" pitchFamily="34" charset="0"/>
                        </a:rPr>
                        <a:t>9.6</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dirty="0">
                          <a:solidFill>
                            <a:srgbClr val="000000"/>
                          </a:solidFill>
                          <a:effectLst/>
                          <a:latin typeface="Century Gothic" pitchFamily="34" charset="0"/>
                        </a:rPr>
                        <a:t>2294</a:t>
                      </a:r>
                    </a:p>
                  </a:txBody>
                  <a:tcPr marL="9524" marR="9524" marT="9523" marB="0" anchor="b">
                    <a:lnL>
                      <a:noFill/>
                    </a:lnL>
                    <a:lnR>
                      <a:noFill/>
                    </a:lnR>
                    <a:lnT>
                      <a:noFill/>
                    </a:lnT>
                    <a:lnB>
                      <a:noFill/>
                    </a:lnB>
                    <a:solidFill>
                      <a:srgbClr val="DCE6F1"/>
                    </a:solidFill>
                  </a:tcPr>
                </a:tc>
                <a:tc>
                  <a:txBody>
                    <a:bodyPr/>
                    <a:lstStyle/>
                    <a:p>
                      <a:pPr algn="ctr" fontAlgn="b"/>
                      <a:r>
                        <a:rPr lang="en-GB" sz="1200" b="0" i="0" u="none" strike="noStrike">
                          <a:solidFill>
                            <a:srgbClr val="000000"/>
                          </a:solidFill>
                          <a:effectLst/>
                          <a:latin typeface="Century Gothic" pitchFamily="34" charset="0"/>
                        </a:rPr>
                        <a:t>7.7</a:t>
                      </a:r>
                    </a:p>
                  </a:txBody>
                  <a:tcPr marL="9524" marR="9524" marT="9523" marB="0" anchor="b">
                    <a:lnL>
                      <a:noFill/>
                    </a:lnL>
                    <a:lnR>
                      <a:noFill/>
                    </a:lnR>
                    <a:lnT>
                      <a:noFill/>
                    </a:lnT>
                    <a:lnB>
                      <a:noFill/>
                    </a:lnB>
                    <a:solidFill>
                      <a:srgbClr val="F2DCDB"/>
                    </a:solidFill>
                  </a:tcPr>
                </a:tc>
                <a:tc>
                  <a:txBody>
                    <a:bodyPr/>
                    <a:lstStyle/>
                    <a:p>
                      <a:pPr algn="ctr" fontAlgn="b"/>
                      <a:r>
                        <a:rPr lang="en-GB" sz="1200" b="0" i="0" u="none" strike="noStrike" dirty="0">
                          <a:solidFill>
                            <a:srgbClr val="000000"/>
                          </a:solidFill>
                          <a:effectLst/>
                          <a:latin typeface="Century Gothic" pitchFamily="34" charset="0"/>
                        </a:rPr>
                        <a:t>1840</a:t>
                      </a:r>
                    </a:p>
                  </a:txBody>
                  <a:tcPr marL="9524" marR="9524" marT="9523" marB="0" anchor="b">
                    <a:lnL>
                      <a:noFill/>
                    </a:lnL>
                    <a:lnR>
                      <a:noFill/>
                    </a:lnR>
                    <a:lnT>
                      <a:noFill/>
                    </a:lnT>
                    <a:lnB>
                      <a:noFill/>
                    </a:lnB>
                    <a:solidFill>
                      <a:srgbClr val="F2DCDB"/>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992348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How much energy do we need?</a:t>
            </a:r>
            <a:br>
              <a:rPr lang="en-GB" altLang="en-US" sz="3600" dirty="0"/>
            </a:br>
            <a:endParaRPr lang="en-GB" dirty="0"/>
          </a:p>
        </p:txBody>
      </p:sp>
      <p:sp>
        <p:nvSpPr>
          <p:cNvPr id="3" name="Subtitle 2"/>
          <p:cNvSpPr>
            <a:spLocks noGrp="1"/>
          </p:cNvSpPr>
          <p:nvPr>
            <p:ph type="subTitle" idx="1"/>
          </p:nvPr>
        </p:nvSpPr>
        <p:spPr>
          <a:xfrm>
            <a:off x="1169276" y="2571092"/>
            <a:ext cx="6110298" cy="3600000"/>
          </a:xfrm>
        </p:spPr>
        <p:txBody>
          <a:bodyPr/>
          <a:lstStyle/>
          <a:p>
            <a:pPr marL="0" indent="0">
              <a:spcBef>
                <a:spcPct val="0"/>
              </a:spcBef>
              <a:buNone/>
            </a:pPr>
            <a:r>
              <a:rPr lang="en-GB" altLang="en-US" sz="2000" dirty="0"/>
              <a:t>Energy requirements vary from person to person, depending on the Basal Metabolic Rate (BMR) and Physical Activity Level (PAL). </a:t>
            </a:r>
          </a:p>
          <a:p>
            <a:pPr marL="0" indent="0">
              <a:spcBef>
                <a:spcPct val="0"/>
              </a:spcBef>
              <a:buNone/>
            </a:pPr>
            <a:endParaRPr lang="en-GB" altLang="en-US" sz="2000" dirty="0"/>
          </a:p>
          <a:p>
            <a:pPr marL="0" indent="0">
              <a:spcBef>
                <a:spcPct val="0"/>
              </a:spcBef>
              <a:buNone/>
            </a:pPr>
            <a:r>
              <a:rPr lang="en-GB" altLang="en-US" sz="2000" b="1" dirty="0"/>
              <a:t>Total energy expenditure =</a:t>
            </a:r>
          </a:p>
          <a:p>
            <a:pPr marL="0" indent="0">
              <a:spcBef>
                <a:spcPct val="0"/>
              </a:spcBef>
              <a:buNone/>
            </a:pPr>
            <a:endParaRPr lang="en-GB" altLang="en-US" sz="2000" b="1" dirty="0"/>
          </a:p>
          <a:p>
            <a:pPr marL="0" indent="0">
              <a:spcBef>
                <a:spcPct val="0"/>
              </a:spcBef>
              <a:buNone/>
            </a:pPr>
            <a:r>
              <a:rPr lang="en-GB" altLang="en-US" sz="2000" b="1" dirty="0"/>
              <a:t>BMR x PAL</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66426" y="2801438"/>
            <a:ext cx="4313896" cy="3520859"/>
          </a:xfrm>
          <a:prstGeom prst="rect">
            <a:avLst/>
          </a:prstGeom>
        </p:spPr>
      </p:pic>
    </p:spTree>
    <p:extLst>
      <p:ext uri="{BB962C8B-B14F-4D97-AF65-F5344CB8AC3E}">
        <p14:creationId xmlns:p14="http://schemas.microsoft.com/office/powerpoint/2010/main" val="2692182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is basal metabolic rate? </a:t>
            </a:r>
            <a:br>
              <a:rPr lang="en-GB" dirty="0"/>
            </a:br>
            <a:endParaRPr lang="en-GB" dirty="0"/>
          </a:p>
        </p:txBody>
      </p:sp>
      <p:sp>
        <p:nvSpPr>
          <p:cNvPr id="3" name="Subtitle 2"/>
          <p:cNvSpPr>
            <a:spLocks noGrp="1"/>
          </p:cNvSpPr>
          <p:nvPr>
            <p:ph type="subTitle" idx="1"/>
          </p:nvPr>
        </p:nvSpPr>
        <p:spPr>
          <a:xfrm>
            <a:off x="1169276" y="2571092"/>
            <a:ext cx="6585311" cy="3600000"/>
          </a:xfrm>
        </p:spPr>
        <p:txBody>
          <a:bodyPr/>
          <a:lstStyle/>
          <a:p>
            <a:pPr marL="0" indent="0">
              <a:spcBef>
                <a:spcPct val="0"/>
              </a:spcBef>
              <a:buNone/>
            </a:pPr>
            <a:r>
              <a:rPr lang="en-GB" altLang="en-US" sz="2000" dirty="0"/>
              <a:t>Basal metabolic rate (BMR) is the rate at which a person uses energy to maintain the basic functions of the body when it is at complete rest, such as:</a:t>
            </a:r>
          </a:p>
          <a:p>
            <a:pPr>
              <a:spcBef>
                <a:spcPct val="0"/>
              </a:spcBef>
            </a:pPr>
            <a:endParaRPr lang="en-GB" altLang="en-US" sz="2000" dirty="0"/>
          </a:p>
          <a:p>
            <a:pPr>
              <a:spcBef>
                <a:spcPct val="0"/>
              </a:spcBef>
              <a:buFont typeface="Arial" panose="020B0604020202020204" pitchFamily="34" charset="0"/>
              <a:buChar char="•"/>
            </a:pPr>
            <a:r>
              <a:rPr lang="en-GB" altLang="en-US" sz="2000" dirty="0"/>
              <a:t> breathing;</a:t>
            </a:r>
          </a:p>
          <a:p>
            <a:pPr>
              <a:spcBef>
                <a:spcPct val="0"/>
              </a:spcBef>
              <a:buFont typeface="Arial" panose="020B0604020202020204" pitchFamily="34" charset="0"/>
              <a:buChar char="•"/>
            </a:pPr>
            <a:endParaRPr lang="en-GB" altLang="en-US" sz="2000" dirty="0"/>
          </a:p>
          <a:p>
            <a:pPr>
              <a:spcBef>
                <a:spcPct val="0"/>
              </a:spcBef>
              <a:buFont typeface="Arial" panose="020B0604020202020204" pitchFamily="34" charset="0"/>
              <a:buChar char="•"/>
            </a:pPr>
            <a:r>
              <a:rPr lang="en-GB" altLang="en-US" sz="2000" dirty="0"/>
              <a:t> keeping warm;</a:t>
            </a:r>
          </a:p>
          <a:p>
            <a:pPr>
              <a:spcBef>
                <a:spcPct val="0"/>
              </a:spcBef>
              <a:buFont typeface="Arial" panose="020B0604020202020204" pitchFamily="34" charset="0"/>
              <a:buChar char="•"/>
            </a:pPr>
            <a:endParaRPr lang="en-GB" altLang="en-US" sz="2000" dirty="0"/>
          </a:p>
          <a:p>
            <a:pPr>
              <a:spcBef>
                <a:spcPct val="0"/>
              </a:spcBef>
              <a:buFont typeface="Arial" panose="020B0604020202020204" pitchFamily="34" charset="0"/>
              <a:buChar char="•"/>
            </a:pPr>
            <a:r>
              <a:rPr lang="en-GB" altLang="en-US" sz="2000" dirty="0"/>
              <a:t> keeping the heart beating.</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794277" y="2283798"/>
            <a:ext cx="4124483" cy="4124483"/>
          </a:xfrm>
          <a:prstGeom prst="rect">
            <a:avLst/>
          </a:prstGeom>
        </p:spPr>
      </p:pic>
    </p:spTree>
    <p:extLst>
      <p:ext uri="{BB962C8B-B14F-4D97-AF65-F5344CB8AC3E}">
        <p14:creationId xmlns:p14="http://schemas.microsoft.com/office/powerpoint/2010/main" val="2953654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Physical activity</a:t>
            </a:r>
            <a:br>
              <a:rPr lang="en-GB" dirty="0"/>
            </a:br>
            <a:endParaRPr lang="en-GB" dirty="0"/>
          </a:p>
        </p:txBody>
      </p:sp>
      <p:sp>
        <p:nvSpPr>
          <p:cNvPr id="3" name="Subtitle 2"/>
          <p:cNvSpPr>
            <a:spLocks noGrp="1"/>
          </p:cNvSpPr>
          <p:nvPr>
            <p:ph type="subTitle" idx="1"/>
          </p:nvPr>
        </p:nvSpPr>
        <p:spPr>
          <a:xfrm>
            <a:off x="1169276" y="2571092"/>
            <a:ext cx="7095950" cy="3600000"/>
          </a:xfrm>
        </p:spPr>
        <p:txBody>
          <a:bodyPr/>
          <a:lstStyle/>
          <a:p>
            <a:pPr marL="0" indent="0">
              <a:buNone/>
            </a:pPr>
            <a:r>
              <a:rPr lang="en-GB" sz="2000" dirty="0"/>
              <a:t>In addition to their BMR, people also use energy for movement of all types, expressed as Physical Activity Level (PAL).</a:t>
            </a:r>
          </a:p>
          <a:p>
            <a:pPr marL="0" indent="0">
              <a:buNone/>
            </a:pPr>
            <a:endParaRPr lang="en-GB" sz="2000" dirty="0"/>
          </a:p>
          <a:p>
            <a:pPr marL="0" indent="0">
              <a:buNone/>
            </a:pPr>
            <a:r>
              <a:rPr lang="en-GB" sz="2000" dirty="0"/>
              <a:t>The amount of energy a person uses to perform daily tasks varies.</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57255" y="3218213"/>
            <a:ext cx="3818069" cy="3102181"/>
          </a:xfrm>
          <a:prstGeom prst="rect">
            <a:avLst/>
          </a:prstGeom>
        </p:spPr>
      </p:pic>
    </p:spTree>
    <p:extLst>
      <p:ext uri="{BB962C8B-B14F-4D97-AF65-F5344CB8AC3E}">
        <p14:creationId xmlns:p14="http://schemas.microsoft.com/office/powerpoint/2010/main" val="3282227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0" indent="0">
              <a:buNone/>
            </a:pPr>
            <a:r>
              <a:rPr lang="en-GB" sz="2000" dirty="0"/>
              <a:t>Physical activity </a:t>
            </a:r>
          </a:p>
          <a:p>
            <a:pPr marL="0" indent="0">
              <a:buNone/>
            </a:pPr>
            <a:endParaRPr lang="en-GB" sz="2000" dirty="0"/>
          </a:p>
          <a:p>
            <a:pPr marL="0" indent="0">
              <a:buNone/>
            </a:pPr>
            <a:r>
              <a:rPr lang="en-GB" sz="2000" dirty="0"/>
              <a:t>Physical activity should be an important part of our daily energy expenditure. </a:t>
            </a:r>
          </a:p>
          <a:p>
            <a:pPr marL="0" indent="0">
              <a:buNone/>
            </a:pPr>
            <a:endParaRPr lang="en-GB" sz="2000" dirty="0"/>
          </a:p>
          <a:p>
            <a:pPr marL="0" indent="0">
              <a:buNone/>
            </a:pPr>
            <a:r>
              <a:rPr lang="en-GB" sz="2000" dirty="0"/>
              <a:t>Many different types of activity contribute to our total physical activity, all of which form part of everyday life. </a:t>
            </a:r>
          </a:p>
          <a:p>
            <a:pPr marL="0" indent="0">
              <a:buNone/>
            </a:pPr>
            <a:endParaRPr lang="en-GB" dirty="0"/>
          </a:p>
        </p:txBody>
      </p:sp>
      <p:sp>
        <p:nvSpPr>
          <p:cNvPr id="3" name="Text Placeholder 2"/>
          <p:cNvSpPr>
            <a:spLocks noGrp="1"/>
          </p:cNvSpPr>
          <p:nvPr>
            <p:ph type="body" sz="quarter" idx="3"/>
          </p:nvPr>
        </p:nvSpPr>
        <p:spPr/>
        <p:txBody>
          <a:bodyPr>
            <a:normAutofit lnSpcReduction="10000"/>
          </a:bodyPr>
          <a:lstStyle/>
          <a:p>
            <a:pPr>
              <a:spcBef>
                <a:spcPct val="0"/>
              </a:spcBef>
            </a:pPr>
            <a:r>
              <a:rPr lang="en-GB" altLang="en-US" sz="2000" b="1" dirty="0">
                <a:latin typeface="Arial" panose="020B0604020202020204" pitchFamily="34" charset="0"/>
                <a:cs typeface="Arial" panose="020B0604020202020204" pitchFamily="34" charset="0"/>
              </a:rPr>
              <a:t>What do you think physical activity includes?</a:t>
            </a: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Activity at work, e.g. use the stairs not the lift.</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Household chores, e.g. vacuuming.</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Looking after others.</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Leisure-time activities, e.g. gardening.</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Transport (walking or cycling to school or work).</a:t>
            </a:r>
          </a:p>
          <a:p>
            <a:pPr>
              <a:spcBef>
                <a:spcPct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 Sport.</a:t>
            </a:r>
          </a:p>
          <a:p>
            <a:endParaRPr lang="en-GB" dirty="0"/>
          </a:p>
        </p:txBody>
      </p:sp>
      <p:sp>
        <p:nvSpPr>
          <p:cNvPr id="4" name="Title 3"/>
          <p:cNvSpPr>
            <a:spLocks noGrp="1"/>
          </p:cNvSpPr>
          <p:nvPr>
            <p:ph type="title"/>
          </p:nvPr>
        </p:nvSpPr>
        <p:spPr/>
        <p:txBody>
          <a:bodyPr/>
          <a:lstStyle/>
          <a:p>
            <a:r>
              <a:rPr lang="en-GB" dirty="0"/>
              <a:t>Physical activity </a:t>
            </a:r>
            <a:br>
              <a:rPr lang="en-GB" dirty="0"/>
            </a:br>
            <a:endParaRPr lang="en-GB" dirty="0"/>
          </a:p>
        </p:txBody>
      </p:sp>
    </p:spTree>
    <p:extLst>
      <p:ext uri="{BB962C8B-B14F-4D97-AF65-F5344CB8AC3E}">
        <p14:creationId xmlns:p14="http://schemas.microsoft.com/office/powerpoint/2010/main" val="149501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1000"/>
                                        <p:tgtEl>
                                          <p:spTgt spid="3">
                                            <p:txEl>
                                              <p:pRg st="6" end="6"/>
                                            </p:txEl>
                                          </p:spTgt>
                                        </p:tgtEl>
                                      </p:cBhvr>
                                    </p:animEffect>
                                    <p:anim calcmode="lin" valueType="num">
                                      <p:cBhvr>
                                        <p:cTn id="2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Physical activity</a:t>
            </a:r>
            <a:br>
              <a:rPr lang="en-GB" dirty="0"/>
            </a:br>
            <a:endParaRPr lang="en-GB" dirty="0"/>
          </a:p>
        </p:txBody>
      </p:sp>
      <p:sp>
        <p:nvSpPr>
          <p:cNvPr id="3" name="Subtitle 2"/>
          <p:cNvSpPr>
            <a:spLocks noGrp="1"/>
          </p:cNvSpPr>
          <p:nvPr>
            <p:ph type="subTitle" idx="1"/>
          </p:nvPr>
        </p:nvSpPr>
        <p:spPr>
          <a:xfrm>
            <a:off x="1169276" y="2571092"/>
            <a:ext cx="6549685"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Children and young people are recommended to do </a:t>
            </a:r>
            <a:r>
              <a:rPr lang="en-GB" altLang="en-US" sz="2000" b="1" dirty="0">
                <a:latin typeface="Arial" panose="020B0604020202020204" pitchFamily="34" charset="0"/>
                <a:cs typeface="Arial" panose="020B0604020202020204" pitchFamily="34" charset="0"/>
              </a:rPr>
              <a:t>at least 60 minutes</a:t>
            </a:r>
            <a:r>
              <a:rPr lang="en-GB" altLang="en-US" sz="2000" dirty="0">
                <a:latin typeface="Arial" panose="020B0604020202020204" pitchFamily="34" charset="0"/>
                <a:cs typeface="Arial" panose="020B0604020202020204" pitchFamily="34" charset="0"/>
              </a:rPr>
              <a:t> of moderate intensity exercise </a:t>
            </a:r>
            <a:r>
              <a:rPr lang="en-GB" altLang="en-US" sz="2000" b="1" dirty="0">
                <a:latin typeface="Arial" panose="020B0604020202020204" pitchFamily="34" charset="0"/>
                <a:cs typeface="Arial" panose="020B0604020202020204" pitchFamily="34" charset="0"/>
              </a:rPr>
              <a:t>every day</a:t>
            </a:r>
            <a:r>
              <a:rPr lang="en-GB" altLang="en-US" sz="2000" dirty="0">
                <a:latin typeface="Arial" panose="020B0604020202020204" pitchFamily="34" charset="0"/>
                <a:cs typeface="Arial" panose="020B0604020202020204" pitchFamily="34" charset="0"/>
              </a:rPr>
              <a:t>. </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Adults are recommended </a:t>
            </a:r>
            <a:r>
              <a:rPr lang="en-GB" altLang="en-US" sz="2000" b="1" dirty="0">
                <a:latin typeface="Arial" panose="020B0604020202020204" pitchFamily="34" charset="0"/>
                <a:cs typeface="Arial" panose="020B0604020202020204" pitchFamily="34" charset="0"/>
              </a:rPr>
              <a:t>to do at least 150 minutes of moderate aerobic activity every week or 75 minutes of vigorous aerobic activity</a:t>
            </a:r>
            <a:r>
              <a:rPr lang="en-GB" altLang="en-US" sz="2000" dirty="0">
                <a:latin typeface="Arial" panose="020B0604020202020204" pitchFamily="34" charset="0"/>
                <a:cs typeface="Arial" panose="020B0604020202020204" pitchFamily="34" charset="0"/>
              </a:rPr>
              <a:t>. They are also recommended to do </a:t>
            </a:r>
            <a:r>
              <a:rPr lang="en-GB" altLang="en-US" sz="2000" b="1" dirty="0">
                <a:latin typeface="Arial" panose="020B0604020202020204" pitchFamily="34" charset="0"/>
                <a:cs typeface="Arial" panose="020B0604020202020204" pitchFamily="34" charset="0"/>
              </a:rPr>
              <a:t>strength exercises on two or more days a week</a:t>
            </a:r>
            <a:r>
              <a:rPr lang="en-GB" altLang="en-US" sz="2000" dirty="0">
                <a:latin typeface="Arial" panose="020B0604020202020204" pitchFamily="34" charset="0"/>
                <a:cs typeface="Arial" panose="020B0604020202020204" pitchFamily="34" charset="0"/>
              </a:rPr>
              <a:t> that work all the major muscles.</a:t>
            </a:r>
          </a:p>
          <a:p>
            <a:endParaRPr lang="en-GB"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l="14673"/>
          <a:stretch/>
        </p:blipFill>
        <p:spPr>
          <a:xfrm>
            <a:off x="7784704" y="3016332"/>
            <a:ext cx="4229130" cy="3301341"/>
          </a:xfrm>
          <a:prstGeom prst="rect">
            <a:avLst/>
          </a:prstGeom>
        </p:spPr>
      </p:pic>
    </p:spTree>
    <p:extLst>
      <p:ext uri="{BB962C8B-B14F-4D97-AF65-F5344CB8AC3E}">
        <p14:creationId xmlns:p14="http://schemas.microsoft.com/office/powerpoint/2010/main" val="3634908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Physical activity</a:t>
            </a:r>
            <a:br>
              <a:rPr lang="en-GB" dirty="0"/>
            </a:br>
            <a:endParaRPr lang="en-GB" dirty="0"/>
          </a:p>
        </p:txBody>
      </p:sp>
      <p:sp>
        <p:nvSpPr>
          <p:cNvPr id="3" name="Subtitle 2"/>
          <p:cNvSpPr>
            <a:spLocks noGrp="1"/>
          </p:cNvSpPr>
          <p:nvPr>
            <p:ph type="subTitle" idx="1"/>
          </p:nvPr>
        </p:nvSpPr>
        <p:spPr>
          <a:xfrm>
            <a:off x="1169276" y="2571092"/>
            <a:ext cx="7464085" cy="3600000"/>
          </a:xfrm>
        </p:spPr>
        <p:txBody>
          <a:bodyPr/>
          <a:lstStyle/>
          <a:p>
            <a:pPr marL="0" indent="0">
              <a:buNone/>
            </a:pPr>
            <a:r>
              <a:rPr lang="en-GB" sz="2000"/>
              <a:t>Average physical activity levels in the UK are lower than recommendations. Most adults, older children and teenagers do not meet the targets.</a:t>
            </a:r>
          </a:p>
          <a:p>
            <a:pPr marL="0" indent="0">
              <a:buNone/>
            </a:pPr>
            <a:r>
              <a:rPr lang="en-GB" sz="2000"/>
              <a:t>According to Statistics on Obesity, Physical Activity and Diet published in 2018, only 23% of boys and 20% girls meet the physical activity guidelines and 21% of adult men, and 25% of adult women are classified as inactive (they do fewer than 30 minutes physical activity a week).</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03346" y="1667201"/>
            <a:ext cx="2591968" cy="3886009"/>
          </a:xfrm>
          <a:prstGeom prst="rect">
            <a:avLst/>
          </a:prstGeom>
        </p:spPr>
      </p:pic>
      <p:sp>
        <p:nvSpPr>
          <p:cNvPr id="5" name="Rectangle 4"/>
          <p:cNvSpPr/>
          <p:nvPr/>
        </p:nvSpPr>
        <p:spPr>
          <a:xfrm>
            <a:off x="6229097" y="5907254"/>
            <a:ext cx="5528052" cy="369332"/>
          </a:xfrm>
          <a:prstGeom prst="rect">
            <a:avLst/>
          </a:prstGeom>
        </p:spPr>
        <p:txBody>
          <a:bodyPr wrap="none">
            <a:spAutoFit/>
          </a:bodyPr>
          <a:lstStyle/>
          <a:p>
            <a:r>
              <a:rPr lang="en-GB" dirty="0">
                <a:latin typeface="Arial" panose="020B0604020202020204" pitchFamily="34" charset="0"/>
                <a:cs typeface="Arial" panose="020B0604020202020204" pitchFamily="34" charset="0"/>
                <a:hlinkClick r:id="rId3"/>
              </a:rPr>
              <a:t>Statistics on Obesity, Physical Activity and Diet 2018</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6925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0" indent="0">
              <a:spcBef>
                <a:spcPct val="0"/>
              </a:spcBef>
              <a:buNone/>
            </a:pPr>
            <a:r>
              <a:rPr lang="en-GB" altLang="en-US" sz="2000" b="1" dirty="0"/>
              <a:t>Body Mass Index (BMI)</a:t>
            </a:r>
            <a:r>
              <a:rPr lang="en-GB" altLang="en-US" sz="2000" dirty="0"/>
              <a:t> can be used to identify if an adult is a correct weight for height.</a:t>
            </a:r>
          </a:p>
          <a:p>
            <a:pPr>
              <a:spcBef>
                <a:spcPct val="0"/>
              </a:spcBef>
            </a:pPr>
            <a:endParaRPr lang="en-US" altLang="en-US" sz="2000" b="1" dirty="0"/>
          </a:p>
          <a:p>
            <a:pPr marL="0" indent="0">
              <a:spcBef>
                <a:spcPct val="0"/>
              </a:spcBef>
              <a:buNone/>
            </a:pPr>
            <a:r>
              <a:rPr lang="en-US" altLang="en-US" sz="2000" dirty="0"/>
              <a:t>BMI can be calculated as follows:</a:t>
            </a:r>
          </a:p>
          <a:p>
            <a:pPr>
              <a:spcBef>
                <a:spcPct val="0"/>
              </a:spcBef>
            </a:pPr>
            <a:endParaRPr lang="en-US" altLang="en-US" sz="2000" b="1" dirty="0"/>
          </a:p>
          <a:p>
            <a:pPr marL="0" indent="0">
              <a:spcBef>
                <a:spcPct val="0"/>
              </a:spcBef>
              <a:buNone/>
            </a:pPr>
            <a:r>
              <a:rPr lang="en-GB" altLang="en-US" sz="2000" dirty="0"/>
              <a:t>BMI = 	  </a:t>
            </a:r>
            <a:r>
              <a:rPr lang="en-GB" altLang="en-US" sz="2000" u="sng" dirty="0"/>
              <a:t>weight (kg)</a:t>
            </a:r>
          </a:p>
          <a:p>
            <a:pPr marL="0" indent="0">
              <a:spcBef>
                <a:spcPct val="0"/>
              </a:spcBef>
              <a:buNone/>
            </a:pPr>
            <a:r>
              <a:rPr lang="en-GB" altLang="en-US" sz="2000" dirty="0"/>
              <a:t>	(height in m)</a:t>
            </a:r>
            <a:r>
              <a:rPr lang="en-GB" altLang="en-US" sz="2000" baseline="30000" dirty="0"/>
              <a:t>2 </a:t>
            </a:r>
            <a:endParaRPr lang="en-US" altLang="en-US" sz="2000" dirty="0"/>
          </a:p>
          <a:p>
            <a:pPr marL="0" indent="0">
              <a:buNone/>
            </a:pPr>
            <a:endParaRPr lang="en-GB" dirty="0"/>
          </a:p>
        </p:txBody>
      </p:sp>
      <p:sp>
        <p:nvSpPr>
          <p:cNvPr id="3" name="Text Placeholder 2"/>
          <p:cNvSpPr>
            <a:spLocks noGrp="1"/>
          </p:cNvSpPr>
          <p:nvPr>
            <p:ph type="body" sz="quarter" idx="3"/>
          </p:nvPr>
        </p:nvSpPr>
        <p:spPr/>
        <p:txBody>
          <a:bodyPr>
            <a:normAutofit/>
          </a:bodyPr>
          <a:lstStyle/>
          <a:p>
            <a:pPr>
              <a:spcBef>
                <a:spcPct val="0"/>
              </a:spcBef>
            </a:pPr>
            <a:r>
              <a:rPr lang="en-GB" altLang="en-US" sz="2000" b="1" dirty="0"/>
              <a:t>Recommended BMI range (adults)</a:t>
            </a:r>
          </a:p>
          <a:p>
            <a:pPr>
              <a:spcBef>
                <a:spcPct val="0"/>
              </a:spcBef>
            </a:pPr>
            <a:endParaRPr lang="en-GB" altLang="en-US" sz="2000" b="1" dirty="0"/>
          </a:p>
          <a:p>
            <a:pPr>
              <a:spcBef>
                <a:spcPct val="0"/>
              </a:spcBef>
            </a:pPr>
            <a:r>
              <a:rPr lang="en-GB" altLang="en-US" sz="2000" dirty="0"/>
              <a:t>Less than 18.5 	Underweight</a:t>
            </a:r>
            <a:br>
              <a:rPr lang="en-GB" altLang="en-US" sz="2000" dirty="0"/>
            </a:br>
            <a:r>
              <a:rPr lang="en-GB" altLang="en-US" sz="2000" b="1" dirty="0">
                <a:solidFill>
                  <a:schemeClr val="accent6"/>
                </a:solidFill>
              </a:rPr>
              <a:t>18.5 to 25 	Desirable or healthy</a:t>
            </a:r>
          </a:p>
          <a:p>
            <a:pPr>
              <a:spcBef>
                <a:spcPct val="0"/>
              </a:spcBef>
            </a:pPr>
            <a:r>
              <a:rPr lang="en-GB" altLang="en-US" sz="2000" b="1" dirty="0">
                <a:solidFill>
                  <a:schemeClr val="accent6"/>
                </a:solidFill>
              </a:rPr>
              <a:t>                          range</a:t>
            </a:r>
            <a:br>
              <a:rPr lang="en-GB" altLang="en-US" sz="2000" dirty="0"/>
            </a:br>
            <a:r>
              <a:rPr lang="en-GB" altLang="en-US" sz="2000" dirty="0"/>
              <a:t>25-30 		Overweight</a:t>
            </a:r>
            <a:br>
              <a:rPr lang="en-GB" altLang="en-US" sz="2000" dirty="0"/>
            </a:br>
            <a:r>
              <a:rPr lang="en-GB" altLang="en-US" sz="2000" dirty="0"/>
              <a:t>30-35		Obese (Class I)</a:t>
            </a:r>
            <a:br>
              <a:rPr lang="en-GB" altLang="en-US" sz="2000" dirty="0"/>
            </a:br>
            <a:r>
              <a:rPr lang="en-GB" altLang="en-US" sz="2000" dirty="0"/>
              <a:t>35-40 		Obese (Class II)</a:t>
            </a:r>
            <a:br>
              <a:rPr lang="en-GB" altLang="en-US" sz="2000" dirty="0"/>
            </a:br>
            <a:r>
              <a:rPr lang="en-GB" altLang="en-US" sz="2000" dirty="0"/>
              <a:t>Over 40 	Morbidly or severely </a:t>
            </a:r>
          </a:p>
          <a:p>
            <a:pPr>
              <a:spcBef>
                <a:spcPct val="0"/>
              </a:spcBef>
            </a:pPr>
            <a:r>
              <a:rPr lang="en-GB" altLang="en-US" sz="2000" dirty="0"/>
              <a:t>                          obese (Class III)</a:t>
            </a:r>
            <a:endParaRPr lang="en-US" altLang="en-US" sz="2000" dirty="0"/>
          </a:p>
          <a:p>
            <a:endParaRPr lang="en-GB" dirty="0"/>
          </a:p>
        </p:txBody>
      </p:sp>
      <p:sp>
        <p:nvSpPr>
          <p:cNvPr id="4" name="Title 3"/>
          <p:cNvSpPr>
            <a:spLocks noGrp="1"/>
          </p:cNvSpPr>
          <p:nvPr>
            <p:ph type="title"/>
          </p:nvPr>
        </p:nvSpPr>
        <p:spPr/>
        <p:txBody>
          <a:bodyPr/>
          <a:lstStyle/>
          <a:p>
            <a:r>
              <a:rPr lang="en-GB" dirty="0"/>
              <a:t>Body Mass Index (BMI) </a:t>
            </a:r>
          </a:p>
        </p:txBody>
      </p:sp>
    </p:spTree>
    <p:extLst>
      <p:ext uri="{BB962C8B-B14F-4D97-AF65-F5344CB8AC3E}">
        <p14:creationId xmlns:p14="http://schemas.microsoft.com/office/powerpoint/2010/main" val="4043997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Energy</a:t>
            </a:r>
            <a:br>
              <a:rPr lang="en-US" dirty="0"/>
            </a:br>
            <a:endParaRPr lang="en-US" dirty="0"/>
          </a:p>
        </p:txBody>
      </p:sp>
      <p:sp>
        <p:nvSpPr>
          <p:cNvPr id="3" name="Subtitle 2"/>
          <p:cNvSpPr>
            <a:spLocks noGrp="1"/>
          </p:cNvSpPr>
          <p:nvPr>
            <p:ph type="subTitle" idx="1"/>
          </p:nvPr>
        </p:nvSpPr>
        <p:spPr>
          <a:xfrm>
            <a:off x="1169276" y="2571092"/>
            <a:ext cx="6537810" cy="3600000"/>
          </a:xfrm>
        </p:spPr>
        <p:txBody>
          <a:bodyPr/>
          <a:lstStyle/>
          <a:p>
            <a:pPr marL="0" indent="0">
              <a:buNone/>
            </a:pPr>
            <a:r>
              <a:rPr lang="en-GB" sz="2000" dirty="0"/>
              <a:t>Energy is essential for life, and is required to fuel many different body processes, growth and activities.  </a:t>
            </a:r>
          </a:p>
          <a:p>
            <a:pPr marL="0" indent="0">
              <a:buNone/>
            </a:pPr>
            <a:endParaRPr lang="en-GB" sz="2000" dirty="0"/>
          </a:p>
          <a:p>
            <a:pPr marL="0" indent="0">
              <a:buNone/>
            </a:pPr>
            <a:r>
              <a:rPr lang="en-GB" sz="2000" dirty="0"/>
              <a:t>These include:</a:t>
            </a:r>
          </a:p>
          <a:p>
            <a:r>
              <a:rPr lang="en-GB" sz="2000" dirty="0"/>
              <a:t> keeping the heart beating;</a:t>
            </a:r>
          </a:p>
          <a:p>
            <a:r>
              <a:rPr lang="en-GB" sz="2000" dirty="0"/>
              <a:t> keeping the organs functioning; </a:t>
            </a:r>
          </a:p>
          <a:p>
            <a:r>
              <a:rPr lang="en-GB" sz="2000" dirty="0"/>
              <a:t> maintenance of body temperature;</a:t>
            </a:r>
          </a:p>
          <a:p>
            <a:r>
              <a:rPr lang="en-GB" sz="2000" dirty="0"/>
              <a:t> muscle contraction.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678959" y="2928515"/>
            <a:ext cx="5175504" cy="3447288"/>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br>
              <a:rPr lang="en-GB" dirty="0"/>
            </a:br>
            <a:br>
              <a:rPr lang="en-GB" dirty="0"/>
            </a:br>
            <a:endParaRPr lang="en-GB" dirty="0"/>
          </a:p>
        </p:txBody>
      </p:sp>
      <p:sp>
        <p:nvSpPr>
          <p:cNvPr id="3" name="Subtitle 2"/>
          <p:cNvSpPr>
            <a:spLocks noGrp="1"/>
          </p:cNvSpPr>
          <p:nvPr>
            <p:ph type="subTitle" idx="1"/>
          </p:nvPr>
        </p:nvSpPr>
        <p:spPr>
          <a:xfrm>
            <a:off x="1169275" y="2571092"/>
            <a:ext cx="9815399" cy="3600000"/>
          </a:xfrm>
        </p:spPr>
        <p:txBody>
          <a:bodyPr/>
          <a:lstStyle/>
          <a:p>
            <a:pPr marL="0" indent="0">
              <a:spcBef>
                <a:spcPct val="0"/>
              </a:spcBef>
              <a:buNone/>
            </a:pPr>
            <a:r>
              <a:rPr lang="en-GB" altLang="en-US" sz="2000" dirty="0"/>
              <a:t>To maintain body weight it is necessary to balance energy intake (from food and drink) with energy expenditure (from activity).</a:t>
            </a:r>
          </a:p>
          <a:p>
            <a:pPr marL="0" indent="0">
              <a:spcBef>
                <a:spcPct val="0"/>
              </a:spcBef>
              <a:buNone/>
            </a:pPr>
            <a:endParaRPr lang="en-GB" altLang="en-US" sz="2000" dirty="0"/>
          </a:p>
          <a:p>
            <a:pPr marL="0" indent="0">
              <a:spcBef>
                <a:spcPct val="0"/>
              </a:spcBef>
              <a:buNone/>
            </a:pPr>
            <a:r>
              <a:rPr lang="en-GB" altLang="en-US" sz="2000" dirty="0"/>
              <a:t>This is called energy balance.</a:t>
            </a:r>
          </a:p>
          <a:p>
            <a:pPr marL="0" indent="0">
              <a:spcBef>
                <a:spcPct val="0"/>
              </a:spcBef>
              <a:buNone/>
            </a:pPr>
            <a:endParaRPr lang="en-GB" altLang="en-US" sz="2000" b="1" dirty="0"/>
          </a:p>
          <a:p>
            <a:pPr marL="0" indent="0">
              <a:spcBef>
                <a:spcPct val="0"/>
              </a:spcBef>
              <a:buNone/>
            </a:pPr>
            <a:r>
              <a:rPr lang="en-GB" altLang="en-US" sz="2000" dirty="0"/>
              <a:t>When energy intake is higher than energy output, over time this will lead to weight gain (positive energy balance).</a:t>
            </a:r>
          </a:p>
          <a:p>
            <a:pPr marL="0" indent="0">
              <a:spcBef>
                <a:spcPct val="0"/>
              </a:spcBef>
              <a:buNone/>
            </a:pPr>
            <a:endParaRPr lang="en-GB" altLang="en-US" sz="2000" dirty="0"/>
          </a:p>
          <a:p>
            <a:pPr marL="0" indent="0">
              <a:spcBef>
                <a:spcPct val="0"/>
              </a:spcBef>
              <a:buNone/>
            </a:pPr>
            <a:r>
              <a:rPr lang="en-GB" altLang="en-US" sz="2000" dirty="0"/>
              <a:t>When energy intake is lower than energy output, over time this will lead to weight loss (negative energy balance).</a:t>
            </a:r>
          </a:p>
          <a:p>
            <a:endParaRPr lang="en-GB"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l="4816" t="36128" r="4630" b="27745"/>
          <a:stretch/>
        </p:blipFill>
        <p:spPr>
          <a:xfrm>
            <a:off x="6650182" y="5045769"/>
            <a:ext cx="5213268" cy="1386580"/>
          </a:xfrm>
          <a:prstGeom prst="rect">
            <a:avLst/>
          </a:prstGeom>
        </p:spPr>
      </p:pic>
    </p:spTree>
    <p:extLst>
      <p:ext uri="{BB962C8B-B14F-4D97-AF65-F5344CB8AC3E}">
        <p14:creationId xmlns:p14="http://schemas.microsoft.com/office/powerpoint/2010/main" val="2659990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Positive energy balance</a:t>
            </a:r>
            <a:br>
              <a:rPr lang="en-GB" dirty="0"/>
            </a:br>
            <a:endParaRPr lang="en-GB" dirty="0"/>
          </a:p>
        </p:txBody>
      </p:sp>
      <p:sp>
        <p:nvSpPr>
          <p:cNvPr id="3" name="Subtitle 2"/>
          <p:cNvSpPr>
            <a:spLocks noGrp="1"/>
          </p:cNvSpPr>
          <p:nvPr>
            <p:ph type="subTitle" idx="1"/>
          </p:nvPr>
        </p:nvSpPr>
        <p:spPr>
          <a:xfrm>
            <a:off x="1169276" y="2571092"/>
            <a:ext cx="7749093" cy="3600000"/>
          </a:xfrm>
        </p:spPr>
        <p:txBody>
          <a:bodyPr/>
          <a:lstStyle/>
          <a:p>
            <a:pPr marL="0" indent="0">
              <a:spcBef>
                <a:spcPct val="0"/>
              </a:spcBef>
              <a:buNone/>
            </a:pPr>
            <a:r>
              <a:rPr lang="en-GB" altLang="en-US" dirty="0">
                <a:latin typeface="Arial" panose="020B0604020202020204" pitchFamily="34" charset="0"/>
                <a:cs typeface="Arial" panose="020B0604020202020204" pitchFamily="34" charset="0"/>
              </a:rPr>
              <a:t>A person is said to be in positive energy balance when the diet provides more energy than is needed to meet energy demands of the body. Energy is stored as fat and the person puts on weight over time.</a:t>
            </a:r>
          </a:p>
          <a:p>
            <a:pPr marL="0" indent="0">
              <a:spcBef>
                <a:spcPct val="0"/>
              </a:spcBef>
              <a:buNone/>
            </a:pPr>
            <a:endParaRPr lang="en-GB" altLang="en-US" dirty="0">
              <a:latin typeface="Arial" panose="020B0604020202020204" pitchFamily="34" charset="0"/>
              <a:cs typeface="Arial" panose="020B0604020202020204" pitchFamily="34" charset="0"/>
            </a:endParaRPr>
          </a:p>
          <a:p>
            <a:pPr marL="0" indent="0">
              <a:spcBef>
                <a:spcPct val="0"/>
              </a:spcBef>
              <a:buNone/>
            </a:pPr>
            <a:r>
              <a:rPr lang="en-GB" altLang="en-US" dirty="0">
                <a:latin typeface="Arial" panose="020B0604020202020204" pitchFamily="34" charset="0"/>
                <a:cs typeface="Arial" panose="020B0604020202020204" pitchFamily="34" charset="0"/>
              </a:rPr>
              <a:t>People who achieve a positive energy balance over an extended period of time are likely to become overweight or obese. </a:t>
            </a:r>
          </a:p>
          <a:p>
            <a:pPr marL="0" indent="0">
              <a:spcBef>
                <a:spcPct val="0"/>
              </a:spcBef>
              <a:buNone/>
            </a:pPr>
            <a:endParaRPr lang="en-GB" altLang="en-US" b="1" dirty="0">
              <a:latin typeface="Arial" panose="020B0604020202020204" pitchFamily="34" charset="0"/>
              <a:cs typeface="Arial" panose="020B0604020202020204" pitchFamily="34" charset="0"/>
            </a:endParaRPr>
          </a:p>
          <a:p>
            <a:pPr marL="0" indent="0">
              <a:spcBef>
                <a:spcPct val="0"/>
              </a:spcBef>
              <a:buNone/>
            </a:pPr>
            <a:r>
              <a:rPr lang="en-GB" altLang="en-US" dirty="0">
                <a:latin typeface="Arial" panose="020B0604020202020204" pitchFamily="34" charset="0"/>
                <a:cs typeface="Arial" panose="020B0604020202020204" pitchFamily="34" charset="0"/>
              </a:rPr>
              <a:t>Being overweight or obese is associated with an increased risk of developing certain cancers, cardiovascular disease and type 2 diabetes. </a:t>
            </a:r>
          </a:p>
          <a:p>
            <a:pPr marL="0" indent="0">
              <a:spcBef>
                <a:spcPct val="0"/>
              </a:spcBef>
              <a:buNone/>
            </a:pPr>
            <a:r>
              <a:rPr lang="en-GB" altLang="en-US" dirty="0">
                <a:latin typeface="Arial" panose="020B0604020202020204" pitchFamily="34" charset="0"/>
                <a:cs typeface="Arial" panose="020B0604020202020204" pitchFamily="34" charset="0"/>
              </a:rPr>
              <a:t>Carrying a large amount of weight/fat around the waist also increases the risk of these health problems.</a:t>
            </a:r>
            <a:endParaRPr lang="en-US" altLang="en-US" dirty="0">
              <a:latin typeface="Arial" panose="020B0604020202020204" pitchFamily="34" charset="0"/>
              <a:cs typeface="Arial" panose="020B0604020202020204" pitchFamily="34" charset="0"/>
            </a:endParaRPr>
          </a:p>
          <a:p>
            <a:endParaRPr lang="en-GB" dirty="0"/>
          </a:p>
        </p:txBody>
      </p:sp>
      <p:grpSp>
        <p:nvGrpSpPr>
          <p:cNvPr id="4" name="Group 17"/>
          <p:cNvGrpSpPr>
            <a:grpSpLocks/>
          </p:cNvGrpSpPr>
          <p:nvPr/>
        </p:nvGrpSpPr>
        <p:grpSpPr bwMode="auto">
          <a:xfrm>
            <a:off x="6634731" y="4788758"/>
            <a:ext cx="5086350" cy="1658573"/>
            <a:chOff x="762717" y="3538502"/>
            <a:chExt cx="5915615" cy="2190406"/>
          </a:xfrm>
        </p:grpSpPr>
        <p:sp>
          <p:nvSpPr>
            <p:cNvPr id="5" name="Line 5"/>
            <p:cNvSpPr>
              <a:spLocks noChangeShapeType="1"/>
            </p:cNvSpPr>
            <p:nvPr/>
          </p:nvSpPr>
          <p:spPr bwMode="auto">
            <a:xfrm flipV="1">
              <a:off x="1704944" y="4000167"/>
              <a:ext cx="3694504" cy="104141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 name="Text Box 6"/>
            <p:cNvSpPr txBox="1">
              <a:spLocks noChangeArrowheads="1"/>
            </p:cNvSpPr>
            <p:nvPr/>
          </p:nvSpPr>
          <p:spPr bwMode="auto">
            <a:xfrm>
              <a:off x="762717" y="4520875"/>
              <a:ext cx="1332891" cy="853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latin typeface="Century Gothic" panose="020B0502020202020204" pitchFamily="34" charset="0"/>
                </a:rPr>
                <a:t>Energy in: food and drinks</a:t>
              </a:r>
              <a:endParaRPr lang="en-US" altLang="en-US" sz="1200" b="1" dirty="0">
                <a:latin typeface="Century Gothic" panose="020B0502020202020204" pitchFamily="34" charset="0"/>
              </a:endParaRPr>
            </a:p>
          </p:txBody>
        </p:sp>
        <p:sp>
          <p:nvSpPr>
            <p:cNvPr id="7" name="Text Box 7"/>
            <p:cNvSpPr txBox="1">
              <a:spLocks noChangeArrowheads="1"/>
            </p:cNvSpPr>
            <p:nvPr/>
          </p:nvSpPr>
          <p:spPr bwMode="auto">
            <a:xfrm>
              <a:off x="5536435" y="3538502"/>
              <a:ext cx="1141897" cy="853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latin typeface="Century Gothic" panose="020B0502020202020204" pitchFamily="34" charset="0"/>
                </a:rPr>
                <a:t>Energy out: activity </a:t>
              </a:r>
              <a:endParaRPr lang="en-US" altLang="en-US" sz="1200" b="1">
                <a:latin typeface="Century Gothic" panose="020B0502020202020204" pitchFamily="34" charset="0"/>
              </a:endParaRPr>
            </a:p>
          </p:txBody>
        </p:sp>
        <p:sp>
          <p:nvSpPr>
            <p:cNvPr id="8" name="AutoShape 8"/>
            <p:cNvSpPr>
              <a:spLocks noChangeArrowheads="1"/>
            </p:cNvSpPr>
            <p:nvPr/>
          </p:nvSpPr>
          <p:spPr bwMode="auto">
            <a:xfrm>
              <a:off x="3092153" y="4533158"/>
              <a:ext cx="1108573" cy="726855"/>
            </a:xfrm>
            <a:prstGeom prst="triangle">
              <a:avLst>
                <a:gd name="adj" fmla="val 50000"/>
              </a:avLst>
            </a:prstGeom>
            <a:solidFill>
              <a:srgbClr val="3399FF"/>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9" name="Text Box 12"/>
            <p:cNvSpPr txBox="1">
              <a:spLocks noChangeArrowheads="1"/>
            </p:cNvSpPr>
            <p:nvPr/>
          </p:nvSpPr>
          <p:spPr bwMode="auto">
            <a:xfrm>
              <a:off x="1933413" y="5363087"/>
              <a:ext cx="3452310" cy="365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latin typeface="Century Gothic" panose="020B0502020202020204" pitchFamily="34" charset="0"/>
                </a:rPr>
                <a:t>Energy in &gt; Energy out = Weight gain</a:t>
              </a:r>
              <a:endParaRPr lang="en-US" altLang="en-US" sz="1200" b="1">
                <a:latin typeface="Century Gothic" panose="020B0502020202020204" pitchFamily="34" charset="0"/>
              </a:endParaRPr>
            </a:p>
          </p:txBody>
        </p:sp>
      </p:grpSp>
    </p:spTree>
    <p:extLst>
      <p:ext uri="{BB962C8B-B14F-4D97-AF65-F5344CB8AC3E}">
        <p14:creationId xmlns:p14="http://schemas.microsoft.com/office/powerpoint/2010/main" val="856232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Negative energy balance</a:t>
            </a:r>
            <a:br>
              <a:rPr lang="en-GB" dirty="0"/>
            </a:br>
            <a:endParaRPr lang="en-GB" dirty="0"/>
          </a:p>
        </p:txBody>
      </p:sp>
      <p:sp>
        <p:nvSpPr>
          <p:cNvPr id="3" name="Subtitle 2"/>
          <p:cNvSpPr>
            <a:spLocks noGrp="1"/>
          </p:cNvSpPr>
          <p:nvPr>
            <p:ph type="subTitle" idx="1"/>
          </p:nvPr>
        </p:nvSpPr>
        <p:spPr/>
        <p:txBody>
          <a:bodyPr/>
          <a:lstStyle/>
          <a:p>
            <a:pPr marL="0" indent="0">
              <a:buNone/>
            </a:pPr>
            <a:r>
              <a:rPr lang="en-GB" dirty="0"/>
              <a:t>A person is said to be in negative energy balance when there is insufficient energy from the diet to meet energy demands of the body. Energy is derived from energy stores and the person loses weight. </a:t>
            </a:r>
          </a:p>
          <a:p>
            <a:pPr marL="0" indent="0">
              <a:buNone/>
            </a:pPr>
            <a:r>
              <a:rPr lang="en-GB" dirty="0"/>
              <a:t>People who achieve a negative energy balance over an extended period of time are likely to become underweight. </a:t>
            </a:r>
          </a:p>
          <a:p>
            <a:pPr marL="0" indent="0">
              <a:buNone/>
            </a:pPr>
            <a:r>
              <a:rPr lang="en-GB" dirty="0"/>
              <a:t>Being underweight is associated with health problems, such as osteoporosis (low bone mass), infertility (difficulty to conceive) and even heart failure.</a:t>
            </a:r>
          </a:p>
          <a:p>
            <a:pPr marL="0" indent="0">
              <a:buNone/>
            </a:pPr>
            <a:endParaRPr lang="en-GB" dirty="0"/>
          </a:p>
        </p:txBody>
      </p:sp>
      <p:grpSp>
        <p:nvGrpSpPr>
          <p:cNvPr id="4" name="Group 17"/>
          <p:cNvGrpSpPr>
            <a:grpSpLocks/>
          </p:cNvGrpSpPr>
          <p:nvPr/>
        </p:nvGrpSpPr>
        <p:grpSpPr bwMode="auto">
          <a:xfrm>
            <a:off x="6285492" y="4652990"/>
            <a:ext cx="5280025" cy="1571625"/>
            <a:chOff x="912709" y="3886827"/>
            <a:chExt cx="5767545" cy="1791994"/>
          </a:xfrm>
        </p:grpSpPr>
        <p:sp>
          <p:nvSpPr>
            <p:cNvPr id="5" name="Line 5"/>
            <p:cNvSpPr>
              <a:spLocks noChangeShapeType="1"/>
            </p:cNvSpPr>
            <p:nvPr/>
          </p:nvSpPr>
          <p:spPr bwMode="auto">
            <a:xfrm>
              <a:off x="1865830" y="4209992"/>
              <a:ext cx="3816546" cy="68659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 name="Text Box 6"/>
            <p:cNvSpPr txBox="1">
              <a:spLocks noChangeArrowheads="1"/>
            </p:cNvSpPr>
            <p:nvPr/>
          </p:nvSpPr>
          <p:spPr bwMode="auto">
            <a:xfrm>
              <a:off x="912709" y="3886827"/>
              <a:ext cx="1165392" cy="736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latin typeface="Century Gothic" panose="020B0502020202020204" pitchFamily="34" charset="0"/>
                </a:rPr>
                <a:t>Energy in: food and drinks</a:t>
              </a:r>
              <a:endParaRPr lang="en-US" altLang="en-US" sz="1200" b="1" dirty="0">
                <a:latin typeface="Century Gothic" panose="020B0502020202020204" pitchFamily="34" charset="0"/>
              </a:endParaRPr>
            </a:p>
          </p:txBody>
        </p:sp>
        <p:sp>
          <p:nvSpPr>
            <p:cNvPr id="7" name="Text Box 7"/>
            <p:cNvSpPr txBox="1">
              <a:spLocks noChangeArrowheads="1"/>
            </p:cNvSpPr>
            <p:nvPr/>
          </p:nvSpPr>
          <p:spPr bwMode="auto">
            <a:xfrm>
              <a:off x="5538356" y="4901423"/>
              <a:ext cx="1141898" cy="526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a:latin typeface="Century Gothic" panose="020B0502020202020204" pitchFamily="34" charset="0"/>
                </a:rPr>
                <a:t>Energy out: activity </a:t>
              </a:r>
              <a:endParaRPr lang="en-US" altLang="en-US" sz="1200" b="1">
                <a:latin typeface="Century Gothic" panose="020B0502020202020204" pitchFamily="34" charset="0"/>
              </a:endParaRPr>
            </a:p>
          </p:txBody>
        </p:sp>
        <p:sp>
          <p:nvSpPr>
            <p:cNvPr id="8" name="AutoShape 8"/>
            <p:cNvSpPr>
              <a:spLocks noChangeArrowheads="1"/>
            </p:cNvSpPr>
            <p:nvPr/>
          </p:nvSpPr>
          <p:spPr bwMode="auto">
            <a:xfrm>
              <a:off x="3092153" y="4612313"/>
              <a:ext cx="1108573" cy="726855"/>
            </a:xfrm>
            <a:prstGeom prst="triangle">
              <a:avLst>
                <a:gd name="adj" fmla="val 50000"/>
              </a:avLst>
            </a:prstGeom>
            <a:solidFill>
              <a:srgbClr val="3399FF"/>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9" name="Text Box 12"/>
            <p:cNvSpPr txBox="1">
              <a:spLocks noChangeArrowheads="1"/>
            </p:cNvSpPr>
            <p:nvPr/>
          </p:nvSpPr>
          <p:spPr bwMode="auto">
            <a:xfrm>
              <a:off x="2078101" y="5363087"/>
              <a:ext cx="3307622" cy="315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200" b="1" dirty="0">
                  <a:latin typeface="Century Gothic" panose="020B0502020202020204" pitchFamily="34" charset="0"/>
                </a:rPr>
                <a:t>Energy out &gt; Energy in = Weight loss</a:t>
              </a:r>
              <a:endParaRPr lang="en-US" altLang="en-US" sz="1200" b="1" dirty="0">
                <a:latin typeface="Century Gothic" panose="020B0502020202020204" pitchFamily="34" charset="0"/>
              </a:endParaRPr>
            </a:p>
          </p:txBody>
        </p:sp>
      </p:grpSp>
    </p:spTree>
    <p:extLst>
      <p:ext uri="{BB962C8B-B14F-4D97-AF65-F5344CB8AC3E}">
        <p14:creationId xmlns:p14="http://schemas.microsoft.com/office/powerpoint/2010/main" val="1688591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br>
              <a:rPr lang="en-GB" dirty="0"/>
            </a:br>
            <a:endParaRPr lang="en-GB" dirty="0"/>
          </a:p>
        </p:txBody>
      </p:sp>
      <p:sp>
        <p:nvSpPr>
          <p:cNvPr id="3" name="Subtitle 2"/>
          <p:cNvSpPr>
            <a:spLocks noGrp="1"/>
          </p:cNvSpPr>
          <p:nvPr>
            <p:ph type="subTitle" idx="1"/>
          </p:nvPr>
        </p:nvSpPr>
        <p:spPr/>
        <p:txBody>
          <a:bodyPr/>
          <a:lstStyle/>
          <a:p>
            <a:pPr marL="0" indent="0">
              <a:spcBef>
                <a:spcPct val="0"/>
              </a:spcBef>
              <a:buNone/>
            </a:pPr>
            <a:r>
              <a:rPr lang="en-GB" altLang="en-US" sz="2000" dirty="0"/>
              <a:t>Energy balance can be maintained by:</a:t>
            </a:r>
          </a:p>
          <a:p>
            <a:pPr>
              <a:spcBef>
                <a:spcPct val="0"/>
              </a:spcBef>
            </a:pPr>
            <a:endParaRPr lang="en-GB" altLang="en-US" sz="2000" dirty="0"/>
          </a:p>
          <a:p>
            <a:pPr>
              <a:spcBef>
                <a:spcPct val="0"/>
              </a:spcBef>
              <a:buFont typeface="Arial" panose="020B0604020202020204" pitchFamily="34" charset="0"/>
              <a:buChar char="•"/>
            </a:pPr>
            <a:r>
              <a:rPr lang="en-GB" altLang="en-US" sz="2000" dirty="0"/>
              <a:t>regulating energy intake through the diet; </a:t>
            </a:r>
          </a:p>
          <a:p>
            <a:pPr>
              <a:spcBef>
                <a:spcPct val="0"/>
              </a:spcBef>
            </a:pPr>
            <a:endParaRPr lang="en-GB" altLang="en-US" sz="2000" dirty="0"/>
          </a:p>
          <a:p>
            <a:pPr>
              <a:spcBef>
                <a:spcPct val="0"/>
              </a:spcBef>
              <a:buFont typeface="Arial" panose="020B0604020202020204" pitchFamily="34" charset="0"/>
              <a:buChar char="•"/>
            </a:pPr>
            <a:r>
              <a:rPr lang="en-GB" altLang="en-US" sz="2000" dirty="0"/>
              <a:t>adjusting physical activity levels;</a:t>
            </a:r>
          </a:p>
          <a:p>
            <a:pPr>
              <a:spcBef>
                <a:spcPct val="0"/>
              </a:spcBef>
            </a:pPr>
            <a:endParaRPr lang="en-GB" altLang="en-US" sz="2000" dirty="0"/>
          </a:p>
          <a:p>
            <a:pPr>
              <a:spcBef>
                <a:spcPct val="0"/>
              </a:spcBef>
              <a:buFont typeface="Arial" panose="020B0604020202020204" pitchFamily="34" charset="0"/>
              <a:buChar char="•"/>
            </a:pPr>
            <a:r>
              <a:rPr lang="en-GB" altLang="en-US" sz="2000" dirty="0"/>
              <a:t>a combination of both.</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19553" y="2803611"/>
            <a:ext cx="5278349" cy="3525937"/>
          </a:xfrm>
          <a:prstGeom prst="rect">
            <a:avLst/>
          </a:prstGeom>
        </p:spPr>
      </p:pic>
    </p:spTree>
    <p:extLst>
      <p:ext uri="{BB962C8B-B14F-4D97-AF65-F5344CB8AC3E}">
        <p14:creationId xmlns:p14="http://schemas.microsoft.com/office/powerpoint/2010/main" val="3620787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balance</a:t>
            </a:r>
            <a:br>
              <a:rPr lang="en-GB" dirty="0"/>
            </a:br>
            <a:endParaRPr lang="en-GB" dirty="0"/>
          </a:p>
        </p:txBody>
      </p:sp>
      <p:sp>
        <p:nvSpPr>
          <p:cNvPr id="3" name="Subtitle 2"/>
          <p:cNvSpPr>
            <a:spLocks noGrp="1"/>
          </p:cNvSpPr>
          <p:nvPr>
            <p:ph type="subTitle" idx="1"/>
          </p:nvPr>
        </p:nvSpPr>
        <p:spPr>
          <a:xfrm>
            <a:off x="1169276" y="2571092"/>
            <a:ext cx="6561560" cy="3600000"/>
          </a:xfrm>
        </p:spPr>
        <p:txBody>
          <a:bodyPr/>
          <a:lstStyle/>
          <a:p>
            <a:pPr marL="0" indent="0">
              <a:spcBef>
                <a:spcPct val="0"/>
              </a:spcBef>
              <a:buNone/>
            </a:pPr>
            <a:r>
              <a:rPr lang="en-GB" altLang="en-US" sz="2000" dirty="0"/>
              <a:t>In the UK and many other developed countries, overweight and obesity rates in adults and children have been increasing over the years.</a:t>
            </a:r>
          </a:p>
          <a:p>
            <a:pPr marL="0" indent="0">
              <a:spcBef>
                <a:spcPct val="0"/>
              </a:spcBef>
              <a:buNone/>
            </a:pPr>
            <a:endParaRPr lang="en-GB" altLang="en-US" sz="2000" dirty="0"/>
          </a:p>
          <a:p>
            <a:pPr marL="0" indent="0">
              <a:spcBef>
                <a:spcPct val="0"/>
              </a:spcBef>
              <a:buNone/>
            </a:pPr>
            <a:r>
              <a:rPr lang="en-GB" altLang="en-US" sz="2000" dirty="0"/>
              <a:t>According to Statistics on Obesity, Physical Activity and Diet published in 2018, 57% of adult women and 66% of adult men are overweight or obese.</a:t>
            </a:r>
          </a:p>
          <a:p>
            <a:pPr marL="0" indent="0">
              <a:spcBef>
                <a:spcPct val="0"/>
              </a:spcBef>
              <a:buNone/>
            </a:pPr>
            <a:endParaRPr lang="en-GB" altLang="en-US" sz="2000" dirty="0"/>
          </a:p>
          <a:p>
            <a:pPr marL="0" indent="0">
              <a:spcBef>
                <a:spcPct val="0"/>
              </a:spcBef>
              <a:buNone/>
            </a:pPr>
            <a:r>
              <a:rPr lang="en-GB" altLang="en-US" sz="2000" dirty="0"/>
              <a:t>It is important to lead an active lifestyle and make healthier food choices.</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54470" y="2368645"/>
            <a:ext cx="4637530" cy="3086224"/>
          </a:xfrm>
          <a:prstGeom prst="rect">
            <a:avLst/>
          </a:prstGeom>
        </p:spPr>
      </p:pic>
      <p:sp>
        <p:nvSpPr>
          <p:cNvPr id="5" name="Rectangle 4"/>
          <p:cNvSpPr/>
          <p:nvPr/>
        </p:nvSpPr>
        <p:spPr>
          <a:xfrm>
            <a:off x="7829757" y="5638369"/>
            <a:ext cx="4697785" cy="276999"/>
          </a:xfrm>
          <a:prstGeom prst="rect">
            <a:avLst/>
          </a:prstGeom>
        </p:spPr>
        <p:txBody>
          <a:bodyPr wrap="square">
            <a:spAutoFit/>
          </a:bodyPr>
          <a:lstStyle/>
          <a:p>
            <a:r>
              <a:rPr lang="en-GB" sz="1200" dirty="0">
                <a:hlinkClick r:id="rId3"/>
              </a:rPr>
              <a:t>Statistics on Obesity, Physical Activity and Diet 2018</a:t>
            </a:r>
            <a:endParaRPr lang="en-GB" sz="1200" dirty="0"/>
          </a:p>
        </p:txBody>
      </p:sp>
    </p:spTree>
    <p:extLst>
      <p:ext uri="{BB962C8B-B14F-4D97-AF65-F5344CB8AC3E}">
        <p14:creationId xmlns:p14="http://schemas.microsoft.com/office/powerpoint/2010/main" val="657995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Kahoot Quiz</a:t>
            </a:r>
          </a:p>
        </p:txBody>
      </p:sp>
      <p:sp>
        <p:nvSpPr>
          <p:cNvPr id="3" name="Subtitle 2"/>
          <p:cNvSpPr>
            <a:spLocks noGrp="1"/>
          </p:cNvSpPr>
          <p:nvPr>
            <p:ph type="subTitle" idx="1"/>
          </p:nvPr>
        </p:nvSpPr>
        <p:spPr/>
        <p:txBody>
          <a:bodyPr/>
          <a:lstStyle/>
          <a:p>
            <a:pPr marL="0" indent="0">
              <a:buNone/>
            </a:pPr>
            <a:r>
              <a:rPr lang="en-GB" sz="2000" dirty="0"/>
              <a:t>Open the link below on the main screen and get students to log onto kahoot.it on their tablets or smartphones. </a:t>
            </a:r>
          </a:p>
          <a:p>
            <a:pPr marL="0" indent="0">
              <a:buNone/>
            </a:pPr>
            <a:endParaRPr lang="en-GB" sz="2000" dirty="0"/>
          </a:p>
          <a:p>
            <a:pPr marL="0" indent="0">
              <a:buNone/>
            </a:pPr>
            <a:r>
              <a:rPr lang="en-GB" sz="2000" dirty="0"/>
              <a:t>They can then enter the code (that will come up on the main screen when you start the game) and their own nickname. </a:t>
            </a:r>
          </a:p>
          <a:p>
            <a:pPr marL="0" indent="0">
              <a:buNone/>
            </a:pPr>
            <a:endParaRPr lang="en-GB" sz="2000" dirty="0"/>
          </a:p>
          <a:p>
            <a:pPr marL="0" indent="0">
              <a:buNone/>
            </a:pPr>
            <a:r>
              <a:rPr lang="en-GB" sz="2000" dirty="0"/>
              <a:t>They can then play along with the quiz choosing the multiple choice answers that correspond with the questions on the main screen. There will then be </a:t>
            </a:r>
            <a:r>
              <a:rPr lang="en-GB" sz="2000"/>
              <a:t>a leader board </a:t>
            </a:r>
            <a:r>
              <a:rPr lang="en-GB" sz="2000" dirty="0"/>
              <a:t>of the scores after each question and at the end. </a:t>
            </a:r>
          </a:p>
          <a:p>
            <a:pPr marL="0" indent="0">
              <a:buNone/>
            </a:pPr>
            <a:r>
              <a:rPr lang="en-GB" sz="2000" dirty="0">
                <a:hlinkClick r:id="rId2"/>
              </a:rPr>
              <a:t>https://play.kahoot.it/#/?quizId=cbee242c-a83c-40d0-9320-a6929747184f</a:t>
            </a:r>
            <a:r>
              <a:rPr lang="en-GB" sz="2000" dirty="0"/>
              <a:t> </a:t>
            </a:r>
          </a:p>
        </p:txBody>
      </p:sp>
    </p:spTree>
    <p:extLst>
      <p:ext uri="{BB962C8B-B14F-4D97-AF65-F5344CB8AC3E}">
        <p14:creationId xmlns:p14="http://schemas.microsoft.com/office/powerpoint/2010/main" val="1877341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Energy </a:t>
            </a:r>
            <a:br>
              <a:rPr lang="en-US" dirty="0"/>
            </a:b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F6293801-308C-742C-DCC3-A43CD6C3E470}"/>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z="3600" dirty="0">
                <a:latin typeface="Arial" panose="020B0604020202020204" pitchFamily="34" charset="0"/>
                <a:cs typeface="Arial" panose="020B0604020202020204" pitchFamily="34" charset="0"/>
              </a:rPr>
              <a:t>Energy</a:t>
            </a:r>
            <a:br>
              <a:rPr lang="en-US"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6736493" cy="3600000"/>
          </a:xfrm>
        </p:spPr>
        <p:txBody>
          <a:bodyPr/>
          <a:lstStyle/>
          <a:p>
            <a:pPr marL="0" indent="0">
              <a:buNone/>
            </a:pPr>
            <a:r>
              <a:rPr lang="en-GB" sz="2000" dirty="0"/>
              <a:t>Different people need different amounts of dietary energy depending on their:</a:t>
            </a:r>
          </a:p>
          <a:p>
            <a:pPr marL="0" indent="0">
              <a:buNone/>
            </a:pPr>
            <a:endParaRPr lang="en-GB" sz="2000" dirty="0"/>
          </a:p>
          <a:p>
            <a:r>
              <a:rPr lang="en-GB" sz="2000" dirty="0"/>
              <a:t> age;</a:t>
            </a:r>
          </a:p>
          <a:p>
            <a:r>
              <a:rPr lang="en-GB" sz="2000" dirty="0"/>
              <a:t> gender;</a:t>
            </a:r>
          </a:p>
          <a:p>
            <a:r>
              <a:rPr lang="en-GB" sz="2000" dirty="0"/>
              <a:t> body size;</a:t>
            </a:r>
          </a:p>
          <a:p>
            <a:r>
              <a:rPr lang="en-GB" sz="2000" dirty="0"/>
              <a:t> level of activity;</a:t>
            </a:r>
          </a:p>
          <a:p>
            <a:r>
              <a:rPr lang="en-GB" sz="2000" dirty="0"/>
              <a:t> genes.</a:t>
            </a:r>
          </a:p>
          <a:p>
            <a:pPr marL="0" indent="0">
              <a:buNone/>
            </a:pPr>
            <a:endParaRPr lang="en-GB"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b="2884"/>
          <a:stretch/>
        </p:blipFill>
        <p:spPr>
          <a:xfrm>
            <a:off x="7905769" y="1686298"/>
            <a:ext cx="3534700" cy="4797630"/>
          </a:xfrm>
          <a:prstGeom prst="rect">
            <a:avLst/>
          </a:prstGeom>
        </p:spPr>
      </p:pic>
    </p:spTree>
    <p:extLst>
      <p:ext uri="{BB962C8B-B14F-4D97-AF65-F5344CB8AC3E}">
        <p14:creationId xmlns:p14="http://schemas.microsoft.com/office/powerpoint/2010/main" val="2282890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Macronutrients</a:t>
            </a:r>
            <a:br>
              <a:rPr lang="en-GB" dirty="0"/>
            </a:br>
            <a:endParaRPr lang="en-GB" dirty="0"/>
          </a:p>
        </p:txBody>
      </p:sp>
      <p:sp>
        <p:nvSpPr>
          <p:cNvPr id="3" name="Subtitle 2"/>
          <p:cNvSpPr>
            <a:spLocks noGrp="1"/>
          </p:cNvSpPr>
          <p:nvPr>
            <p:ph type="subTitle" idx="1"/>
          </p:nvPr>
        </p:nvSpPr>
        <p:spPr>
          <a:xfrm>
            <a:off x="1169276" y="2571092"/>
            <a:ext cx="5860916" cy="3600000"/>
          </a:xfrm>
        </p:spPr>
        <p:txBody>
          <a:bodyPr/>
          <a:lstStyle/>
          <a:p>
            <a:pPr marL="0" indent="0">
              <a:buNone/>
            </a:pPr>
            <a:r>
              <a:rPr lang="en-GB" sz="2000" dirty="0"/>
              <a:t>Energy is provided by the carbohydrate, protein and fat in the food and drink we consume.</a:t>
            </a:r>
          </a:p>
          <a:p>
            <a:pPr marL="0" indent="0">
              <a:buNone/>
            </a:pPr>
            <a:r>
              <a:rPr lang="en-GB" sz="2000" dirty="0"/>
              <a:t>These are known as macronutrients. </a:t>
            </a:r>
          </a:p>
          <a:p>
            <a:pPr marL="0" indent="0">
              <a:buNone/>
            </a:pPr>
            <a:r>
              <a:rPr lang="en-GB" sz="2000" dirty="0"/>
              <a:t>The amount of energy that each of these macronutrients provides varies.</a:t>
            </a:r>
          </a:p>
          <a:p>
            <a:pPr marL="0" indent="0">
              <a:buNone/>
            </a:pPr>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35578" y="3111335"/>
            <a:ext cx="4754540" cy="3158838"/>
          </a:xfrm>
          <a:prstGeom prst="rect">
            <a:avLst/>
          </a:prstGeom>
        </p:spPr>
      </p:pic>
    </p:spTree>
    <p:extLst>
      <p:ext uri="{BB962C8B-B14F-4D97-AF65-F5344CB8AC3E}">
        <p14:creationId xmlns:p14="http://schemas.microsoft.com/office/powerpoint/2010/main" val="2245876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pPr marL="0" indent="0">
              <a:spcBef>
                <a:spcPct val="0"/>
              </a:spcBef>
              <a:buNone/>
            </a:pPr>
            <a:r>
              <a:rPr lang="en-GB" altLang="en-US" sz="2000" dirty="0">
                <a:latin typeface="Arial" panose="020B0604020202020204" pitchFamily="34" charset="0"/>
                <a:cs typeface="Arial" panose="020B0604020202020204" pitchFamily="34" charset="0"/>
              </a:rPr>
              <a:t>Energy intake is measured in joules (J) or kilojoules (kJ), but many people are more familiar with Calories (kcal).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1 kilojoule (kJ) = 1,000 joules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1 </a:t>
            </a:r>
            <a:r>
              <a:rPr lang="en-GB" altLang="en-US" sz="2000" dirty="0" err="1">
                <a:latin typeface="Arial" panose="020B0604020202020204" pitchFamily="34" charset="0"/>
                <a:cs typeface="Arial" panose="020B0604020202020204" pitchFamily="34" charset="0"/>
              </a:rPr>
              <a:t>megajoule</a:t>
            </a:r>
            <a:r>
              <a:rPr lang="en-GB" altLang="en-US" sz="2000" dirty="0">
                <a:latin typeface="Arial" panose="020B0604020202020204" pitchFamily="34" charset="0"/>
                <a:cs typeface="Arial" panose="020B0604020202020204" pitchFamily="34" charset="0"/>
              </a:rPr>
              <a:t> (MJ) = 1,000,000 joules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1 kilocalorie (kcal) = 1,000 calories</a:t>
            </a:r>
          </a:p>
        </p:txBody>
      </p:sp>
      <p:sp>
        <p:nvSpPr>
          <p:cNvPr id="3" name="Text Placeholder 2"/>
          <p:cNvSpPr>
            <a:spLocks noGrp="1"/>
          </p:cNvSpPr>
          <p:nvPr>
            <p:ph type="body" sz="quarter" idx="3"/>
          </p:nvPr>
        </p:nvSpPr>
        <p:spPr/>
        <p:txBody>
          <a:bodyPr>
            <a:normAutofit/>
          </a:bodyPr>
          <a:lstStyle/>
          <a:p>
            <a:pPr>
              <a:spcBef>
                <a:spcPct val="0"/>
              </a:spcBef>
            </a:pPr>
            <a:r>
              <a:rPr lang="en-GB" altLang="en-US" sz="2000" dirty="0">
                <a:latin typeface="Arial" panose="020B0604020202020204" pitchFamily="34" charset="0"/>
                <a:cs typeface="Arial" panose="020B0604020202020204" pitchFamily="34" charset="0"/>
              </a:rPr>
              <a:t>To convert from one unit to another: </a:t>
            </a:r>
          </a:p>
          <a:p>
            <a:pPr>
              <a:spcBef>
                <a:spcPct val="0"/>
              </a:spcBef>
            </a:pPr>
            <a:r>
              <a:rPr lang="en-GB" altLang="en-US" sz="2000" b="1" dirty="0">
                <a:latin typeface="Arial" panose="020B0604020202020204" pitchFamily="34" charset="0"/>
                <a:cs typeface="Arial" panose="020B0604020202020204" pitchFamily="34" charset="0"/>
              </a:rPr>
              <a:t>1 kcal = 4.184 kJ</a:t>
            </a:r>
            <a:endParaRPr lang="en-GB" altLang="en-US" sz="2000" dirty="0">
              <a:latin typeface="Arial" panose="020B0604020202020204" pitchFamily="34" charset="0"/>
              <a:cs typeface="Arial" panose="020B0604020202020204" pitchFamily="34" charset="0"/>
            </a:endParaRP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pPr>
            <a:r>
              <a:rPr lang="en-GB" altLang="en-US" sz="2000" dirty="0">
                <a:latin typeface="Arial" panose="020B0604020202020204" pitchFamily="34" charset="0"/>
                <a:cs typeface="Arial" panose="020B0604020202020204" pitchFamily="34" charset="0"/>
              </a:rPr>
              <a:t>Therefore, a 1000-kcal diet provides 4.184 MJ or 4184 kJ</a:t>
            </a:r>
          </a:p>
          <a:p>
            <a:pPr>
              <a:spcBef>
                <a:spcPct val="0"/>
              </a:spcBef>
            </a:pPr>
            <a:endParaRPr lang="en-GB" altLang="en-US" sz="2000" dirty="0">
              <a:latin typeface="Arial" panose="020B0604020202020204" pitchFamily="34" charset="0"/>
              <a:cs typeface="Arial" panose="020B0604020202020204" pitchFamily="34" charset="0"/>
            </a:endParaRPr>
          </a:p>
          <a:p>
            <a:pPr>
              <a:spcBef>
                <a:spcPct val="0"/>
              </a:spcBef>
            </a:pPr>
            <a:r>
              <a:rPr lang="en-GB" altLang="en-US" sz="2000" b="1" dirty="0">
                <a:latin typeface="Arial" panose="020B0604020202020204" pitchFamily="34" charset="0"/>
                <a:cs typeface="Arial" panose="020B0604020202020204" pitchFamily="34" charset="0"/>
              </a:rPr>
              <a:t>1 MJ = 239 kcal</a:t>
            </a:r>
            <a:endParaRPr lang="en-GB" alt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p:txBody>
          <a:bodyPr/>
          <a:lstStyle/>
          <a:p>
            <a:r>
              <a:rPr lang="en-GB" dirty="0"/>
              <a:t>Energy measurements</a:t>
            </a:r>
            <a:br>
              <a:rPr lang="en-GB" dirty="0"/>
            </a:br>
            <a:endParaRPr lang="en-US" dirty="0"/>
          </a:p>
        </p:txBody>
      </p:sp>
    </p:spTree>
    <p:extLst>
      <p:ext uri="{BB962C8B-B14F-4D97-AF65-F5344CB8AC3E}">
        <p14:creationId xmlns:p14="http://schemas.microsoft.com/office/powerpoint/2010/main" val="1833689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z="3600" dirty="0">
                <a:latin typeface="Arial" panose="020B0604020202020204" pitchFamily="34" charset="0"/>
                <a:cs typeface="Arial" panose="020B0604020202020204" pitchFamily="34" charset="0"/>
              </a:rPr>
              <a:t>Energy</a:t>
            </a:r>
            <a:br>
              <a:rPr lang="en-US"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p:txBody>
          <a:bodyPr/>
          <a:lstStyle/>
          <a:p>
            <a:pPr marL="0" indent="0">
              <a:spcBef>
                <a:spcPct val="0"/>
              </a:spcBef>
              <a:buNone/>
            </a:pPr>
            <a:r>
              <a:rPr lang="en-GB" altLang="en-US" sz="2000" b="1" dirty="0">
                <a:latin typeface="Arial" panose="020B0604020202020204" pitchFamily="34" charset="0"/>
                <a:cs typeface="Arial" panose="020B0604020202020204" pitchFamily="34" charset="0"/>
              </a:rPr>
              <a:t>Carbohydrate </a:t>
            </a:r>
            <a:r>
              <a:rPr lang="en-GB" altLang="en-US" sz="2000" dirty="0">
                <a:latin typeface="Arial" panose="020B0604020202020204" pitchFamily="34" charset="0"/>
                <a:cs typeface="Arial" panose="020B0604020202020204" pitchFamily="34" charset="0"/>
              </a:rPr>
              <a:t>(starch and sugars) provides 3.75 kcal (16 kJ) per gram (for the purposes of food labelling this is rounded up to </a:t>
            </a:r>
            <a:r>
              <a:rPr lang="en-GB" altLang="en-US" sz="2000" b="1" dirty="0">
                <a:latin typeface="Arial" panose="020B0604020202020204" pitchFamily="34" charset="0"/>
                <a:cs typeface="Arial" panose="020B0604020202020204" pitchFamily="34" charset="0"/>
              </a:rPr>
              <a:t>4 kcal </a:t>
            </a:r>
            <a:r>
              <a:rPr lang="en-GB" altLang="en-US" sz="2000" dirty="0">
                <a:latin typeface="Arial" panose="020B0604020202020204" pitchFamily="34" charset="0"/>
                <a:cs typeface="Arial" panose="020B0604020202020204" pitchFamily="34" charset="0"/>
              </a:rPr>
              <a:t>(17kJ) per gram).</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b="1" dirty="0">
                <a:latin typeface="Arial" panose="020B0604020202020204" pitchFamily="34" charset="0"/>
                <a:cs typeface="Arial" panose="020B0604020202020204" pitchFamily="34" charset="0"/>
              </a:rPr>
              <a:t>Protein</a:t>
            </a:r>
            <a:r>
              <a:rPr lang="en-GB" altLang="en-US" sz="2000" dirty="0">
                <a:latin typeface="Arial" panose="020B0604020202020204" pitchFamily="34" charset="0"/>
                <a:cs typeface="Arial" panose="020B0604020202020204" pitchFamily="34" charset="0"/>
              </a:rPr>
              <a:t> provides </a:t>
            </a:r>
            <a:r>
              <a:rPr lang="en-GB" altLang="en-US" sz="2000" b="1" dirty="0">
                <a:latin typeface="Arial" panose="020B0604020202020204" pitchFamily="34" charset="0"/>
                <a:cs typeface="Arial" panose="020B0604020202020204" pitchFamily="34" charset="0"/>
              </a:rPr>
              <a:t>4kcal </a:t>
            </a:r>
            <a:r>
              <a:rPr lang="en-GB" altLang="en-US" sz="2000" dirty="0">
                <a:latin typeface="Arial" panose="020B0604020202020204" pitchFamily="34" charset="0"/>
                <a:cs typeface="Arial" panose="020B0604020202020204" pitchFamily="34" charset="0"/>
              </a:rPr>
              <a:t>(17kJ) per gram.</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b="1" dirty="0">
                <a:latin typeface="Arial" panose="020B0604020202020204" pitchFamily="34" charset="0"/>
                <a:cs typeface="Arial" panose="020B0604020202020204" pitchFamily="34" charset="0"/>
              </a:rPr>
              <a:t>Fat</a:t>
            </a:r>
            <a:r>
              <a:rPr lang="en-GB" altLang="en-US" sz="2000" dirty="0">
                <a:latin typeface="Arial" panose="020B0604020202020204" pitchFamily="34" charset="0"/>
                <a:cs typeface="Arial" panose="020B0604020202020204" pitchFamily="34" charset="0"/>
              </a:rPr>
              <a:t> is the most energy dense nutrient, providing </a:t>
            </a:r>
            <a:r>
              <a:rPr lang="en-GB" altLang="en-US" sz="2000" b="1" dirty="0">
                <a:latin typeface="Arial" panose="020B0604020202020204" pitchFamily="34" charset="0"/>
                <a:cs typeface="Arial" panose="020B0604020202020204" pitchFamily="34" charset="0"/>
              </a:rPr>
              <a:t>9kcal</a:t>
            </a:r>
            <a:r>
              <a:rPr lang="en-GB" altLang="en-US" sz="2000" dirty="0">
                <a:latin typeface="Arial" panose="020B0604020202020204" pitchFamily="34" charset="0"/>
                <a:cs typeface="Arial" panose="020B0604020202020204" pitchFamily="34" charset="0"/>
              </a:rPr>
              <a:t> (37kJ) per gram.</a:t>
            </a:r>
          </a:p>
          <a:p>
            <a:pPr marL="0" indent="0">
              <a:spcBef>
                <a:spcPct val="0"/>
              </a:spcBef>
              <a:buNone/>
            </a:pPr>
            <a:endParaRPr lang="en-GB" altLang="en-US" sz="2000" b="1"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Energy intake can be estimated by applying these figures to the amount of carbohydrate, protein and fat we consume from food and drink.</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b="1" dirty="0">
                <a:latin typeface="Arial" panose="020B0604020202020204" pitchFamily="34" charset="0"/>
                <a:cs typeface="Arial" panose="020B0604020202020204" pitchFamily="34" charset="0"/>
              </a:rPr>
              <a:t>Alcohol</a:t>
            </a:r>
            <a:r>
              <a:rPr lang="en-GB" altLang="en-US" sz="2000" dirty="0">
                <a:latin typeface="Arial" panose="020B0604020202020204" pitchFamily="34" charset="0"/>
                <a:cs typeface="Arial" panose="020B0604020202020204" pitchFamily="34" charset="0"/>
              </a:rPr>
              <a:t> also provides energy at </a:t>
            </a:r>
            <a:r>
              <a:rPr lang="en-GB" altLang="en-US" sz="2000" b="1" dirty="0">
                <a:latin typeface="Arial" panose="020B0604020202020204" pitchFamily="34" charset="0"/>
                <a:cs typeface="Arial" panose="020B0604020202020204" pitchFamily="34" charset="0"/>
              </a:rPr>
              <a:t>7kcal</a:t>
            </a:r>
            <a:r>
              <a:rPr lang="en-GB" altLang="en-US" sz="2000" dirty="0">
                <a:latin typeface="Arial" panose="020B0604020202020204" pitchFamily="34" charset="0"/>
                <a:cs typeface="Arial" panose="020B0604020202020204" pitchFamily="34" charset="0"/>
              </a:rPr>
              <a:t> (29kJ) per gram.</a:t>
            </a:r>
          </a:p>
          <a:p>
            <a:pPr marL="0" indent="0">
              <a:buNone/>
            </a:pPr>
            <a:endParaRPr lang="en-GB" dirty="0"/>
          </a:p>
        </p:txBody>
      </p:sp>
    </p:spTree>
    <p:extLst>
      <p:ext uri="{BB962C8B-B14F-4D97-AF65-F5344CB8AC3E}">
        <p14:creationId xmlns:p14="http://schemas.microsoft.com/office/powerpoint/2010/main" val="3250094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 in food and drinks</a:t>
            </a:r>
            <a:br>
              <a:rPr lang="en-GB" dirty="0"/>
            </a:br>
            <a:endParaRPr lang="en-GB" dirty="0"/>
          </a:p>
        </p:txBody>
      </p:sp>
      <p:sp>
        <p:nvSpPr>
          <p:cNvPr id="3" name="Subtitle 2"/>
          <p:cNvSpPr>
            <a:spLocks noGrp="1"/>
          </p:cNvSpPr>
          <p:nvPr>
            <p:ph type="subTitle" idx="1"/>
          </p:nvPr>
        </p:nvSpPr>
        <p:spPr>
          <a:xfrm>
            <a:off x="1169276" y="2571092"/>
            <a:ext cx="3568979" cy="3600000"/>
          </a:xfrm>
        </p:spPr>
        <p:txBody>
          <a:bodyPr/>
          <a:lstStyle/>
          <a:p>
            <a:pPr marL="0" indent="0">
              <a:buNone/>
            </a:pPr>
            <a:r>
              <a:rPr lang="en-GB" sz="2000" dirty="0"/>
              <a:t>Per gram, fat provides more than twice the energy of carbohydrate.</a:t>
            </a:r>
          </a:p>
        </p:txBody>
      </p:sp>
      <p:graphicFrame>
        <p:nvGraphicFramePr>
          <p:cNvPr id="5" name="Chart 4">
            <a:extLst>
              <a:ext uri="{FF2B5EF4-FFF2-40B4-BE49-F238E27FC236}">
                <a16:creationId xmlns:a16="http://schemas.microsoft.com/office/drawing/2014/main" id="{654397C9-BB46-AA6E-CB5A-3335EED7625B}"/>
              </a:ext>
            </a:extLst>
          </p:cNvPr>
          <p:cNvGraphicFramePr>
            <a:graphicFrameLocks/>
          </p:cNvGraphicFramePr>
          <p:nvPr>
            <p:extLst>
              <p:ext uri="{D42A27DB-BD31-4B8C-83A1-F6EECF244321}">
                <p14:modId xmlns:p14="http://schemas.microsoft.com/office/powerpoint/2010/main" val="1958659701"/>
              </p:ext>
            </p:extLst>
          </p:nvPr>
        </p:nvGraphicFramePr>
        <p:xfrm>
          <a:off x="5835404" y="2604585"/>
          <a:ext cx="6205304" cy="36537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70769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Energy</a:t>
            </a:r>
          </a:p>
        </p:txBody>
      </p:sp>
      <p:sp>
        <p:nvSpPr>
          <p:cNvPr id="3" name="Subtitle 2"/>
          <p:cNvSpPr>
            <a:spLocks noGrp="1"/>
          </p:cNvSpPr>
          <p:nvPr>
            <p:ph type="subTitle" idx="1"/>
          </p:nvPr>
        </p:nvSpPr>
        <p:spPr>
          <a:xfrm>
            <a:off x="7683335" y="2251041"/>
            <a:ext cx="3407821" cy="991505"/>
          </a:xfrm>
        </p:spPr>
        <p:txBody>
          <a:bodyPr/>
          <a:lstStyle/>
          <a:p>
            <a:pPr marL="0" indent="0">
              <a:buNone/>
            </a:pPr>
            <a:r>
              <a:rPr lang="en-GB" altLang="en-US" sz="2000" dirty="0">
                <a:latin typeface="Arial" panose="020B0604020202020204" pitchFamily="34" charset="0"/>
                <a:cs typeface="Arial" panose="020B0604020202020204" pitchFamily="34" charset="0"/>
              </a:rPr>
              <a:t>Which of these foods do you think contributes the most energy per 100g? </a:t>
            </a:r>
          </a:p>
          <a:p>
            <a:pPr marL="0" indent="0">
              <a:buNone/>
            </a:pPr>
            <a:endParaRPr lang="en-GB" dirty="0"/>
          </a:p>
        </p:txBody>
      </p:sp>
      <p:sp>
        <p:nvSpPr>
          <p:cNvPr id="4" name="TextBox 5"/>
          <p:cNvSpPr txBox="1">
            <a:spLocks noChangeArrowheads="1"/>
          </p:cNvSpPr>
          <p:nvPr/>
        </p:nvSpPr>
        <p:spPr bwMode="auto">
          <a:xfrm>
            <a:off x="1531319" y="3959917"/>
            <a:ext cx="12969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2400" dirty="0"/>
              <a:t>Bagel</a:t>
            </a:r>
          </a:p>
        </p:txBody>
      </p:sp>
      <p:sp>
        <p:nvSpPr>
          <p:cNvPr id="5" name="TextBox 6"/>
          <p:cNvSpPr txBox="1">
            <a:spLocks noChangeArrowheads="1"/>
          </p:cNvSpPr>
          <p:nvPr/>
        </p:nvSpPr>
        <p:spPr bwMode="auto">
          <a:xfrm>
            <a:off x="5404724" y="4014880"/>
            <a:ext cx="12969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2400" dirty="0"/>
              <a:t>Ham</a:t>
            </a:r>
            <a:endParaRPr lang="en-GB" altLang="en-US" sz="1600" dirty="0"/>
          </a:p>
        </p:txBody>
      </p:sp>
      <p:sp>
        <p:nvSpPr>
          <p:cNvPr id="6" name="TextBox 8"/>
          <p:cNvSpPr txBox="1">
            <a:spLocks noChangeArrowheads="1"/>
          </p:cNvSpPr>
          <p:nvPr/>
        </p:nvSpPr>
        <p:spPr bwMode="auto">
          <a:xfrm>
            <a:off x="3528299" y="3958676"/>
            <a:ext cx="1295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2400" dirty="0"/>
              <a:t>Oil</a:t>
            </a:r>
          </a:p>
        </p:txBody>
      </p:sp>
      <p:sp>
        <p:nvSpPr>
          <p:cNvPr id="7" name="Rectangle 3"/>
          <p:cNvSpPr txBox="1">
            <a:spLocks noChangeArrowheads="1"/>
          </p:cNvSpPr>
          <p:nvPr/>
        </p:nvSpPr>
        <p:spPr bwMode="auto">
          <a:xfrm>
            <a:off x="5331699" y="4421582"/>
            <a:ext cx="2012950" cy="175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buFont typeface="Arial" panose="020B0604020202020204" pitchFamily="34" charset="0"/>
              <a:buNone/>
            </a:pPr>
            <a:r>
              <a:rPr lang="en-GB" altLang="en-US" sz="2000" b="1" u="sng" dirty="0"/>
              <a:t>Total Energy: 451kJ</a:t>
            </a:r>
          </a:p>
          <a:p>
            <a:pPr>
              <a:spcBef>
                <a:spcPct val="20000"/>
              </a:spcBef>
              <a:buFont typeface="Arial" panose="020B0604020202020204" pitchFamily="34" charset="0"/>
              <a:buNone/>
            </a:pPr>
            <a:r>
              <a:rPr lang="en-GB" altLang="en-US" sz="2000" dirty="0"/>
              <a:t>Carbohydrate 17.0kJ</a:t>
            </a:r>
          </a:p>
          <a:p>
            <a:pPr>
              <a:spcBef>
                <a:spcPct val="20000"/>
              </a:spcBef>
              <a:buFont typeface="Arial" panose="020B0604020202020204" pitchFamily="34" charset="0"/>
              <a:buNone/>
            </a:pPr>
            <a:r>
              <a:rPr lang="en-GB" altLang="en-US" sz="2000" dirty="0"/>
              <a:t>Protein</a:t>
            </a:r>
            <a:r>
              <a:rPr lang="en-GB" altLang="en-US" sz="2000" b="1" dirty="0"/>
              <a:t> </a:t>
            </a:r>
            <a:r>
              <a:rPr lang="en-GB" altLang="en-US" sz="2000" dirty="0"/>
              <a:t>312.8kJ</a:t>
            </a:r>
          </a:p>
          <a:p>
            <a:pPr>
              <a:spcBef>
                <a:spcPct val="20000"/>
              </a:spcBef>
            </a:pPr>
            <a:r>
              <a:rPr lang="en-US" altLang="en-US" sz="2000" dirty="0"/>
              <a:t>Fat 122.1kJ</a:t>
            </a:r>
          </a:p>
          <a:p>
            <a:pPr>
              <a:spcBef>
                <a:spcPct val="20000"/>
              </a:spcBef>
            </a:pPr>
            <a:endParaRPr lang="en-US" altLang="en-US" sz="1600" b="1" dirty="0">
              <a:solidFill>
                <a:srgbClr val="2993D1"/>
              </a:solidFill>
              <a:latin typeface="Century Gothic" panose="020B0502020202020204" pitchFamily="34" charset="0"/>
            </a:endParaRPr>
          </a:p>
        </p:txBody>
      </p:sp>
      <p:sp>
        <p:nvSpPr>
          <p:cNvPr id="8" name="Rectangle 3"/>
          <p:cNvSpPr txBox="1">
            <a:spLocks noChangeArrowheads="1"/>
          </p:cNvSpPr>
          <p:nvPr/>
        </p:nvSpPr>
        <p:spPr bwMode="auto">
          <a:xfrm>
            <a:off x="3331450" y="4395800"/>
            <a:ext cx="2070100"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buFont typeface="Arial" panose="020B0604020202020204" pitchFamily="34" charset="0"/>
              <a:buNone/>
            </a:pPr>
            <a:r>
              <a:rPr lang="en-GB" altLang="en-US" sz="2000" b="1" u="sng" dirty="0"/>
              <a:t>Total Energy: 3696.0kJ</a:t>
            </a:r>
          </a:p>
          <a:p>
            <a:pPr>
              <a:spcBef>
                <a:spcPct val="20000"/>
              </a:spcBef>
              <a:buFont typeface="Arial" panose="020B0604020202020204" pitchFamily="34" charset="0"/>
              <a:buNone/>
            </a:pPr>
            <a:r>
              <a:rPr lang="en-GB" altLang="en-US" sz="2000" dirty="0"/>
              <a:t>Carbohydrate 0.0kJ</a:t>
            </a:r>
          </a:p>
          <a:p>
            <a:pPr>
              <a:spcBef>
                <a:spcPct val="20000"/>
              </a:spcBef>
              <a:buFont typeface="Arial" panose="020B0604020202020204" pitchFamily="34" charset="0"/>
              <a:buNone/>
            </a:pPr>
            <a:r>
              <a:rPr lang="en-GB" altLang="en-US" sz="2000" dirty="0"/>
              <a:t>Protein</a:t>
            </a:r>
            <a:r>
              <a:rPr lang="en-GB" altLang="en-US" sz="2000" b="1" dirty="0"/>
              <a:t> </a:t>
            </a:r>
            <a:r>
              <a:rPr lang="en-GB" altLang="en-US" sz="2000" dirty="0"/>
              <a:t>0.0kJ</a:t>
            </a:r>
          </a:p>
          <a:p>
            <a:pPr>
              <a:spcBef>
                <a:spcPct val="20000"/>
              </a:spcBef>
              <a:buFont typeface="Arial" panose="020B0604020202020204" pitchFamily="34" charset="0"/>
              <a:buNone/>
            </a:pPr>
            <a:r>
              <a:rPr lang="en-GB" altLang="en-US" sz="2000" dirty="0"/>
              <a:t>Fat 3696.0kJ</a:t>
            </a:r>
          </a:p>
          <a:p>
            <a:pPr>
              <a:spcBef>
                <a:spcPct val="20000"/>
              </a:spcBef>
            </a:pPr>
            <a:endParaRPr lang="en-US" altLang="en-US" sz="1600" b="1" dirty="0">
              <a:solidFill>
                <a:srgbClr val="2993D1"/>
              </a:solidFill>
              <a:latin typeface="Century Gothic" panose="020B0502020202020204" pitchFamily="34" charset="0"/>
            </a:endParaRPr>
          </a:p>
        </p:txBody>
      </p:sp>
      <p:sp>
        <p:nvSpPr>
          <p:cNvPr id="9" name="Rectangle 3"/>
          <p:cNvSpPr txBox="1">
            <a:spLocks noChangeArrowheads="1"/>
          </p:cNvSpPr>
          <p:nvPr/>
        </p:nvSpPr>
        <p:spPr bwMode="auto">
          <a:xfrm>
            <a:off x="1169276" y="4323569"/>
            <a:ext cx="2070100" cy="175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buFont typeface="Arial" panose="020B0604020202020204" pitchFamily="34" charset="0"/>
              <a:buNone/>
            </a:pPr>
            <a:r>
              <a:rPr lang="en-GB" altLang="en-US" sz="2000" b="1" u="sng" dirty="0"/>
              <a:t>Total Energy: 1161kJ</a:t>
            </a:r>
          </a:p>
          <a:p>
            <a:pPr>
              <a:spcBef>
                <a:spcPct val="20000"/>
              </a:spcBef>
              <a:buFont typeface="Arial" panose="020B0604020202020204" pitchFamily="34" charset="0"/>
              <a:buNone/>
            </a:pPr>
            <a:r>
              <a:rPr lang="en-GB" altLang="en-US" sz="2000" dirty="0"/>
              <a:t>Carbohydrate 982.6kJ</a:t>
            </a:r>
          </a:p>
          <a:p>
            <a:pPr>
              <a:spcBef>
                <a:spcPct val="20000"/>
              </a:spcBef>
              <a:buFont typeface="Arial" panose="020B0604020202020204" pitchFamily="34" charset="0"/>
              <a:buNone/>
            </a:pPr>
            <a:r>
              <a:rPr lang="en-GB" altLang="en-US" sz="2000" dirty="0"/>
              <a:t>Protein</a:t>
            </a:r>
            <a:r>
              <a:rPr lang="en-GB" altLang="en-US" sz="2000" b="1" dirty="0"/>
              <a:t> </a:t>
            </a:r>
            <a:r>
              <a:rPr lang="en-GB" altLang="en-US" sz="2000" dirty="0"/>
              <a:t>170.0kJ</a:t>
            </a:r>
          </a:p>
          <a:p>
            <a:pPr>
              <a:spcBef>
                <a:spcPct val="20000"/>
              </a:spcBef>
              <a:buFont typeface="Arial" panose="020B0604020202020204" pitchFamily="34" charset="0"/>
              <a:buNone/>
            </a:pPr>
            <a:r>
              <a:rPr lang="en-GB" altLang="en-US" sz="2000" dirty="0"/>
              <a:t>Fat 66.6kJ</a:t>
            </a:r>
          </a:p>
          <a:p>
            <a:pPr>
              <a:spcBef>
                <a:spcPct val="20000"/>
              </a:spcBef>
            </a:pPr>
            <a:endParaRPr lang="en-US" altLang="en-US" sz="1600" b="1" dirty="0">
              <a:solidFill>
                <a:srgbClr val="2993D1"/>
              </a:solidFill>
              <a:latin typeface="Century Gothic" panose="020B0502020202020204" pitchFamily="34" charset="0"/>
            </a:endParaRPr>
          </a:p>
        </p:txBody>
      </p:sp>
      <p:pic>
        <p:nvPicPr>
          <p:cNvPr id="10" name="Picture 1"/>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5177320" y="2546993"/>
            <a:ext cx="1978898" cy="139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029767" y="2505075"/>
            <a:ext cx="2300093" cy="1509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3572749" y="2311857"/>
            <a:ext cx="1250950" cy="160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611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z="3600" dirty="0">
                <a:latin typeface="Arial" panose="020B0604020202020204" pitchFamily="34" charset="0"/>
                <a:cs typeface="Arial" panose="020B0604020202020204" pitchFamily="34" charset="0"/>
              </a:rPr>
              <a:t>Dietary Reference Values</a:t>
            </a:r>
            <a:br>
              <a:rPr lang="en-US" altLang="en-US" sz="3600" dirty="0">
                <a:latin typeface="Arial" panose="020B0604020202020204" pitchFamily="34" charset="0"/>
                <a:cs typeface="Arial" panose="020B0604020202020204" pitchFamily="34" charset="0"/>
              </a:rPr>
            </a:br>
            <a:br>
              <a:rPr lang="en-US"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7922548" cy="3600000"/>
          </a:xfrm>
        </p:spPr>
        <p:txBody>
          <a:bodyPr/>
          <a:lstStyle/>
          <a:p>
            <a:pPr marL="0" indent="0">
              <a:spcBef>
                <a:spcPct val="0"/>
              </a:spcBef>
              <a:buNone/>
            </a:pPr>
            <a:r>
              <a:rPr lang="en-US" altLang="en-US" sz="2000" dirty="0">
                <a:latin typeface="Arial" panose="020B0604020202020204" pitchFamily="34" charset="0"/>
                <a:cs typeface="Arial" panose="020B0604020202020204" pitchFamily="34" charset="0"/>
              </a:rPr>
              <a:t>Experts have estimated the average requirements for energy for different types of people. </a:t>
            </a:r>
          </a:p>
          <a:p>
            <a:pPr marL="0" indent="0">
              <a:spcBef>
                <a:spcPct val="0"/>
              </a:spcBef>
              <a:buNone/>
            </a:pPr>
            <a:endParaRPr lang="en-US" altLang="en-US" sz="2000" dirty="0">
              <a:latin typeface="Arial" panose="020B0604020202020204" pitchFamily="34" charset="0"/>
              <a:cs typeface="Arial" panose="020B0604020202020204" pitchFamily="34" charset="0"/>
            </a:endParaRPr>
          </a:p>
          <a:p>
            <a:pPr marL="0" indent="0">
              <a:spcBef>
                <a:spcPct val="0"/>
              </a:spcBef>
              <a:buNone/>
            </a:pPr>
            <a:r>
              <a:rPr lang="en-US" altLang="en-US" sz="2000" dirty="0">
                <a:latin typeface="Arial" panose="020B0604020202020204" pitchFamily="34" charset="0"/>
                <a:cs typeface="Arial" panose="020B0604020202020204" pitchFamily="34" charset="0"/>
              </a:rPr>
              <a:t>These figures are known as Estimated Average Requirements (EAR) for energy. </a:t>
            </a:r>
          </a:p>
          <a:p>
            <a:pPr marL="0" indent="0">
              <a:spcBef>
                <a:spcPct val="0"/>
              </a:spcBef>
              <a:buNone/>
            </a:pPr>
            <a:endParaRPr lang="en-US" altLang="en-US" sz="2000" dirty="0">
              <a:latin typeface="Arial" panose="020B0604020202020204" pitchFamily="34" charset="0"/>
              <a:cs typeface="Arial" panose="020B0604020202020204" pitchFamily="34" charset="0"/>
            </a:endParaRPr>
          </a:p>
          <a:p>
            <a:pPr marL="0" indent="0">
              <a:spcBef>
                <a:spcPct val="0"/>
              </a:spcBef>
              <a:buNone/>
            </a:pPr>
            <a:r>
              <a:rPr lang="en-US" altLang="en-US" sz="2000" dirty="0">
                <a:latin typeface="Arial" panose="020B0604020202020204" pitchFamily="34" charset="0"/>
                <a:cs typeface="Arial" panose="020B0604020202020204" pitchFamily="34" charset="0"/>
              </a:rPr>
              <a:t>Experts also recommend that:</a:t>
            </a:r>
          </a:p>
          <a:p>
            <a:pPr>
              <a:spcBef>
                <a:spcPct val="0"/>
              </a:spcBef>
            </a:pPr>
            <a:endParaRPr lang="en-US"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US" altLang="en-US" sz="2000" dirty="0">
                <a:latin typeface="Arial" panose="020B0604020202020204" pitchFamily="34" charset="0"/>
                <a:cs typeface="Arial" panose="020B0604020202020204" pitchFamily="34" charset="0"/>
              </a:rPr>
              <a:t> about </a:t>
            </a:r>
            <a:r>
              <a:rPr lang="en-US" altLang="en-US" sz="2000" b="1" dirty="0">
                <a:solidFill>
                  <a:schemeClr val="accent6">
                    <a:lumMod val="75000"/>
                  </a:schemeClr>
                </a:solidFill>
                <a:latin typeface="Arial" panose="020B0604020202020204" pitchFamily="34" charset="0"/>
                <a:cs typeface="Arial" panose="020B0604020202020204" pitchFamily="34" charset="0"/>
              </a:rPr>
              <a:t>50%</a:t>
            </a:r>
            <a:r>
              <a:rPr lang="en-US" altLang="en-US" sz="2000" dirty="0">
                <a:latin typeface="Arial" panose="020B0604020202020204" pitchFamily="34" charset="0"/>
                <a:cs typeface="Arial" panose="020B0604020202020204" pitchFamily="34" charset="0"/>
              </a:rPr>
              <a:t> of our energy intake should come from </a:t>
            </a:r>
            <a:r>
              <a:rPr lang="en-US" altLang="en-US" sz="2000" b="1" dirty="0">
                <a:solidFill>
                  <a:schemeClr val="accent6">
                    <a:lumMod val="75000"/>
                  </a:schemeClr>
                </a:solidFill>
                <a:latin typeface="Arial" panose="020B0604020202020204" pitchFamily="34" charset="0"/>
                <a:cs typeface="Arial" panose="020B0604020202020204" pitchFamily="34" charset="0"/>
              </a:rPr>
              <a:t>carbohydrate</a:t>
            </a:r>
            <a:r>
              <a:rPr lang="en-US" altLang="en-US" sz="2000" dirty="0">
                <a:latin typeface="Arial" panose="020B0604020202020204" pitchFamily="34" charset="0"/>
                <a:cs typeface="Arial" panose="020B0604020202020204" pitchFamily="34" charset="0"/>
              </a:rPr>
              <a:t>;</a:t>
            </a:r>
          </a:p>
          <a:p>
            <a:pPr>
              <a:spcBef>
                <a:spcPct val="0"/>
              </a:spcBef>
              <a:buFont typeface="Arial" panose="020B0604020202020204" pitchFamily="34" charset="0"/>
              <a:buChar char="•"/>
            </a:pPr>
            <a:endParaRPr lang="en-US" altLang="en-US" sz="2000" dirty="0">
              <a:latin typeface="Arial" panose="020B0604020202020204" pitchFamily="34" charset="0"/>
              <a:cs typeface="Arial" panose="020B0604020202020204" pitchFamily="34" charset="0"/>
            </a:endParaRPr>
          </a:p>
          <a:p>
            <a:pPr>
              <a:spcBef>
                <a:spcPct val="0"/>
              </a:spcBef>
              <a:buFont typeface="Arial" panose="020B0604020202020204" pitchFamily="34" charset="0"/>
              <a:buChar char="•"/>
            </a:pPr>
            <a:r>
              <a:rPr lang="en-US" altLang="en-US" sz="2000" dirty="0">
                <a:latin typeface="Arial" panose="020B0604020202020204" pitchFamily="34" charset="0"/>
                <a:cs typeface="Arial" panose="020B0604020202020204" pitchFamily="34" charset="0"/>
              </a:rPr>
              <a:t> no more than </a:t>
            </a:r>
            <a:r>
              <a:rPr lang="en-US" altLang="en-US" sz="2000" b="1" dirty="0">
                <a:solidFill>
                  <a:srgbClr val="0070C0"/>
                </a:solidFill>
                <a:latin typeface="Arial" panose="020B0604020202020204" pitchFamily="34" charset="0"/>
                <a:cs typeface="Arial" panose="020B0604020202020204" pitchFamily="34" charset="0"/>
              </a:rPr>
              <a:t>35%</a:t>
            </a:r>
            <a:r>
              <a:rPr lang="en-US" altLang="en-US" sz="2000" dirty="0">
                <a:solidFill>
                  <a:srgbClr val="0070C0"/>
                </a:solidFill>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of our energy intake should come from </a:t>
            </a:r>
            <a:r>
              <a:rPr lang="en-US" altLang="en-US" sz="2000" b="1" dirty="0">
                <a:solidFill>
                  <a:srgbClr val="0070C0"/>
                </a:solidFill>
                <a:latin typeface="Arial" panose="020B0604020202020204" pitchFamily="34" charset="0"/>
                <a:cs typeface="Arial" panose="020B0604020202020204" pitchFamily="34" charset="0"/>
              </a:rPr>
              <a:t>fat</a:t>
            </a:r>
            <a:r>
              <a:rPr lang="en-US" altLang="en-US" sz="2000" dirty="0">
                <a:latin typeface="Arial" panose="020B0604020202020204" pitchFamily="34" charset="0"/>
                <a:cs typeface="Arial" panose="020B0604020202020204" pitchFamily="34" charset="0"/>
              </a:rPr>
              <a:t>;</a:t>
            </a:r>
          </a:p>
          <a:p>
            <a:pPr>
              <a:spcBef>
                <a:spcPct val="0"/>
              </a:spcBef>
              <a:buFont typeface="Arial" panose="020B0604020202020204" pitchFamily="34" charset="0"/>
              <a:buChar char="•"/>
            </a:pPr>
            <a:endParaRPr lang="en-US" altLang="en-US" sz="2000" dirty="0">
              <a:latin typeface="Arial" panose="020B0604020202020204" pitchFamily="34" charset="0"/>
              <a:cs typeface="Arial" panose="020B0604020202020204" pitchFamily="34" charset="0"/>
            </a:endParaRPr>
          </a:p>
          <a:p>
            <a:pPr>
              <a:spcBef>
                <a:spcPct val="0"/>
              </a:spcBef>
            </a:pPr>
            <a:r>
              <a:rPr lang="en-US" altLang="en-US" sz="2000" dirty="0">
                <a:latin typeface="Arial" panose="020B0604020202020204" pitchFamily="34" charset="0"/>
                <a:cs typeface="Arial" panose="020B0604020202020204" pitchFamily="34" charset="0"/>
              </a:rPr>
              <a:t>That means around </a:t>
            </a:r>
            <a:r>
              <a:rPr lang="en-US" altLang="en-US" sz="2000" b="1" dirty="0">
                <a:solidFill>
                  <a:srgbClr val="FF0000"/>
                </a:solidFill>
                <a:latin typeface="Arial" panose="020B0604020202020204" pitchFamily="34" charset="0"/>
                <a:cs typeface="Arial" panose="020B0604020202020204" pitchFamily="34" charset="0"/>
              </a:rPr>
              <a:t>15%</a:t>
            </a:r>
            <a:r>
              <a:rPr lang="en-US" altLang="en-US" sz="2000" dirty="0">
                <a:latin typeface="Arial" panose="020B0604020202020204" pitchFamily="34" charset="0"/>
                <a:cs typeface="Arial" panose="020B0604020202020204" pitchFamily="34" charset="0"/>
              </a:rPr>
              <a:t> of our energy intake should come from </a:t>
            </a:r>
            <a:r>
              <a:rPr lang="en-US" altLang="en-US" sz="2000" b="1" dirty="0">
                <a:solidFill>
                  <a:srgbClr val="FF0000"/>
                </a:solidFill>
                <a:latin typeface="Arial" panose="020B0604020202020204" pitchFamily="34" charset="0"/>
                <a:cs typeface="Arial" panose="020B0604020202020204" pitchFamily="34" charset="0"/>
              </a:rPr>
              <a:t>protein</a:t>
            </a:r>
            <a:r>
              <a:rPr lang="en-US" altLang="en-US" sz="2000" dirty="0">
                <a:latin typeface="Arial" panose="020B0604020202020204" pitchFamily="34" charset="0"/>
                <a:cs typeface="Arial" panose="020B0604020202020204" pitchFamily="34" charset="0"/>
              </a:rPr>
              <a:t>.</a:t>
            </a:r>
          </a:p>
          <a:p>
            <a:pPr marL="0" indent="0">
              <a:buNone/>
            </a:pPr>
            <a:endParaRPr lang="en-GB" dirty="0"/>
          </a:p>
        </p:txBody>
      </p:sp>
      <p:pic>
        <p:nvPicPr>
          <p:cNvPr id="4" name="Picture 5"/>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763990" y="3151050"/>
            <a:ext cx="3194462" cy="334186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7815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8" ma:contentTypeDescription="Create a new document." ma:contentTypeScope="" ma:versionID="dc6deb05df7d1fcd95eb88bf1a5a26f4">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8258fb5370106c49cde09acdb6d5137d"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9A1C2F-D193-4AD6-AE58-0CE3DC3DEB5D}">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6D2E5245-2EF7-4591-B985-2B901183BB16}">
  <ds:schemaRefs>
    <ds:schemaRef ds:uri="http://schemas.microsoft.com/sharepoint/v3/contenttype/forms"/>
  </ds:schemaRefs>
</ds:datastoreItem>
</file>

<file path=customXml/itemProps3.xml><?xml version="1.0" encoding="utf-8"?>
<ds:datastoreItem xmlns:ds="http://schemas.openxmlformats.org/officeDocument/2006/customXml" ds:itemID="{9E25A2C7-EA15-4443-B4C3-21141EDF98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1856</Words>
  <Application>Microsoft Office PowerPoint</Application>
  <PresentationFormat>Widescreen</PresentationFormat>
  <Paragraphs>352</Paragraphs>
  <Slides>26</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26</vt:i4>
      </vt:variant>
    </vt:vector>
  </HeadingPairs>
  <TitlesOfParts>
    <vt:vector size="33" baseType="lpstr">
      <vt:lpstr>Arial</vt:lpstr>
      <vt:lpstr>Calibri</vt:lpstr>
      <vt:lpstr>Century Gothic</vt:lpstr>
      <vt:lpstr>Office Theme</vt:lpstr>
      <vt:lpstr>Custom Design</vt:lpstr>
      <vt:lpstr>1_Custom Design</vt:lpstr>
      <vt:lpstr>3_Custom Design</vt:lpstr>
      <vt:lpstr>Energy  </vt:lpstr>
      <vt:lpstr>Energy </vt:lpstr>
      <vt:lpstr>Energy </vt:lpstr>
      <vt:lpstr>Macronutrients </vt:lpstr>
      <vt:lpstr>Energy measurements </vt:lpstr>
      <vt:lpstr>Energy </vt:lpstr>
      <vt:lpstr>Energy in food and drinks </vt:lpstr>
      <vt:lpstr>Energy</vt:lpstr>
      <vt:lpstr>Dietary Reference Values  </vt:lpstr>
      <vt:lpstr>Dietary Reference Values </vt:lpstr>
      <vt:lpstr>EARs - children </vt:lpstr>
      <vt:lpstr>EARs - adults</vt:lpstr>
      <vt:lpstr>How much energy do we need? </vt:lpstr>
      <vt:lpstr>What is basal metabolic rate?  </vt:lpstr>
      <vt:lpstr>Physical activity </vt:lpstr>
      <vt:lpstr>Physical activity  </vt:lpstr>
      <vt:lpstr>Physical activity </vt:lpstr>
      <vt:lpstr>Physical activity </vt:lpstr>
      <vt:lpstr>Body Mass Index (BMI) </vt:lpstr>
      <vt:lpstr>Energy balance  </vt:lpstr>
      <vt:lpstr>Positive energy balance </vt:lpstr>
      <vt:lpstr>Negative energy balance </vt:lpstr>
      <vt:lpstr>Energy balance </vt:lpstr>
      <vt:lpstr>Energy balance </vt:lpstr>
      <vt:lpstr>Kahoot Quiz</vt:lpstr>
      <vt:lpstr>Energy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31</cp:revision>
  <dcterms:created xsi:type="dcterms:W3CDTF">2018-10-10T09:22:08Z</dcterms:created>
  <dcterms:modified xsi:type="dcterms:W3CDTF">2023-10-20T11:02:42Z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