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738" r:id="rId6"/>
    <p:sldMasterId id="2147483743" r:id="rId7"/>
    <p:sldMasterId id="2147483745" r:id="rId8"/>
    <p:sldMasterId id="2147483747" r:id="rId9"/>
    <p:sldMasterId id="2147483750" r:id="rId10"/>
    <p:sldMasterId id="2147483775" r:id="rId11"/>
    <p:sldMasterId id="2147483782" r:id="rId12"/>
  </p:sldMasterIdLst>
  <p:notesMasterIdLst>
    <p:notesMasterId r:id="rId33"/>
  </p:notesMasterIdLst>
  <p:handoutMasterIdLst>
    <p:handoutMasterId r:id="rId34"/>
  </p:handoutMasterIdLst>
  <p:sldIdLst>
    <p:sldId id="388" r:id="rId13"/>
    <p:sldId id="469" r:id="rId14"/>
    <p:sldId id="258" r:id="rId15"/>
    <p:sldId id="355" r:id="rId16"/>
    <p:sldId id="298" r:id="rId17"/>
    <p:sldId id="366" r:id="rId18"/>
    <p:sldId id="256" r:id="rId19"/>
    <p:sldId id="356" r:id="rId20"/>
    <p:sldId id="498" r:id="rId21"/>
    <p:sldId id="369" r:id="rId22"/>
    <p:sldId id="499" r:id="rId23"/>
    <p:sldId id="360" r:id="rId24"/>
    <p:sldId id="364" r:id="rId25"/>
    <p:sldId id="266" r:id="rId26"/>
    <p:sldId id="346" r:id="rId27"/>
    <p:sldId id="262" r:id="rId28"/>
    <p:sldId id="497" r:id="rId29"/>
    <p:sldId id="496" r:id="rId30"/>
    <p:sldId id="277" r:id="rId31"/>
    <p:sldId id="362"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Lockyer" initials="SL" lastIdx="9" clrIdx="0">
    <p:extLst>
      <p:ext uri="{19B8F6BF-5375-455C-9EA6-DF929625EA0E}">
        <p15:presenceInfo xmlns:p15="http://schemas.microsoft.com/office/powerpoint/2012/main" userId="S-1-5-21-1974762338-2042246095-630515929-1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A5"/>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48" autoAdjust="0"/>
  </p:normalViewPr>
  <p:slideViewPr>
    <p:cSldViewPr snapToGrid="0">
      <p:cViewPr varScale="1">
        <p:scale>
          <a:sx n="62" d="100"/>
          <a:sy n="62" d="100"/>
        </p:scale>
        <p:origin x="804"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11A2BBA6-C411-4F95-BEB6-E75EFBB90CE3}"/>
    <pc:docChg chg="delSld">
      <pc:chgData name="Frances Meek" userId="f3af35cc-3229-46e1-af36-3525661cfbd3" providerId="ADAL" clId="{11A2BBA6-C411-4F95-BEB6-E75EFBB90CE3}" dt="2022-03-10T08:40:58.457" v="2" actId="47"/>
      <pc:docMkLst>
        <pc:docMk/>
      </pc:docMkLst>
      <pc:sldChg chg="del">
        <pc:chgData name="Frances Meek" userId="f3af35cc-3229-46e1-af36-3525661cfbd3" providerId="ADAL" clId="{11A2BBA6-C411-4F95-BEB6-E75EFBB90CE3}" dt="2022-03-10T08:40:53.430" v="0" actId="47"/>
        <pc:sldMkLst>
          <pc:docMk/>
          <pc:sldMk cId="2582238690" sldId="357"/>
        </pc:sldMkLst>
      </pc:sldChg>
      <pc:sldChg chg="del">
        <pc:chgData name="Frances Meek" userId="f3af35cc-3229-46e1-af36-3525661cfbd3" providerId="ADAL" clId="{11A2BBA6-C411-4F95-BEB6-E75EFBB90CE3}" dt="2022-03-10T08:40:54.317" v="1" actId="47"/>
        <pc:sldMkLst>
          <pc:docMk/>
          <pc:sldMk cId="1194114546" sldId="358"/>
        </pc:sldMkLst>
      </pc:sldChg>
      <pc:sldChg chg="del">
        <pc:chgData name="Frances Meek" userId="f3af35cc-3229-46e1-af36-3525661cfbd3" providerId="ADAL" clId="{11A2BBA6-C411-4F95-BEB6-E75EFBB90CE3}" dt="2022-03-10T08:40:58.457" v="2" actId="47"/>
        <pc:sldMkLst>
          <pc:docMk/>
          <pc:sldMk cId="2623210695" sldId="4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1B08CF3D-FF37-4C1C-82E8-430E71F90BAD}" type="datetimeFigureOut">
              <a:rPr lang="en-GB" smtClean="0"/>
              <a:t>10/03/2022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C1F54C-240F-49B2-893A-16BFF9AD5089}" type="slidenum">
              <a:rPr lang="en-GB" smtClean="0"/>
              <a:t>‹#›</a:t>
            </a:fld>
            <a:endParaRPr lang="en-GB"/>
          </a:p>
        </p:txBody>
      </p:sp>
    </p:spTree>
    <p:extLst>
      <p:ext uri="{BB962C8B-B14F-4D97-AF65-F5344CB8AC3E}">
        <p14:creationId xmlns:p14="http://schemas.microsoft.com/office/powerpoint/2010/main" val="170133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AAB554F4-ED46-4F26-A2D6-3B07EEE860FA}" type="datetimeFigureOut">
              <a:rPr lang="en-GB" smtClean="0"/>
              <a:t>10/03/2022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666ED-86A5-4133-9AFC-9F5F8839214E}" type="slidenum">
              <a:rPr lang="en-GB" smtClean="0"/>
              <a:t>‹#›</a:t>
            </a:fld>
            <a:endParaRPr lang="en-GB"/>
          </a:p>
        </p:txBody>
      </p:sp>
    </p:spTree>
    <p:extLst>
      <p:ext uri="{BB962C8B-B14F-4D97-AF65-F5344CB8AC3E}">
        <p14:creationId xmlns:p14="http://schemas.microsoft.com/office/powerpoint/2010/main" val="429208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a:t>
            </a:fld>
            <a:endParaRPr lang="en-GB"/>
          </a:p>
        </p:txBody>
      </p:sp>
    </p:spTree>
    <p:extLst>
      <p:ext uri="{BB962C8B-B14F-4D97-AF65-F5344CB8AC3E}">
        <p14:creationId xmlns:p14="http://schemas.microsoft.com/office/powerpoint/2010/main" val="529673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3E09F-CFEA-7B4B-BB04-1ADD0D7114F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897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3E09F-CFEA-7B4B-BB04-1ADD0D7114F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01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3E09F-CFEA-7B4B-BB04-1ADD0D7114F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90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3E09F-CFEA-7B4B-BB04-1ADD0D7114F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414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3E09F-CFEA-7B4B-BB04-1ADD0D7114F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772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3E09F-CFEA-7B4B-BB04-1ADD0D7114F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536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666ED-86A5-4133-9AFC-9F5F8839214E}" type="slidenum">
              <a:rPr lang="en-GB" smtClean="0"/>
              <a:t>17</a:t>
            </a:fld>
            <a:endParaRPr lang="en-GB"/>
          </a:p>
        </p:txBody>
      </p:sp>
    </p:spTree>
    <p:extLst>
      <p:ext uri="{BB962C8B-B14F-4D97-AF65-F5344CB8AC3E}">
        <p14:creationId xmlns:p14="http://schemas.microsoft.com/office/powerpoint/2010/main" val="2273797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666ED-86A5-4133-9AFC-9F5F8839214E}" type="slidenum">
              <a:rPr lang="en-GB" smtClean="0"/>
              <a:t>18</a:t>
            </a:fld>
            <a:endParaRPr lang="en-GB"/>
          </a:p>
        </p:txBody>
      </p:sp>
    </p:spTree>
    <p:extLst>
      <p:ext uri="{BB962C8B-B14F-4D97-AF65-F5344CB8AC3E}">
        <p14:creationId xmlns:p14="http://schemas.microsoft.com/office/powerpoint/2010/main" val="410504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3CF957-BDFF-47E8-9214-FEEF451BFF3C}" type="slidenum">
              <a:rPr lang="en-GB" smtClean="0"/>
              <a:t>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1219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Amy</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634EB-C578-4FEE-A1BC-6EDF76256CA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15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3E09F-CFEA-7B4B-BB04-1ADD0D7114F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93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designing high tech robots to developing new products and everything in between the Food and Drink industry is not only tasty, it’s fast moving, creative and innovative. One thing is for certain, people will always have to eat, so the industry will always have customers and will need a workforce to meet those customer’s needs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3E09F-CFEA-7B4B-BB04-1ADD0D7114F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80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3E09F-CFEA-7B4B-BB04-1ADD0D7114F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99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3E09F-CFEA-7B4B-BB04-1ADD0D7114F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81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3E09F-CFEA-7B4B-BB04-1ADD0D7114F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15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3E09F-CFEA-7B4B-BB04-1ADD0D7114F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53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ACD7-ED27-4292-8B74-2526C0FA47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C6668-8E2B-49E5-A397-1FE62B765D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6231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TC UEL">
    <p:spTree>
      <p:nvGrpSpPr>
        <p:cNvPr id="1" name=""/>
        <p:cNvGrpSpPr/>
        <p:nvPr/>
      </p:nvGrpSpPr>
      <p:grpSpPr>
        <a:xfrm>
          <a:off x="0" y="0"/>
          <a:ext cx="0" cy="0"/>
          <a:chOff x="0" y="0"/>
          <a:chExt cx="0" cy="0"/>
        </a:xfrm>
      </p:grpSpPr>
      <p:sp>
        <p:nvSpPr>
          <p:cNvPr id="2" name="Title 1"/>
          <p:cNvSpPr>
            <a:spLocks noGrp="1"/>
          </p:cNvSpPr>
          <p:nvPr>
            <p:ph type="title"/>
          </p:nvPr>
        </p:nvSpPr>
        <p:spPr>
          <a:xfrm>
            <a:off x="719403" y="274638"/>
            <a:ext cx="10862997"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666712" y="1500176"/>
            <a:ext cx="10972800" cy="4156042"/>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095A6A8-E67F-4495-8C77-DB6D965D2A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935" y="5656217"/>
            <a:ext cx="1610054" cy="150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64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C49AEAC-53E9-43E7-AE3A-448BAF47A9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935" y="5647326"/>
            <a:ext cx="1619552" cy="1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95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2541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Tree>
    <p:extLst>
      <p:ext uri="{BB962C8B-B14F-4D97-AF65-F5344CB8AC3E}">
        <p14:creationId xmlns:p14="http://schemas.microsoft.com/office/powerpoint/2010/main" val="384056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4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34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a:xfrm>
            <a:off x="11296651" y="6218239"/>
            <a:ext cx="732367" cy="523875"/>
          </a:xfrm>
          <a:prstGeom prst="rect">
            <a:avLst/>
          </a:prstGeom>
        </p:spPr>
        <p:txBody>
          <a:bodyPr lIns="91425" tIns="91425" rIns="91425" bIns="91425" anchor="ctr" anchorCtr="0">
            <a:noAutofit/>
          </a:bodyPr>
          <a:lstStyle>
            <a:lvl1pPr>
              <a:spcBef>
                <a:spcPts val="0"/>
              </a:spcBef>
              <a:defRPr/>
            </a:lvl1pPr>
          </a:lstStyle>
          <a:p>
            <a:pPr>
              <a:defRPr/>
            </a:pPr>
            <a:fld id="{F38878DE-4658-D147-84A7-944727CC447C}" type="slidenum">
              <a:rPr lang="en-GB"/>
              <a:pPr>
                <a:defRPr/>
              </a:pPr>
              <a:t>‹#›</a:t>
            </a:fld>
            <a:endParaRPr lang="en-GB"/>
          </a:p>
        </p:txBody>
      </p:sp>
    </p:spTree>
    <p:extLst>
      <p:ext uri="{BB962C8B-B14F-4D97-AF65-F5344CB8AC3E}">
        <p14:creationId xmlns:p14="http://schemas.microsoft.com/office/powerpoint/2010/main" val="87116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2400" y="274638"/>
            <a:ext cx="6350000" cy="1143000"/>
          </a:xfrm>
        </p:spPr>
        <p:txBody>
          <a:bodyPr/>
          <a:lstStyle/>
          <a:p>
            <a:r>
              <a:rPr lang="en-US"/>
              <a:t>Click to edit Master title style</a:t>
            </a:r>
          </a:p>
        </p:txBody>
      </p:sp>
      <p:sp>
        <p:nvSpPr>
          <p:cNvPr id="3" name="Content Placeholder 2"/>
          <p:cNvSpPr>
            <a:spLocks noGrp="1"/>
          </p:cNvSpPr>
          <p:nvPr>
            <p:ph idx="1"/>
          </p:nvPr>
        </p:nvSpPr>
        <p:spPr>
          <a:xfrm>
            <a:off x="5327651" y="1600201"/>
            <a:ext cx="62547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0055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16540" cy="999934"/>
          </a:xfrm>
          <a:prstGeom prst="rect">
            <a:avLst/>
          </a:prstGeom>
          <a:noFill/>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7315200" y="1584325"/>
            <a:ext cx="431654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3171" y="5909855"/>
            <a:ext cx="2638569" cy="578416"/>
          </a:xfrm>
          <a:prstGeom prst="rect">
            <a:avLst/>
          </a:prstGeom>
        </p:spPr>
      </p:pic>
    </p:spTree>
    <p:extLst>
      <p:ext uri="{BB962C8B-B14F-4D97-AF65-F5344CB8AC3E}">
        <p14:creationId xmlns:p14="http://schemas.microsoft.com/office/powerpoint/2010/main" val="8801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28160" cy="999934"/>
          </a:xfrm>
          <a:prstGeom prst="rect">
            <a:avLst/>
          </a:prstGeom>
          <a:noFill/>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13038" y="5768912"/>
            <a:ext cx="1830322" cy="704889"/>
          </a:xfrm>
          <a:prstGeom prst="rect">
            <a:avLst/>
          </a:prstGeom>
        </p:spPr>
      </p:pic>
      <p:sp>
        <p:nvSpPr>
          <p:cNvPr id="7" name="Chart Placeholder 3"/>
          <p:cNvSpPr>
            <a:spLocks noGrp="1"/>
          </p:cNvSpPr>
          <p:nvPr>
            <p:ph type="chart" sz="quarter" idx="14"/>
          </p:nvPr>
        </p:nvSpPr>
        <p:spPr>
          <a:xfrm>
            <a:off x="0" y="0"/>
            <a:ext cx="7010400" cy="6858000"/>
          </a:xfrm>
          <a:prstGeom prst="rect">
            <a:avLst/>
          </a:prstGeom>
        </p:spPr>
        <p:txBody>
          <a:bodyPr/>
          <a:lstStyle/>
          <a:p>
            <a:endParaRPr lang="en-US"/>
          </a:p>
        </p:txBody>
      </p:sp>
    </p:spTree>
    <p:extLst>
      <p:ext uri="{BB962C8B-B14F-4D97-AF65-F5344CB8AC3E}">
        <p14:creationId xmlns:p14="http://schemas.microsoft.com/office/powerpoint/2010/main" val="148942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a:t>Title here</a:t>
            </a:r>
            <a:endParaRPr lang="en-GB"/>
          </a:p>
        </p:txBody>
      </p:sp>
      <p:sp>
        <p:nvSpPr>
          <p:cNvPr id="4" name="Text Placeholder 3"/>
          <p:cNvSpPr>
            <a:spLocks noGrp="1"/>
          </p:cNvSpPr>
          <p:nvPr>
            <p:ph type="body" sz="quarter" idx="10"/>
          </p:nvPr>
        </p:nvSpPr>
        <p:spPr>
          <a:xfrm>
            <a:off x="609600" y="1854200"/>
            <a:ext cx="11123613" cy="4070350"/>
          </a:xfrm>
        </p:spPr>
        <p:txBody>
          <a:bodyPr>
            <a:normAutofit/>
          </a:bodyPr>
          <a:lstStyle>
            <a:lvl1pPr>
              <a:defRPr sz="2000"/>
            </a:lvl1pPr>
          </a:lstStyle>
          <a:p>
            <a:pPr lvl="0"/>
            <a:r>
              <a:rPr lang="en-US"/>
              <a:t>Click to edit</a:t>
            </a:r>
            <a:endParaRPr lang="en-GB"/>
          </a:p>
        </p:txBody>
      </p:sp>
    </p:spTree>
    <p:extLst>
      <p:ext uri="{BB962C8B-B14F-4D97-AF65-F5344CB8AC3E}">
        <p14:creationId xmlns:p14="http://schemas.microsoft.com/office/powerpoint/2010/main" val="3314565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60832" y="414339"/>
            <a:ext cx="4340924" cy="999934"/>
          </a:xfrm>
          <a:prstGeom prst="rect">
            <a:avLst/>
          </a:prstGeom>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60832" y="1584325"/>
            <a:ext cx="4340924"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0832" y="5768912"/>
            <a:ext cx="1830322" cy="704889"/>
          </a:xfrm>
          <a:prstGeom prst="rect">
            <a:avLst/>
          </a:prstGeom>
        </p:spPr>
      </p:pic>
    </p:spTree>
    <p:extLst>
      <p:ext uri="{BB962C8B-B14F-4D97-AF65-F5344CB8AC3E}">
        <p14:creationId xmlns:p14="http://schemas.microsoft.com/office/powerpoint/2010/main" val="4150140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962979"/>
            <a:ext cx="5596128" cy="999934"/>
          </a:xfrm>
          <a:prstGeom prst="rect">
            <a:avLst/>
          </a:prstGeom>
        </p:spPr>
        <p:txBody>
          <a:bodyPr/>
          <a:lstStyle>
            <a:lvl1pPr marL="0" indent="0">
              <a:buNone/>
              <a:defRPr sz="36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282433"/>
            <a:ext cx="5596128"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640" y="5768912"/>
            <a:ext cx="1830322" cy="704889"/>
          </a:xfrm>
          <a:prstGeom prst="rect">
            <a:avLst/>
          </a:prstGeom>
        </p:spPr>
      </p:pic>
    </p:spTree>
    <p:extLst>
      <p:ext uri="{BB962C8B-B14F-4D97-AF65-F5344CB8AC3E}">
        <p14:creationId xmlns:p14="http://schemas.microsoft.com/office/powerpoint/2010/main" val="2995248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8771" y="6017360"/>
            <a:ext cx="2501337" cy="548333"/>
          </a:xfrm>
          <a:prstGeom prst="rect">
            <a:avLst/>
          </a:prstGeom>
        </p:spPr>
      </p:pic>
    </p:spTree>
    <p:extLst>
      <p:ext uri="{BB962C8B-B14F-4D97-AF65-F5344CB8AC3E}">
        <p14:creationId xmlns:p14="http://schemas.microsoft.com/office/powerpoint/2010/main" val="367302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p:cNvSpPr>
            <a:spLocks noGrp="1"/>
          </p:cNvSpPr>
          <p:nvPr>
            <p:ph type="body" sz="quarter" idx="12" hasCustomPrompt="1"/>
          </p:nvPr>
        </p:nvSpPr>
        <p:spPr>
          <a:xfrm>
            <a:off x="548640" y="536259"/>
            <a:ext cx="5596128" cy="463485"/>
          </a:xfrm>
          <a:prstGeom prst="rect">
            <a:avLst/>
          </a:prstGeom>
        </p:spPr>
        <p:txBody>
          <a:bodyPr/>
          <a:lstStyle>
            <a:lvl1pPr marL="0" indent="0">
              <a:buNone/>
              <a:defRPr sz="2400" b="1" baseline="0">
                <a:solidFill>
                  <a:schemeClr val="bg1"/>
                </a:solidFill>
              </a:defRPr>
            </a:lvl1pPr>
          </a:lstStyle>
          <a:p>
            <a:pPr lvl="0"/>
            <a:r>
              <a:rPr lang="en-US" dirty="0"/>
              <a:t>TITLE GOES HERE</a:t>
            </a:r>
          </a:p>
        </p:txBody>
      </p:sp>
      <p:sp>
        <p:nvSpPr>
          <p:cNvPr id="11" name="Table Placeholder 10"/>
          <p:cNvSpPr>
            <a:spLocks noGrp="1"/>
          </p:cNvSpPr>
          <p:nvPr>
            <p:ph type="tbl" sz="quarter" idx="13"/>
          </p:nvPr>
        </p:nvSpPr>
        <p:spPr>
          <a:xfrm>
            <a:off x="548640" y="1122363"/>
            <a:ext cx="11070336" cy="4486275"/>
          </a:xfrm>
          <a:prstGeom prst="rect">
            <a:avLst/>
          </a:prstGeom>
        </p:spPr>
        <p:txBody>
          <a:bodyPr/>
          <a:lstStyle/>
          <a:p>
            <a:endParaRPr lang="en-US"/>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3095" y="6023042"/>
            <a:ext cx="3805881" cy="622907"/>
          </a:xfrm>
          <a:prstGeom prst="rect">
            <a:avLst/>
          </a:prstGeom>
        </p:spPr>
      </p:pic>
    </p:spTree>
    <p:extLst>
      <p:ext uri="{BB962C8B-B14F-4D97-AF65-F5344CB8AC3E}">
        <p14:creationId xmlns:p14="http://schemas.microsoft.com/office/powerpoint/2010/main" val="2424527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088444" y="2794001"/>
            <a:ext cx="7800624" cy="1878541"/>
          </a:xfrm>
        </p:spPr>
        <p:txBody>
          <a:bodyPr anchor="b">
            <a:normAutofit/>
          </a:bodyPr>
          <a:lstStyle>
            <a:lvl1pPr algn="ctr">
              <a:defRPr sz="4000" b="0">
                <a:latin typeface="American Typewriter" panose="02090604020004020304" pitchFamily="18"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524000" y="4809067"/>
            <a:ext cx="9144000" cy="44873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B9BB0D39-DC27-3342-A7C3-A040559FA9BE}" type="datetimeFigureOut">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0E8C09-82CA-C245-A128-DF11AA674A3F}" type="slidenum">
              <a:rPr lang="en-US" smtClean="0"/>
              <a:t>‹#›</a:t>
            </a:fld>
            <a:endParaRPr lang="en-US" dirty="0"/>
          </a:p>
        </p:txBody>
      </p:sp>
    </p:spTree>
    <p:extLst>
      <p:ext uri="{BB962C8B-B14F-4D97-AF65-F5344CB8AC3E}">
        <p14:creationId xmlns:p14="http://schemas.microsoft.com/office/powerpoint/2010/main" val="1258680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defRPr>
                <a:latin typeface="American Typewriter" panose="02090604020004020304" pitchFamily="18" charset="0"/>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1654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1" y="474134"/>
            <a:ext cx="10515600" cy="609600"/>
          </a:xfrm>
        </p:spPr>
        <p:txBody>
          <a:bodyPr anchor="b">
            <a:normAutofit/>
          </a:bodyPr>
          <a:lstStyle>
            <a:lvl1pPr>
              <a:defRPr sz="3200">
                <a:latin typeface="American Typewriter" panose="02090604020004020304" pitchFamily="18"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831851" y="1083735"/>
            <a:ext cx="10515600" cy="474134"/>
          </a:xfrm>
        </p:spPr>
        <p:txBody>
          <a:bodyPr>
            <a:normAutofit/>
          </a:bodyPr>
          <a:lstStyle>
            <a:lvl1pPr marL="0" indent="0">
              <a:buNone/>
              <a:defRPr sz="2000">
                <a:solidFill>
                  <a:srgbClr val="C5311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B9BB0D39-DC27-3342-A7C3-A040559FA9BE}" type="datetimeFigureOut">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0E8C09-82CA-C245-A128-DF11AA674A3F}" type="slidenum">
              <a:rPr lang="en-US" smtClean="0"/>
              <a:t>‹#›</a:t>
            </a:fld>
            <a:endParaRPr lang="en-US" dirty="0"/>
          </a:p>
        </p:txBody>
      </p:sp>
    </p:spTree>
    <p:extLst>
      <p:ext uri="{BB962C8B-B14F-4D97-AF65-F5344CB8AC3E}">
        <p14:creationId xmlns:p14="http://schemas.microsoft.com/office/powerpoint/2010/main" val="3375350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latin typeface="American Typewriter" panose="02090604020004020304" pitchFamily="18"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9BB0D39-DC27-3342-A7C3-A040559FA9BE}" type="datetimeFigureOut">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0E8C09-82CA-C245-A128-DF11AA674A3F}" type="slidenum">
              <a:rPr lang="en-US" smtClean="0"/>
              <a:t>‹#›</a:t>
            </a:fld>
            <a:endParaRPr lang="en-US" dirty="0"/>
          </a:p>
        </p:txBody>
      </p:sp>
    </p:spTree>
    <p:extLst>
      <p:ext uri="{BB962C8B-B14F-4D97-AF65-F5344CB8AC3E}">
        <p14:creationId xmlns:p14="http://schemas.microsoft.com/office/powerpoint/2010/main" val="2487253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7"/>
            <a:ext cx="10515600" cy="1325563"/>
          </a:xfrm>
        </p:spPr>
        <p:txBody>
          <a:bodyPr/>
          <a:lstStyle>
            <a:lvl1pPr>
              <a:defRPr>
                <a:latin typeface="American Typewriter" panose="02090604020004020304" pitchFamily="18"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9BB0D39-DC27-3342-A7C3-A040559FA9BE}" type="datetimeFigureOut">
              <a:rPr lang="en-US" smtClean="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0E8C09-82CA-C245-A128-DF11AA674A3F}" type="slidenum">
              <a:rPr lang="en-US" smtClean="0"/>
              <a:t>‹#›</a:t>
            </a:fld>
            <a:endParaRPr lang="en-US" dirty="0"/>
          </a:p>
        </p:txBody>
      </p:sp>
    </p:spTree>
    <p:extLst>
      <p:ext uri="{BB962C8B-B14F-4D97-AF65-F5344CB8AC3E}">
        <p14:creationId xmlns:p14="http://schemas.microsoft.com/office/powerpoint/2010/main" val="436490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latin typeface="American Typewriter" panose="02090604020004020304" pitchFamily="18"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B9BB0D39-DC27-3342-A7C3-A040559FA9BE}" type="datetimeFigureOut">
              <a:rPr lang="en-US" smtClean="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0E8C09-82CA-C245-A128-DF11AA674A3F}" type="slidenum">
              <a:rPr lang="en-US" smtClean="0"/>
              <a:t>‹#›</a:t>
            </a:fld>
            <a:endParaRPr lang="en-US" dirty="0"/>
          </a:p>
        </p:txBody>
      </p:sp>
    </p:spTree>
    <p:extLst>
      <p:ext uri="{BB962C8B-B14F-4D97-AF65-F5344CB8AC3E}">
        <p14:creationId xmlns:p14="http://schemas.microsoft.com/office/powerpoint/2010/main" val="13966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Title here</a:t>
            </a:r>
            <a:endParaRPr lang="en-GB"/>
          </a:p>
        </p:txBody>
      </p:sp>
      <p:sp>
        <p:nvSpPr>
          <p:cNvPr id="4" name="Text Placeholder 3"/>
          <p:cNvSpPr>
            <a:spLocks noGrp="1"/>
          </p:cNvSpPr>
          <p:nvPr>
            <p:ph type="body" sz="quarter" idx="10"/>
          </p:nvPr>
        </p:nvSpPr>
        <p:spPr>
          <a:xfrm>
            <a:off x="609600" y="1854021"/>
            <a:ext cx="7362825" cy="4044950"/>
          </a:xfrm>
        </p:spPr>
        <p:txBody>
          <a:bodyPr>
            <a:normAutofit/>
          </a:bodyPr>
          <a:lstStyle>
            <a:lvl1pPr>
              <a:defRPr sz="2000" baseline="0"/>
            </a:lvl1pPr>
          </a:lstStyle>
          <a:p>
            <a:pPr lvl="0"/>
            <a:r>
              <a:rPr lang="en-US"/>
              <a:t>Click to edit </a:t>
            </a:r>
            <a:endParaRPr lang="en-GB"/>
          </a:p>
        </p:txBody>
      </p:sp>
      <p:sp>
        <p:nvSpPr>
          <p:cNvPr id="6" name="Picture Placeholder 5"/>
          <p:cNvSpPr>
            <a:spLocks noGrp="1"/>
          </p:cNvSpPr>
          <p:nvPr>
            <p:ph type="pic" sz="quarter" idx="11"/>
          </p:nvPr>
        </p:nvSpPr>
        <p:spPr>
          <a:xfrm>
            <a:off x="8075613" y="1854200"/>
            <a:ext cx="3798887" cy="4044950"/>
          </a:xfrm>
        </p:spPr>
        <p:txBody>
          <a:bodyPr/>
          <a:lstStyle/>
          <a:p>
            <a:endParaRPr lang="en-GB"/>
          </a:p>
        </p:txBody>
      </p:sp>
    </p:spTree>
    <p:extLst>
      <p:ext uri="{BB962C8B-B14F-4D97-AF65-F5344CB8AC3E}">
        <p14:creationId xmlns:p14="http://schemas.microsoft.com/office/powerpoint/2010/main" val="1009270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9BB0D39-DC27-3342-A7C3-A040559FA9BE}" type="datetimeFigureOut">
              <a:rPr lang="en-US" smtClean="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0E8C09-82CA-C245-A128-DF11AA674A3F}" type="slidenum">
              <a:rPr lang="en-US" smtClean="0"/>
              <a:t>‹#›</a:t>
            </a:fld>
            <a:endParaRPr lang="en-US" dirty="0"/>
          </a:p>
        </p:txBody>
      </p:sp>
    </p:spTree>
    <p:extLst>
      <p:ext uri="{BB962C8B-B14F-4D97-AF65-F5344CB8AC3E}">
        <p14:creationId xmlns:p14="http://schemas.microsoft.com/office/powerpoint/2010/main" val="271101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B9BB0D39-DC27-3342-A7C3-A040559FA9BE}" type="datetimeFigureOut">
              <a:rPr lang="en-US" smtClean="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0E8C09-82CA-C245-A128-DF11AA674A3F}" type="slidenum">
              <a:rPr lang="en-US" smtClean="0"/>
              <a:t>‹#›</a:t>
            </a:fld>
            <a:endParaRPr lang="en-US" dirty="0"/>
          </a:p>
        </p:txBody>
      </p:sp>
    </p:spTree>
    <p:extLst>
      <p:ext uri="{BB962C8B-B14F-4D97-AF65-F5344CB8AC3E}">
        <p14:creationId xmlns:p14="http://schemas.microsoft.com/office/powerpoint/2010/main" val="2335106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atin typeface="American Typewriter" panose="02090604020004020304" pitchFamily="18" charset="0"/>
              </a:defRPr>
            </a:lvl1pPr>
          </a:lstStyle>
          <a:p>
            <a:r>
              <a:rPr lang="en-GB" dirty="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9BB0D39-DC27-3342-A7C3-A040559FA9BE}" type="datetimeFigureOut">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0E8C09-82CA-C245-A128-DF11AA674A3F}" type="slidenum">
              <a:rPr lang="en-US" smtClean="0"/>
              <a:t>‹#›</a:t>
            </a:fld>
            <a:endParaRPr lang="en-US" dirty="0"/>
          </a:p>
        </p:txBody>
      </p:sp>
    </p:spTree>
    <p:extLst>
      <p:ext uri="{BB962C8B-B14F-4D97-AF65-F5344CB8AC3E}">
        <p14:creationId xmlns:p14="http://schemas.microsoft.com/office/powerpoint/2010/main" val="2286403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atin typeface="American Typewriter" panose="02090604020004020304" pitchFamily="18" charset="0"/>
              </a:defRPr>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9BB0D39-DC27-3342-A7C3-A040559FA9BE}" type="datetimeFigureOut">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0E8C09-82CA-C245-A128-DF11AA674A3F}" type="slidenum">
              <a:rPr lang="en-US" smtClean="0"/>
              <a:t>‹#›</a:t>
            </a:fld>
            <a:endParaRPr lang="en-US" dirty="0"/>
          </a:p>
        </p:txBody>
      </p:sp>
    </p:spTree>
    <p:extLst>
      <p:ext uri="{BB962C8B-B14F-4D97-AF65-F5344CB8AC3E}">
        <p14:creationId xmlns:p14="http://schemas.microsoft.com/office/powerpoint/2010/main" val="3578616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BB0D39-DC27-3342-A7C3-A040559FA9BE}" type="datetimeFigureOut">
              <a:rPr lang="en-US" smtClean="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0E8C09-82CA-C245-A128-DF11AA674A3F}" type="slidenum">
              <a:rPr lang="en-US" smtClean="0"/>
              <a:t>‹#›</a:t>
            </a:fld>
            <a:endParaRPr lang="en-US" dirty="0"/>
          </a:p>
        </p:txBody>
      </p:sp>
    </p:spTree>
    <p:extLst>
      <p:ext uri="{BB962C8B-B14F-4D97-AF65-F5344CB8AC3E}">
        <p14:creationId xmlns:p14="http://schemas.microsoft.com/office/powerpoint/2010/main" val="3192855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ingle Column on White 1">
    <p:spTree>
      <p:nvGrpSpPr>
        <p:cNvPr id="1" name=""/>
        <p:cNvGrpSpPr/>
        <p:nvPr/>
      </p:nvGrpSpPr>
      <p:grpSpPr>
        <a:xfrm>
          <a:off x="0" y="0"/>
          <a:ext cx="0" cy="0"/>
          <a:chOff x="0" y="0"/>
          <a:chExt cx="0" cy="0"/>
        </a:xfrm>
      </p:grpSpPr>
      <p:pic>
        <p:nvPicPr>
          <p:cNvPr id="5" name="Picture 1" descr="Title_Slide_final.jpg">
            <a:extLst>
              <a:ext uri="{FF2B5EF4-FFF2-40B4-BE49-F238E27FC236}">
                <a16:creationId xmlns:a16="http://schemas.microsoft.com/office/drawing/2014/main" id="{0C68F37E-479C-9246-9C60-AFB5927FE6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FFAF1127-665B-0B48-B122-D97F69A11191}"/>
              </a:ext>
            </a:extLst>
          </p:cNvPr>
          <p:cNvSpPr txBox="1">
            <a:spLocks/>
          </p:cNvSpPr>
          <p:nvPr userDrawn="1"/>
        </p:nvSpPr>
        <p:spPr>
          <a:xfrm>
            <a:off x="1028701" y="2224089"/>
            <a:ext cx="7023100" cy="1417637"/>
          </a:xfrm>
          <a:prstGeom prst="rect">
            <a:avLst/>
          </a:prstGeom>
        </p:spPr>
        <p:txBody>
          <a:bodyPr anchor="ctr">
            <a:normAutofit/>
          </a:bodyPr>
          <a:lstStyle>
            <a:lvl1pPr algn="l" defTabSz="457200" rtl="0" eaLnBrk="1" latinLnBrk="0" hangingPunct="1">
              <a:spcBef>
                <a:spcPct val="0"/>
              </a:spcBef>
              <a:buNone/>
              <a:defRPr sz="2800" kern="1200" baseline="0">
                <a:solidFill>
                  <a:srgbClr val="D50032"/>
                </a:solidFill>
                <a:latin typeface="Gotham-Bold"/>
                <a:ea typeface="+mj-ea"/>
                <a:cs typeface="Gotham-Bold"/>
              </a:defRPr>
            </a:lvl1pPr>
          </a:lstStyle>
          <a:p>
            <a:pPr fontAlgn="auto">
              <a:spcAft>
                <a:spcPts val="0"/>
              </a:spcAft>
              <a:defRPr/>
            </a:pPr>
            <a:endParaRPr lang="en-US" sz="2800" dirty="0"/>
          </a:p>
        </p:txBody>
      </p:sp>
      <p:sp>
        <p:nvSpPr>
          <p:cNvPr id="4" name="Text Placeholder 3"/>
          <p:cNvSpPr>
            <a:spLocks noGrp="1"/>
          </p:cNvSpPr>
          <p:nvPr>
            <p:ph type="body" sz="quarter" idx="14"/>
          </p:nvPr>
        </p:nvSpPr>
        <p:spPr>
          <a:xfrm>
            <a:off x="745067" y="2238680"/>
            <a:ext cx="10553700" cy="3800171"/>
          </a:xfrm>
          <a:prstGeom prst="rect">
            <a:avLst/>
          </a:prstGeom>
        </p:spPr>
        <p:txBody>
          <a:bodyPr>
            <a:normAutofit/>
          </a:bodyPr>
          <a:lstStyle>
            <a:lvl1pPr>
              <a:buClr>
                <a:srgbClr val="F04D2A"/>
              </a:buClr>
              <a:defRPr sz="1400" b="0" i="0">
                <a:solidFill>
                  <a:srgbClr val="5F442D"/>
                </a:solidFill>
                <a:latin typeface="+mj-lt"/>
                <a:cs typeface="Gotham Light"/>
              </a:defRPr>
            </a:lvl1pPr>
            <a:lvl2pPr>
              <a:buClr>
                <a:srgbClr val="D50032"/>
              </a:buClr>
              <a:defRPr sz="1400" b="0" i="0">
                <a:solidFill>
                  <a:srgbClr val="464749"/>
                </a:solidFill>
                <a:latin typeface="Gotham Light"/>
                <a:cs typeface="Gotham Light"/>
              </a:defRPr>
            </a:lvl2pPr>
            <a:lvl3pPr>
              <a:buClr>
                <a:srgbClr val="D50032"/>
              </a:buClr>
              <a:defRPr sz="1400" b="0" i="0">
                <a:solidFill>
                  <a:srgbClr val="464749"/>
                </a:solidFill>
                <a:latin typeface="Gotham Light"/>
                <a:cs typeface="Gotham Light"/>
              </a:defRPr>
            </a:lvl3pPr>
            <a:lvl4pPr>
              <a:buClr>
                <a:srgbClr val="D50032"/>
              </a:buClr>
              <a:defRPr sz="1400" b="0" i="0">
                <a:solidFill>
                  <a:srgbClr val="464749"/>
                </a:solidFill>
                <a:latin typeface="Gotham Light"/>
                <a:cs typeface="Gotham Light"/>
              </a:defRPr>
            </a:lvl4pPr>
            <a:lvl5pPr>
              <a:buClr>
                <a:srgbClr val="D50032"/>
              </a:buClr>
              <a:defRPr sz="1400" b="0" i="0">
                <a:solidFill>
                  <a:srgbClr val="464749"/>
                </a:solidFill>
                <a:latin typeface="Gotham Light"/>
                <a:cs typeface="Gotham Light"/>
              </a:defRPr>
            </a:lvl5pPr>
          </a:lstStyle>
          <a:p>
            <a:pPr lvl="0"/>
            <a:r>
              <a:rPr lang="en-US"/>
              <a:t>Click to edit Master text styles</a:t>
            </a:r>
          </a:p>
          <a:p>
            <a:pPr lvl="1"/>
            <a:r>
              <a:rPr lang="en-US"/>
              <a:t>Second level</a:t>
            </a:r>
          </a:p>
        </p:txBody>
      </p:sp>
      <p:sp>
        <p:nvSpPr>
          <p:cNvPr id="6" name="Title 1"/>
          <p:cNvSpPr>
            <a:spLocks noGrp="1"/>
          </p:cNvSpPr>
          <p:nvPr>
            <p:ph type="ctrTitle"/>
          </p:nvPr>
        </p:nvSpPr>
        <p:spPr>
          <a:xfrm>
            <a:off x="745067" y="1596006"/>
            <a:ext cx="10553700" cy="537594"/>
          </a:xfrm>
          <a:prstGeom prst="rect">
            <a:avLst/>
          </a:prstGeom>
        </p:spPr>
        <p:txBody>
          <a:bodyPr>
            <a:noAutofit/>
          </a:bodyPr>
          <a:lstStyle>
            <a:lvl1pPr algn="l">
              <a:defRPr sz="3200" b="1" i="0" baseline="0">
                <a:solidFill>
                  <a:srgbClr val="F04D2A"/>
                </a:solidFill>
                <a:latin typeface="Courier New" pitchFamily="49" charset="0"/>
                <a:cs typeface="Courier New" pitchFamily="49" charset="0"/>
              </a:defRPr>
            </a:lvl1pPr>
          </a:lstStyle>
          <a:p>
            <a:r>
              <a:rPr lang="en-US"/>
              <a:t>Click to edit Master title style</a:t>
            </a:r>
            <a:endParaRPr lang="en-US" dirty="0"/>
          </a:p>
        </p:txBody>
      </p:sp>
    </p:spTree>
    <p:extLst>
      <p:ext uri="{BB962C8B-B14F-4D97-AF65-F5344CB8AC3E}">
        <p14:creationId xmlns:p14="http://schemas.microsoft.com/office/powerpoint/2010/main" val="3151545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1" descr="Title_Slide_final1.jpg"/>
          <p:cNvPicPr>
            <a:picLocks noChangeAspect="1"/>
          </p:cNvPicPr>
          <p:nvPr userDrawn="1"/>
        </p:nvPicPr>
        <p:blipFill rotWithShape="1">
          <a:blip r:embed="rId2">
            <a:extLst>
              <a:ext uri="{28A0092B-C50C-407E-A947-70E740481C1C}">
                <a14:useLocalDpi xmlns:a14="http://schemas.microsoft.com/office/drawing/2010/main" val="0"/>
              </a:ext>
            </a:extLst>
          </a:blip>
          <a:srcRect b="21905"/>
          <a:stretch/>
        </p:blipFill>
        <p:spPr bwMode="auto">
          <a:xfrm>
            <a:off x="0" y="1"/>
            <a:ext cx="12192000" cy="535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9348" y="3315512"/>
            <a:ext cx="9136952" cy="846914"/>
          </a:xfrm>
          <a:prstGeom prst="rect">
            <a:avLst/>
          </a:prstGeom>
        </p:spPr>
        <p:txBody>
          <a:bodyPr>
            <a:noAutofit/>
          </a:bodyPr>
          <a:lstStyle>
            <a:lvl1pPr algn="l">
              <a:defRPr sz="4800" b="1" i="0" baseline="0">
                <a:solidFill>
                  <a:srgbClr val="ED6A1F"/>
                </a:solidFill>
                <a:latin typeface="Calibri" pitchFamily="34" charset="0"/>
                <a:cs typeface="Calibri" pitchFamily="34" charset="0"/>
              </a:defRPr>
            </a:lvl1pPr>
          </a:lstStyle>
          <a:p>
            <a:r>
              <a:rPr lang="en-US"/>
              <a:t>Click to edit Master title style</a:t>
            </a:r>
            <a:endParaRPr lang="en-US" dirty="0"/>
          </a:p>
        </p:txBody>
      </p:sp>
      <p:sp>
        <p:nvSpPr>
          <p:cNvPr id="13" name="Text Placeholder 3"/>
          <p:cNvSpPr>
            <a:spLocks noGrp="1"/>
          </p:cNvSpPr>
          <p:nvPr>
            <p:ph type="body" sz="quarter" idx="14"/>
          </p:nvPr>
        </p:nvSpPr>
        <p:spPr>
          <a:xfrm>
            <a:off x="629349" y="4219577"/>
            <a:ext cx="9136952" cy="619124"/>
          </a:xfrm>
          <a:prstGeom prst="rect">
            <a:avLst/>
          </a:prstGeom>
        </p:spPr>
        <p:txBody>
          <a:bodyPr>
            <a:normAutofit/>
          </a:bodyPr>
          <a:lstStyle>
            <a:lvl1pPr>
              <a:buClr>
                <a:srgbClr val="1699D5"/>
              </a:buClr>
              <a:buFontTx/>
              <a:buNone/>
              <a:defRPr sz="2800" b="1" i="0">
                <a:solidFill>
                  <a:srgbClr val="1699D5"/>
                </a:solidFill>
                <a:latin typeface="+mn-lt"/>
                <a:cs typeface="Gotham Light"/>
              </a:defRPr>
            </a:lvl1pPr>
            <a:lvl2pPr>
              <a:buClr>
                <a:srgbClr val="D50032"/>
              </a:buClr>
              <a:defRPr sz="1400" b="0" i="0">
                <a:solidFill>
                  <a:srgbClr val="464749"/>
                </a:solidFill>
                <a:latin typeface="Gotham Light"/>
                <a:cs typeface="Gotham Light"/>
              </a:defRPr>
            </a:lvl2pPr>
            <a:lvl3pPr>
              <a:buClr>
                <a:srgbClr val="D50032"/>
              </a:buClr>
              <a:defRPr sz="1400" b="0" i="0">
                <a:solidFill>
                  <a:srgbClr val="464749"/>
                </a:solidFill>
                <a:latin typeface="Gotham Light"/>
                <a:cs typeface="Gotham Light"/>
              </a:defRPr>
            </a:lvl3pPr>
            <a:lvl4pPr>
              <a:buClr>
                <a:srgbClr val="D50032"/>
              </a:buClr>
              <a:defRPr sz="1400" b="0" i="0">
                <a:solidFill>
                  <a:srgbClr val="464749"/>
                </a:solidFill>
                <a:latin typeface="Gotham Light"/>
                <a:cs typeface="Gotham Light"/>
              </a:defRPr>
            </a:lvl4pPr>
            <a:lvl5pPr>
              <a:buClr>
                <a:srgbClr val="D50032"/>
              </a:buClr>
              <a:defRPr sz="1400" b="0" i="0">
                <a:solidFill>
                  <a:srgbClr val="464749"/>
                </a:solidFill>
                <a:latin typeface="Gotham Light"/>
                <a:cs typeface="Gotham Light"/>
              </a:defRPr>
            </a:lvl5pPr>
          </a:lstStyle>
          <a:p>
            <a:pPr lvl="0"/>
            <a:r>
              <a:rPr lang="en-US"/>
              <a:t>Click to edit Master text styles</a:t>
            </a:r>
          </a:p>
          <a:p>
            <a:pPr lvl="1"/>
            <a:r>
              <a:rPr lang="en-US"/>
              <a:t>Second level</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8628" y="5944490"/>
            <a:ext cx="1088672" cy="752834"/>
          </a:xfrm>
          <a:prstGeom prst="rect">
            <a:avLst/>
          </a:prstGeom>
        </p:spPr>
      </p:pic>
      <p:sp>
        <p:nvSpPr>
          <p:cNvPr id="5" name="Rectangle 4"/>
          <p:cNvSpPr/>
          <p:nvPr userDrawn="1"/>
        </p:nvSpPr>
        <p:spPr>
          <a:xfrm>
            <a:off x="4085113" y="1543792"/>
            <a:ext cx="1710047" cy="7837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893254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1" descr="Title_Slide_final.jpg"/>
          <p:cNvPicPr>
            <a:picLocks noChangeAspect="1"/>
          </p:cNvPicPr>
          <p:nvPr userDrawn="1"/>
        </p:nvPicPr>
        <p:blipFill rotWithShape="1">
          <a:blip r:embed="rId2">
            <a:extLst>
              <a:ext uri="{28A0092B-C50C-407E-A947-70E740481C1C}">
                <a14:useLocalDpi xmlns:a14="http://schemas.microsoft.com/office/drawing/2010/main" val="0"/>
              </a:ext>
            </a:extLst>
          </a:blip>
          <a:srcRect b="18442"/>
          <a:stretch/>
        </p:blipFill>
        <p:spPr bwMode="auto">
          <a:xfrm>
            <a:off x="0" y="0"/>
            <a:ext cx="12192000" cy="559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userDrawn="1"/>
        </p:nvSpPr>
        <p:spPr>
          <a:xfrm>
            <a:off x="1028701" y="2224089"/>
            <a:ext cx="7023100" cy="1417637"/>
          </a:xfrm>
          <a:prstGeom prst="rect">
            <a:avLst/>
          </a:prstGeom>
        </p:spPr>
        <p:txBody>
          <a:bodyPr anchor="ctr">
            <a:normAutofit/>
          </a:bodyPr>
          <a:lstStyle>
            <a:lvl1pPr algn="l" defTabSz="457200" rtl="0" eaLnBrk="1" latinLnBrk="0" hangingPunct="1">
              <a:spcBef>
                <a:spcPct val="0"/>
              </a:spcBef>
              <a:buNone/>
              <a:defRPr sz="2800" kern="1200" baseline="0">
                <a:solidFill>
                  <a:srgbClr val="D50032"/>
                </a:solidFill>
                <a:latin typeface="Gotham-Bold"/>
                <a:ea typeface="+mj-ea"/>
                <a:cs typeface="Gotham-Bold"/>
              </a:defRPr>
            </a:lvl1pPr>
          </a:lstStyle>
          <a:p>
            <a:pPr fontAlgn="auto">
              <a:spcAft>
                <a:spcPts val="0"/>
              </a:spcAft>
              <a:defRPr/>
            </a:pPr>
            <a:endParaRPr lang="en-US" sz="2800" dirty="0"/>
          </a:p>
        </p:txBody>
      </p:sp>
      <p:sp>
        <p:nvSpPr>
          <p:cNvPr id="2" name="Title 1"/>
          <p:cNvSpPr>
            <a:spLocks noGrp="1"/>
          </p:cNvSpPr>
          <p:nvPr>
            <p:ph type="title"/>
          </p:nvPr>
        </p:nvSpPr>
        <p:spPr>
          <a:xfrm>
            <a:off x="745068" y="1656133"/>
            <a:ext cx="10553699" cy="582546"/>
          </a:xfrm>
          <a:prstGeom prst="rect">
            <a:avLst/>
          </a:prstGeom>
        </p:spPr>
        <p:txBody>
          <a:bodyPr/>
          <a:lstStyle>
            <a:lvl1pPr algn="l">
              <a:defRPr sz="2800" b="1" baseline="0">
                <a:solidFill>
                  <a:srgbClr val="ED6A1F"/>
                </a:solidFill>
                <a:latin typeface="+mn-lt"/>
                <a:cs typeface="Gotham-Bold"/>
              </a:defRPr>
            </a:lvl1pPr>
          </a:lstStyle>
          <a:p>
            <a:r>
              <a:rPr lang="en-US"/>
              <a:t>Click to edit Master title style</a:t>
            </a:r>
            <a:endParaRPr lang="en-US" dirty="0"/>
          </a:p>
        </p:txBody>
      </p:sp>
      <p:sp>
        <p:nvSpPr>
          <p:cNvPr id="4" name="Text Placeholder 3"/>
          <p:cNvSpPr>
            <a:spLocks noGrp="1"/>
          </p:cNvSpPr>
          <p:nvPr>
            <p:ph type="body" sz="quarter" idx="14"/>
          </p:nvPr>
        </p:nvSpPr>
        <p:spPr>
          <a:xfrm>
            <a:off x="745067" y="2238680"/>
            <a:ext cx="10553700" cy="3800171"/>
          </a:xfrm>
          <a:prstGeom prst="rect">
            <a:avLst/>
          </a:prstGeom>
        </p:spPr>
        <p:txBody>
          <a:bodyPr>
            <a:normAutofit/>
          </a:bodyPr>
          <a:lstStyle>
            <a:lvl1pPr>
              <a:buClr>
                <a:srgbClr val="1699D5"/>
              </a:buClr>
              <a:defRPr sz="1400" b="0" i="0">
                <a:solidFill>
                  <a:srgbClr val="464749"/>
                </a:solidFill>
                <a:latin typeface="+mj-lt"/>
                <a:cs typeface="Gotham Light"/>
              </a:defRPr>
            </a:lvl1pPr>
            <a:lvl2pPr>
              <a:buClr>
                <a:srgbClr val="D50032"/>
              </a:buClr>
              <a:defRPr lang="en-US" sz="1400" b="0" i="0" kern="1200" dirty="0" smtClean="0">
                <a:solidFill>
                  <a:srgbClr val="464749"/>
                </a:solidFill>
                <a:latin typeface="+mj-lt"/>
                <a:ea typeface="+mn-ea"/>
                <a:cs typeface="Gotham Light"/>
              </a:defRPr>
            </a:lvl2pPr>
            <a:lvl3pPr>
              <a:buClr>
                <a:srgbClr val="D50032"/>
              </a:buClr>
              <a:defRPr sz="1400" b="0" i="0">
                <a:solidFill>
                  <a:srgbClr val="464749"/>
                </a:solidFill>
                <a:latin typeface="Gotham Light"/>
                <a:cs typeface="Gotham Light"/>
              </a:defRPr>
            </a:lvl3pPr>
            <a:lvl4pPr>
              <a:buClr>
                <a:srgbClr val="D50032"/>
              </a:buClr>
              <a:defRPr sz="1400" b="0" i="0">
                <a:solidFill>
                  <a:srgbClr val="464749"/>
                </a:solidFill>
                <a:latin typeface="Gotham Light"/>
                <a:cs typeface="Gotham Light"/>
              </a:defRPr>
            </a:lvl4pPr>
            <a:lvl5pPr>
              <a:buClr>
                <a:srgbClr val="D50032"/>
              </a:buClr>
              <a:defRPr sz="1400" b="0" i="0">
                <a:solidFill>
                  <a:srgbClr val="464749"/>
                </a:solidFill>
                <a:latin typeface="Gotham Light"/>
                <a:cs typeface="Gotham Light"/>
              </a:defRPr>
            </a:lvl5pPr>
          </a:lstStyle>
          <a:p>
            <a:pPr lvl="0"/>
            <a:r>
              <a:rPr lang="en-US" dirty="0"/>
              <a:t>Click to edit Master text styles</a:t>
            </a:r>
          </a:p>
          <a:p>
            <a:pPr lvl="1"/>
            <a:r>
              <a:rPr lang="en-US" dirty="0"/>
              <a:t>Second level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8628" y="5944490"/>
            <a:ext cx="1088672" cy="752834"/>
          </a:xfrm>
          <a:prstGeom prst="rect">
            <a:avLst/>
          </a:prstGeom>
        </p:spPr>
      </p:pic>
    </p:spTree>
    <p:extLst>
      <p:ext uri="{BB962C8B-B14F-4D97-AF65-F5344CB8AC3E}">
        <p14:creationId xmlns:p14="http://schemas.microsoft.com/office/powerpoint/2010/main" val="1128017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wo Columns Multi Images on White">
    <p:spTree>
      <p:nvGrpSpPr>
        <p:cNvPr id="1" name=""/>
        <p:cNvGrpSpPr/>
        <p:nvPr/>
      </p:nvGrpSpPr>
      <p:grpSpPr>
        <a:xfrm>
          <a:off x="0" y="0"/>
          <a:ext cx="0" cy="0"/>
          <a:chOff x="0" y="0"/>
          <a:chExt cx="0" cy="0"/>
        </a:xfrm>
      </p:grpSpPr>
      <p:pic>
        <p:nvPicPr>
          <p:cNvPr id="11" name="Picture 1" descr="Title_Slide_fina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745068" y="1656133"/>
            <a:ext cx="10553699" cy="582546"/>
          </a:xfrm>
          <a:prstGeom prst="rect">
            <a:avLst/>
          </a:prstGeom>
        </p:spPr>
        <p:txBody>
          <a:bodyPr/>
          <a:lstStyle>
            <a:lvl1pPr algn="l">
              <a:defRPr sz="3200" b="1" baseline="0">
                <a:solidFill>
                  <a:srgbClr val="F04D2A"/>
                </a:solidFill>
                <a:latin typeface="Courier New" pitchFamily="49" charset="0"/>
                <a:cs typeface="Courier New" pitchFamily="49" charset="0"/>
              </a:defRPr>
            </a:lvl1pPr>
          </a:lstStyle>
          <a:p>
            <a:r>
              <a:rPr lang="en-US"/>
              <a:t>Click to edit Master title style</a:t>
            </a:r>
            <a:endParaRPr lang="en-US" dirty="0"/>
          </a:p>
        </p:txBody>
      </p:sp>
      <p:sp>
        <p:nvSpPr>
          <p:cNvPr id="9" name="Text Placeholder 3"/>
          <p:cNvSpPr>
            <a:spLocks noGrp="1"/>
          </p:cNvSpPr>
          <p:nvPr>
            <p:ph type="body" sz="quarter" idx="14"/>
          </p:nvPr>
        </p:nvSpPr>
        <p:spPr>
          <a:xfrm>
            <a:off x="745067" y="2238376"/>
            <a:ext cx="5274733" cy="3362324"/>
          </a:xfrm>
          <a:prstGeom prst="rect">
            <a:avLst/>
          </a:prstGeom>
        </p:spPr>
        <p:txBody>
          <a:bodyPr>
            <a:normAutofit/>
          </a:bodyPr>
          <a:lstStyle>
            <a:lvl1pPr>
              <a:buClr>
                <a:srgbClr val="F04D2A"/>
              </a:buClr>
              <a:defRPr sz="1400" b="0" i="0">
                <a:solidFill>
                  <a:srgbClr val="464749"/>
                </a:solidFill>
                <a:latin typeface="+mj-lt"/>
                <a:cs typeface="Gotham Light"/>
              </a:defRPr>
            </a:lvl1pPr>
            <a:lvl2pPr>
              <a:buClr>
                <a:srgbClr val="F04D2A"/>
              </a:buClr>
              <a:defRPr sz="1400" b="0" i="0">
                <a:solidFill>
                  <a:srgbClr val="464749"/>
                </a:solidFill>
                <a:latin typeface="+mj-lt"/>
                <a:cs typeface="Gotham Light"/>
              </a:defRPr>
            </a:lvl2pPr>
            <a:lvl3pPr>
              <a:buClr>
                <a:srgbClr val="F04D2A"/>
              </a:buClr>
              <a:defRPr sz="1400" b="0" i="0">
                <a:solidFill>
                  <a:srgbClr val="464749"/>
                </a:solidFill>
                <a:latin typeface="+mj-lt"/>
                <a:cs typeface="Gotham Light"/>
              </a:defRPr>
            </a:lvl3pPr>
            <a:lvl4pPr>
              <a:buClr>
                <a:srgbClr val="F04D2A"/>
              </a:buClr>
              <a:defRPr sz="1400" b="0" i="0">
                <a:solidFill>
                  <a:srgbClr val="464749"/>
                </a:solidFill>
                <a:latin typeface="+mj-lt"/>
                <a:cs typeface="Gotham Light"/>
              </a:defRPr>
            </a:lvl4pPr>
            <a:lvl5pPr>
              <a:buClr>
                <a:srgbClr val="F04D2A"/>
              </a:buClr>
              <a:defRPr sz="1400" b="0" i="0">
                <a:solidFill>
                  <a:srgbClr val="464749"/>
                </a:solidFill>
                <a:latin typeface="+mj-lt"/>
                <a:cs typeface="Gotham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7"/>
          <p:cNvSpPr>
            <a:spLocks noGrp="1"/>
          </p:cNvSpPr>
          <p:nvPr>
            <p:ph type="pic" sz="quarter" idx="16"/>
          </p:nvPr>
        </p:nvSpPr>
        <p:spPr>
          <a:xfrm>
            <a:off x="6201835" y="2238376"/>
            <a:ext cx="2523067" cy="1666874"/>
          </a:xfrm>
          <a:prstGeom prst="rect">
            <a:avLst/>
          </a:prstGeom>
        </p:spPr>
        <p:txBody>
          <a:bodyPr>
            <a:normAutofit/>
          </a:bodyPr>
          <a:lstStyle>
            <a:lvl1pPr>
              <a:buClr>
                <a:srgbClr val="1699D5"/>
              </a:buClr>
              <a:buFontTx/>
              <a:buNone/>
              <a:defRPr sz="1400" baseline="0">
                <a:solidFill>
                  <a:srgbClr val="464749"/>
                </a:solidFill>
                <a:latin typeface="Calibri" pitchFamily="34" charset="0"/>
              </a:defRPr>
            </a:lvl1pPr>
          </a:lstStyle>
          <a:p>
            <a:pPr lvl="0"/>
            <a:endParaRPr lang="en-GB" noProof="0" dirty="0"/>
          </a:p>
        </p:txBody>
      </p:sp>
      <p:sp>
        <p:nvSpPr>
          <p:cNvPr id="13" name="Picture Placeholder 7"/>
          <p:cNvSpPr>
            <a:spLocks noGrp="1"/>
          </p:cNvSpPr>
          <p:nvPr>
            <p:ph type="pic" sz="quarter" idx="17"/>
          </p:nvPr>
        </p:nvSpPr>
        <p:spPr>
          <a:xfrm>
            <a:off x="8775700" y="2238376"/>
            <a:ext cx="2523067" cy="1666874"/>
          </a:xfrm>
          <a:prstGeom prst="rect">
            <a:avLst/>
          </a:prstGeom>
        </p:spPr>
        <p:txBody>
          <a:bodyPr>
            <a:normAutofit/>
          </a:bodyPr>
          <a:lstStyle>
            <a:lvl1pPr>
              <a:buClr>
                <a:srgbClr val="1699D5"/>
              </a:buClr>
              <a:buFontTx/>
              <a:buNone/>
              <a:defRPr sz="1400" baseline="0">
                <a:solidFill>
                  <a:srgbClr val="464749"/>
                </a:solidFill>
                <a:latin typeface="Calibri" pitchFamily="34" charset="0"/>
              </a:defRPr>
            </a:lvl1pPr>
          </a:lstStyle>
          <a:p>
            <a:pPr lvl="0"/>
            <a:endParaRPr lang="en-GB" noProof="0" dirty="0"/>
          </a:p>
        </p:txBody>
      </p:sp>
      <p:sp>
        <p:nvSpPr>
          <p:cNvPr id="14" name="Picture Placeholder 7"/>
          <p:cNvSpPr>
            <a:spLocks noGrp="1"/>
          </p:cNvSpPr>
          <p:nvPr>
            <p:ph type="pic" sz="quarter" idx="18"/>
          </p:nvPr>
        </p:nvSpPr>
        <p:spPr>
          <a:xfrm>
            <a:off x="6201835" y="3933826"/>
            <a:ext cx="2523067" cy="1666874"/>
          </a:xfrm>
          <a:prstGeom prst="rect">
            <a:avLst/>
          </a:prstGeom>
        </p:spPr>
        <p:txBody>
          <a:bodyPr>
            <a:normAutofit/>
          </a:bodyPr>
          <a:lstStyle>
            <a:lvl1pPr>
              <a:buClr>
                <a:srgbClr val="1699D5"/>
              </a:buClr>
              <a:buFontTx/>
              <a:buNone/>
              <a:defRPr sz="1400" baseline="0">
                <a:solidFill>
                  <a:srgbClr val="464749"/>
                </a:solidFill>
                <a:latin typeface="Calibri" pitchFamily="34" charset="0"/>
              </a:defRPr>
            </a:lvl1pPr>
          </a:lstStyle>
          <a:p>
            <a:pPr lvl="0"/>
            <a:endParaRPr lang="en-GB" noProof="0" dirty="0"/>
          </a:p>
        </p:txBody>
      </p:sp>
      <p:sp>
        <p:nvSpPr>
          <p:cNvPr id="16" name="Picture Placeholder 7"/>
          <p:cNvSpPr>
            <a:spLocks noGrp="1"/>
          </p:cNvSpPr>
          <p:nvPr>
            <p:ph type="pic" sz="quarter" idx="19"/>
          </p:nvPr>
        </p:nvSpPr>
        <p:spPr>
          <a:xfrm>
            <a:off x="8775700" y="3933826"/>
            <a:ext cx="2523067" cy="1666874"/>
          </a:xfrm>
          <a:prstGeom prst="rect">
            <a:avLst/>
          </a:prstGeom>
        </p:spPr>
        <p:txBody>
          <a:bodyPr>
            <a:normAutofit/>
          </a:bodyPr>
          <a:lstStyle>
            <a:lvl1pPr>
              <a:buClr>
                <a:srgbClr val="1699D5"/>
              </a:buClr>
              <a:buFontTx/>
              <a:buNone/>
              <a:defRPr sz="1400" baseline="0">
                <a:solidFill>
                  <a:srgbClr val="464749"/>
                </a:solidFill>
                <a:latin typeface="Calibri" pitchFamily="34" charset="0"/>
              </a:defRPr>
            </a:lvl1pPr>
          </a:lstStyle>
          <a:p>
            <a:pPr lvl="0"/>
            <a:endParaRPr lang="en-GB" noProof="0" dirty="0"/>
          </a:p>
        </p:txBody>
      </p:sp>
    </p:spTree>
    <p:extLst>
      <p:ext uri="{BB962C8B-B14F-4D97-AF65-F5344CB8AC3E}">
        <p14:creationId xmlns:p14="http://schemas.microsoft.com/office/powerpoint/2010/main" val="99550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837127"/>
            <a:ext cx="11128310"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200"/>
            <a:ext cx="11123613" cy="4070350"/>
          </a:xfrm>
          <a:prstGeom prst="rect">
            <a:avLst/>
          </a:prstGeom>
        </p:spPr>
        <p:txBody>
          <a:bodyPr>
            <a:normAutofit/>
          </a:bodyPr>
          <a:lstStyle>
            <a:lvl1pPr marL="0" indent="0">
              <a:buFontTx/>
              <a:buNone/>
              <a:defRPr sz="2000">
                <a:latin typeface="Arial" charset="0"/>
                <a:ea typeface="Arial" charset="0"/>
                <a:cs typeface="Arial" charset="0"/>
              </a:defRPr>
            </a:lvl1pPr>
          </a:lstStyle>
          <a:p>
            <a:pPr lvl="0"/>
            <a:r>
              <a:rPr lang="en-US"/>
              <a:t>Click to edit</a:t>
            </a:r>
            <a:endParaRPr lang="en-GB"/>
          </a:p>
        </p:txBody>
      </p:sp>
    </p:spTree>
    <p:extLst>
      <p:ext uri="{BB962C8B-B14F-4D97-AF65-F5344CB8AC3E}">
        <p14:creationId xmlns:p14="http://schemas.microsoft.com/office/powerpoint/2010/main" val="44392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599" y="837127"/>
            <a:ext cx="11268269"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021"/>
            <a:ext cx="7362825" cy="4044950"/>
          </a:xfrm>
          <a:prstGeom prst="rect">
            <a:avLst/>
          </a:prstGeom>
        </p:spPr>
        <p:txBody>
          <a:bodyPr>
            <a:normAutofit/>
          </a:bodyPr>
          <a:lstStyle>
            <a:lvl1pPr marL="0" indent="0">
              <a:buFontTx/>
              <a:buNone/>
              <a:defRPr sz="2000" baseline="0">
                <a:latin typeface="Arial" charset="0"/>
                <a:ea typeface="Arial" charset="0"/>
                <a:cs typeface="Arial" charset="0"/>
              </a:defRPr>
            </a:lvl1pPr>
          </a:lstStyle>
          <a:p>
            <a:pPr lvl="0"/>
            <a:r>
              <a:rPr lang="en-US"/>
              <a:t>Click to edit </a:t>
            </a:r>
            <a:endParaRPr lang="en-GB"/>
          </a:p>
        </p:txBody>
      </p:sp>
      <p:sp>
        <p:nvSpPr>
          <p:cNvPr id="9" name="Picture Placeholder 5"/>
          <p:cNvSpPr>
            <a:spLocks noGrp="1"/>
          </p:cNvSpPr>
          <p:nvPr>
            <p:ph type="pic" sz="quarter" idx="11"/>
          </p:nvPr>
        </p:nvSpPr>
        <p:spPr>
          <a:xfrm>
            <a:off x="8075613" y="1854200"/>
            <a:ext cx="3798887" cy="4044950"/>
          </a:xfrm>
          <a:prstGeom prst="rect">
            <a:avLst/>
          </a:prstGeom>
        </p:spPr>
        <p:txBody>
          <a:bodyPr/>
          <a:lstStyle>
            <a:lvl1pPr marL="0" indent="0">
              <a:buFontTx/>
              <a:buNone/>
              <a:defRPr sz="2400">
                <a:latin typeface="Arial" charset="0"/>
                <a:ea typeface="Arial" charset="0"/>
                <a:cs typeface="Arial" charset="0"/>
              </a:defRPr>
            </a:lvl1pPr>
          </a:lstStyle>
          <a:p>
            <a:endParaRPr lang="en-GB"/>
          </a:p>
        </p:txBody>
      </p:sp>
    </p:spTree>
    <p:extLst>
      <p:ext uri="{BB962C8B-B14F-4D97-AF65-F5344CB8AC3E}">
        <p14:creationId xmlns:p14="http://schemas.microsoft.com/office/powerpoint/2010/main" val="64758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 here</a:t>
            </a:r>
          </a:p>
        </p:txBody>
      </p:sp>
    </p:spTree>
    <p:extLst>
      <p:ext uri="{BB962C8B-B14F-4D97-AF65-F5344CB8AC3E}">
        <p14:creationId xmlns:p14="http://schemas.microsoft.com/office/powerpoint/2010/main" val="191622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3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90"/>
            <a:ext cx="9144000" cy="3087973"/>
          </a:xfrm>
          <a:prstGeom prst="rect">
            <a:avLst/>
          </a:prstGeom>
        </p:spPr>
        <p:txBody>
          <a:bodyPr lIns="0" tIns="0" rIns="0" bIns="0"/>
          <a:lstStyle>
            <a:lvl1pPr marL="214313" indent="-214313" algn="l">
              <a:buFont typeface="Arial" charset="0"/>
              <a:buChar char="•"/>
              <a:defRPr sz="1350">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a:t>
            </a:r>
          </a:p>
        </p:txBody>
      </p:sp>
    </p:spTree>
    <p:extLst>
      <p:ext uri="{BB962C8B-B14F-4D97-AF65-F5344CB8AC3E}">
        <p14:creationId xmlns:p14="http://schemas.microsoft.com/office/powerpoint/2010/main" val="9671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85373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4" y="4676504"/>
            <a:ext cx="2656676" cy="248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6148" y="1412776"/>
            <a:ext cx="8544949" cy="1728192"/>
          </a:xfrm>
        </p:spPr>
        <p:txBody>
          <a:bodyPr/>
          <a:lstStyle>
            <a:lvl1pPr algn="ctr">
              <a:defRPr sz="6000" b="1" baseline="0">
                <a:solidFill>
                  <a:schemeClr val="accent4">
                    <a:lumMod val="75000"/>
                  </a:schemeClr>
                </a:solidFill>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51794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hyperlink" Target="http://www.foodafactoflife.org.uk/"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hyperlink" Target="http://www.foodafactoflife.org.uk/" TargetMode="Externa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8.jpeg"/><Relationship Id="rId5" Type="http://schemas.openxmlformats.org/officeDocument/2006/relationships/slideLayout" Target="../slideLayouts/slideLayout13.xml"/><Relationship Id="rId10" Type="http://schemas.openxmlformats.org/officeDocument/2006/relationships/theme" Target="../theme/theme7.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492" y="0"/>
            <a:ext cx="12172508" cy="6847036"/>
          </a:xfrm>
          <a:prstGeom prst="rect">
            <a:avLst/>
          </a:prstGeom>
        </p:spPr>
      </p:pic>
    </p:spTree>
    <p:extLst>
      <p:ext uri="{BB962C8B-B14F-4D97-AF65-F5344CB8AC3E}">
        <p14:creationId xmlns:p14="http://schemas.microsoft.com/office/powerpoint/2010/main" val="1032443473"/>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7127"/>
            <a:ext cx="8398374" cy="624819"/>
          </a:xfrm>
          <a:prstGeom prst="rect">
            <a:avLst/>
          </a:prstGeom>
        </p:spPr>
        <p:txBody>
          <a:bodyPr vert="horz" lIns="91440" tIns="45720" rIns="91440" bIns="45720" rtlCol="0" anchor="ctr">
            <a:normAutofit/>
          </a:bodyPr>
          <a:lstStyle/>
          <a:p>
            <a:r>
              <a:rPr lang="en-US"/>
              <a:t>Title here</a:t>
            </a:r>
            <a:endParaRPr lang="en-GB"/>
          </a:p>
        </p:txBody>
      </p:sp>
      <p:sp>
        <p:nvSpPr>
          <p:cNvPr id="3" name="Text Placeholder 2"/>
          <p:cNvSpPr>
            <a:spLocks noGrp="1"/>
          </p:cNvSpPr>
          <p:nvPr>
            <p:ph type="body" idx="1"/>
          </p:nvPr>
        </p:nvSpPr>
        <p:spPr>
          <a:xfrm>
            <a:off x="609600" y="1867437"/>
            <a:ext cx="11135932" cy="3889419"/>
          </a:xfrm>
          <a:prstGeom prst="rect">
            <a:avLst/>
          </a:prstGeom>
        </p:spPr>
        <p:txBody>
          <a:bodyPr vert="horz" lIns="91440" tIns="45720" rIns="91440" bIns="45720" rtlCol="0">
            <a:normAutofit/>
          </a:bodyPr>
          <a:lstStyle/>
          <a:p>
            <a:pPr lvl="0"/>
            <a:r>
              <a:rPr lang="en-GB" sz="2400">
                <a:latin typeface="Arial" panose="020B0604020202020204" pitchFamily="34" charset="0"/>
                <a:cs typeface="Arial" panose="020B0604020202020204" pitchFamily="34" charset="0"/>
              </a:rPr>
              <a:t>Click to add text</a:t>
            </a:r>
            <a:endParaRPr lang="en-GB"/>
          </a:p>
        </p:txBody>
      </p:sp>
    </p:spTree>
    <p:extLst>
      <p:ext uri="{BB962C8B-B14F-4D97-AF65-F5344CB8AC3E}">
        <p14:creationId xmlns:p14="http://schemas.microsoft.com/office/powerpoint/2010/main" val="1450869770"/>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a:buNone/>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7591442"/>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dirty="0">
                <a:solidFill>
                  <a:prstClr val="black"/>
                </a:solidFill>
                <a:latin typeface="Arial" charset="0"/>
                <a:ea typeface="Arial" charset="0"/>
                <a:cs typeface="Arial" charset="0"/>
                <a:hlinkClick r:id="rId4"/>
              </a:rPr>
              <a:t>www.foodafactoflife.org.uk</a:t>
            </a:r>
            <a:r>
              <a:rPr lang="en-US" sz="675" dirty="0">
                <a:solidFill>
                  <a:prstClr val="black"/>
                </a:solidFill>
                <a:latin typeface="Arial" charset="0"/>
                <a:ea typeface="Arial" charset="0"/>
                <a:cs typeface="Arial" charset="0"/>
              </a:rPr>
              <a:t>    © Food – a fact of life 2022</a:t>
            </a:r>
          </a:p>
        </p:txBody>
      </p:sp>
    </p:spTree>
    <p:extLst>
      <p:ext uri="{BB962C8B-B14F-4D97-AF65-F5344CB8AC3E}">
        <p14:creationId xmlns:p14="http://schemas.microsoft.com/office/powerpoint/2010/main" val="1438286082"/>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73072" y="6539530"/>
            <a:ext cx="10721788" cy="103875"/>
          </a:xfrm>
          <a:prstGeom prst="rect">
            <a:avLst/>
          </a:prstGeom>
          <a:noFill/>
        </p:spPr>
        <p:txBody>
          <a:bodyPr wrap="square" lIns="0" tIns="0" rIns="0" bIns="0" rtlCol="0">
            <a:spAutoFit/>
          </a:bodyPr>
          <a:lstStyle/>
          <a:p>
            <a:pPr algn="r"/>
            <a:r>
              <a:rPr lang="en-US" sz="675" b="0" i="0" dirty="0">
                <a:solidFill>
                  <a:schemeClr val="tx1"/>
                </a:solidFill>
                <a:latin typeface="Arial" charset="0"/>
                <a:ea typeface="Arial" charset="0"/>
                <a:cs typeface="Arial" charset="0"/>
                <a:hlinkClick r:id="rId4"/>
              </a:rPr>
              <a:t>www.foodafactoflife.org.uk</a:t>
            </a:r>
            <a:r>
              <a:rPr lang="en-US" sz="675" b="0" i="0" baseline="0" dirty="0">
                <a:solidFill>
                  <a:schemeClr val="tx1"/>
                </a:solidFill>
                <a:latin typeface="Arial" charset="0"/>
                <a:ea typeface="Arial" charset="0"/>
                <a:cs typeface="Arial" charset="0"/>
              </a:rPr>
              <a:t>    </a:t>
            </a:r>
            <a:r>
              <a:rPr lang="en-US" sz="675"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3614256877"/>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3233581278"/>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32400" y="274638"/>
            <a:ext cx="635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5327651" y="1600201"/>
            <a:ext cx="62547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6602552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l" rtl="0" eaLnBrk="0" fontAlgn="base" hangingPunct="0">
        <a:spcBef>
          <a:spcPct val="0"/>
        </a:spcBef>
        <a:spcAft>
          <a:spcPct val="0"/>
        </a:spcAft>
        <a:defRPr sz="4400" kern="1200">
          <a:solidFill>
            <a:srgbClr val="604A7B"/>
          </a:solidFill>
          <a:latin typeface="+mj-lt"/>
          <a:ea typeface="+mj-ea"/>
          <a:cs typeface="+mj-cs"/>
        </a:defRPr>
      </a:lvl1pPr>
      <a:lvl2pPr algn="l" rtl="0" eaLnBrk="0" fontAlgn="base" hangingPunct="0">
        <a:spcBef>
          <a:spcPct val="0"/>
        </a:spcBef>
        <a:spcAft>
          <a:spcPct val="0"/>
        </a:spcAft>
        <a:defRPr sz="4400">
          <a:solidFill>
            <a:srgbClr val="604A7B"/>
          </a:solidFill>
          <a:latin typeface="Arial" charset="0"/>
        </a:defRPr>
      </a:lvl2pPr>
      <a:lvl3pPr algn="l" rtl="0" eaLnBrk="0" fontAlgn="base" hangingPunct="0">
        <a:spcBef>
          <a:spcPct val="0"/>
        </a:spcBef>
        <a:spcAft>
          <a:spcPct val="0"/>
        </a:spcAft>
        <a:defRPr sz="4400">
          <a:solidFill>
            <a:srgbClr val="604A7B"/>
          </a:solidFill>
          <a:latin typeface="Arial" charset="0"/>
        </a:defRPr>
      </a:lvl3pPr>
      <a:lvl4pPr algn="l" rtl="0" eaLnBrk="0" fontAlgn="base" hangingPunct="0">
        <a:spcBef>
          <a:spcPct val="0"/>
        </a:spcBef>
        <a:spcAft>
          <a:spcPct val="0"/>
        </a:spcAft>
        <a:defRPr sz="4400">
          <a:solidFill>
            <a:srgbClr val="604A7B"/>
          </a:solidFill>
          <a:latin typeface="Arial" charset="0"/>
        </a:defRPr>
      </a:lvl4pPr>
      <a:lvl5pPr algn="l" rtl="0" eaLnBrk="0" fontAlgn="base" hangingPunct="0">
        <a:spcBef>
          <a:spcPct val="0"/>
        </a:spcBef>
        <a:spcAft>
          <a:spcPct val="0"/>
        </a:spcAft>
        <a:defRPr sz="4400">
          <a:solidFill>
            <a:srgbClr val="604A7B"/>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604A7B"/>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604A7B"/>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604A7B"/>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92478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B0D39-DC27-3342-A7C3-A040559FA9BE}" type="datetimeFigureOut">
              <a:rPr lang="en-US" smtClean="0"/>
              <a:t>3/10/2022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8C09-82CA-C245-A128-DF11AA674A3F}" type="slidenum">
              <a:rPr lang="en-US" smtClean="0"/>
              <a:t>‹#›</a:t>
            </a:fld>
            <a:endParaRPr lang="en-US" dirty="0"/>
          </a:p>
        </p:txBody>
      </p:sp>
    </p:spTree>
    <p:extLst>
      <p:ext uri="{BB962C8B-B14F-4D97-AF65-F5344CB8AC3E}">
        <p14:creationId xmlns:p14="http://schemas.microsoft.com/office/powerpoint/2010/main" val="68319064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foodafactoflife.org.uk/media/8735/careerseduposter_200828_final.pdf" TargetMode="External"/><Relationship Id="rId7" Type="http://schemas.openxmlformats.org/officeDocument/2006/relationships/hyperlink" Target="https://www.youtube.com/watch?v=aM6nSGagsj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www.foodafactoflife.org.uk/media/9773/careers-opportunities-for-young-people-with-additional-needs.pptx" TargetMode="External"/><Relationship Id="rId11" Type="http://schemas.openxmlformats.org/officeDocument/2006/relationships/image" Target="../media/image32.png"/><Relationship Id="rId5" Type="http://schemas.openxmlformats.org/officeDocument/2006/relationships/hyperlink" Target="https://www.foodafactoflife.org.uk/pupils-with-additional-needs/teaching-pupils-with-additional-needs/characteristics-of-good-practice-in-teaching-food-and-nutrition-education-to-pupils-with-additional-needs/" TargetMode="External"/><Relationship Id="rId10" Type="http://schemas.openxmlformats.org/officeDocument/2006/relationships/image" Target="../media/image31.png"/><Relationship Id="rId4" Type="http://schemas.openxmlformats.org/officeDocument/2006/relationships/hyperlink" Target="https://www.foodafactoflife.org.uk/whole-school/careers-in-food/" TargetMode="External"/><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hyperlink" Target="https://www.ifst.org/" TargetMode="External"/><Relationship Id="rId13" Type="http://schemas.openxmlformats.org/officeDocument/2006/relationships/hyperlink" Target="https://tastycareers.org.uk/" TargetMode="External"/><Relationship Id="rId3" Type="http://schemas.openxmlformats.org/officeDocument/2006/relationships/hyperlink" Target="https://careerswales.gov.wales/" TargetMode="External"/><Relationship Id="rId7" Type="http://schemas.openxmlformats.org/officeDocument/2006/relationships/hyperlink" Target="https://www.fdfscotland.org.uk/fdf/what-we-do/workforce-and-employment/careers-and-skills-development/" TargetMode="External"/><Relationship Id="rId12" Type="http://schemas.openxmlformats.org/officeDocument/2006/relationships/hyperlink" Target="https://springboard.uk.net/"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fdf.org.uk/" TargetMode="External"/><Relationship Id="rId11" Type="http://schemas.openxmlformats.org/officeDocument/2006/relationships/hyperlink" Target="https://www.nidirect.gov.uk/campaigns/careers" TargetMode="External"/><Relationship Id="rId5" Type="http://schemas.openxmlformats.org/officeDocument/2006/relationships/hyperlink" Target="https://www.dyw.scot/young-people.html" TargetMode="External"/><Relationship Id="rId10" Type="http://schemas.openxmlformats.org/officeDocument/2006/relationships/hyperlink" Target="https://www.nfuonline.com/careers/" TargetMode="External"/><Relationship Id="rId4" Type="http://schemas.openxmlformats.org/officeDocument/2006/relationships/hyperlink" Target="https://www.chillededucation.org/" TargetMode="External"/><Relationship Id="rId9" Type="http://schemas.openxmlformats.org/officeDocument/2006/relationships/hyperlink" Target="https://nationalcareersweek.com/2022-sm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oodafactoflife.org.uk/training/2022/virtual-practical-workshop-food-skills-recipes-and-diversity-eastern-asian-cuisines/" TargetMode="External"/><Relationship Id="rId7" Type="http://schemas.openxmlformats.org/officeDocument/2006/relationships/hyperlink" Target="https://www.foodafactoflife.org.uk/professional-development/ffl-training/" TargetMode="External"/><Relationship Id="rId2" Type="http://schemas.openxmlformats.org/officeDocument/2006/relationships/hyperlink" Target="https://www.foodafactoflife.org.uk/training/2022/virtual-practical-workshop-food-skills-recipes-and-diversity-middle-eastern-cuisines/" TargetMode="External"/><Relationship Id="rId1" Type="http://schemas.openxmlformats.org/officeDocument/2006/relationships/slideLayout" Target="../slideLayouts/slideLayout6.xml"/><Relationship Id="rId6" Type="http://schemas.openxmlformats.org/officeDocument/2006/relationships/hyperlink" Target="https://www.foodafactoflife.org.uk/training/2022/virtual-practical-workshop-food-skills-recipes-and-diversity-eastern-european-cuisines/" TargetMode="External"/><Relationship Id="rId5" Type="http://schemas.openxmlformats.org/officeDocument/2006/relationships/hyperlink" Target="https://www.foodafactoflife.org.uk/training/2022/virtual-practical-workshop-food-skills-recipes-and-diversity-south-american-cuisines/" TargetMode="External"/><Relationship Id="rId4" Type="http://schemas.openxmlformats.org/officeDocument/2006/relationships/hyperlink" Target="https://www.foodafactoflife.org.uk/training/2022/virtual-practical-workshop-food-skills-recipes-and-diversity-caribbean-islands-cuisin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658" y="3202082"/>
            <a:ext cx="8029886" cy="733096"/>
          </a:xfrm>
        </p:spPr>
        <p:txBody>
          <a:bodyPr/>
          <a:lstStyle/>
          <a:p>
            <a:pPr lvl="0">
              <a:lnSpc>
                <a:spcPct val="100000"/>
              </a:lnSpc>
              <a:spcBef>
                <a:spcPts val="0"/>
              </a:spcBef>
              <a:defRPr/>
            </a:pPr>
            <a:r>
              <a:rPr lang="en-GB" sz="3600" dirty="0"/>
              <a:t>Careers in food and drink</a:t>
            </a:r>
            <a:endParaRPr lang="en-GB" sz="3600" b="0" dirty="0">
              <a:latin typeface="Calibri" panose="020F0502020204030204"/>
            </a:endParaRPr>
          </a:p>
        </p:txBody>
      </p:sp>
      <p:sp>
        <p:nvSpPr>
          <p:cNvPr id="3" name="TextBox 2"/>
          <p:cNvSpPr txBox="1"/>
          <p:nvPr/>
        </p:nvSpPr>
        <p:spPr>
          <a:xfrm>
            <a:off x="1142452" y="5348177"/>
            <a:ext cx="248325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09/03/22</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877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BF1D-3D72-A949-BCAE-8FEE12266C77}"/>
              </a:ext>
            </a:extLst>
          </p:cNvPr>
          <p:cNvSpPr>
            <a:spLocks noGrp="1"/>
          </p:cNvSpPr>
          <p:nvPr>
            <p:ph type="title"/>
          </p:nvPr>
        </p:nvSpPr>
        <p:spPr/>
        <p:txBody>
          <a:bodyPr/>
          <a:lstStyle/>
          <a:p>
            <a:r>
              <a:rPr lang="en-US" dirty="0"/>
              <a:t>Benefits for Schools</a:t>
            </a:r>
          </a:p>
        </p:txBody>
      </p:sp>
      <p:sp>
        <p:nvSpPr>
          <p:cNvPr id="3" name="Text Placeholder 2">
            <a:extLst>
              <a:ext uri="{FF2B5EF4-FFF2-40B4-BE49-F238E27FC236}">
                <a16:creationId xmlns:a16="http://schemas.microsoft.com/office/drawing/2014/main" id="{E955C7DA-1B41-134E-8FB0-5C7F1FA15A80}"/>
              </a:ext>
            </a:extLst>
          </p:cNvPr>
          <p:cNvSpPr>
            <a:spLocks noGrp="1"/>
          </p:cNvSpPr>
          <p:nvPr>
            <p:ph type="body" sz="quarter" idx="14"/>
          </p:nvPr>
        </p:nvSpPr>
        <p:spPr/>
        <p:txBody>
          <a:bodyPr>
            <a:normAutofit/>
          </a:bodyPr>
          <a:lstStyle/>
          <a:p>
            <a:pPr fontAlgn="base">
              <a:buClr>
                <a:schemeClr val="tx1"/>
              </a:buClr>
            </a:pPr>
            <a:r>
              <a:rPr lang="en-GB" sz="2000" dirty="0">
                <a:latin typeface="+mn-lt"/>
              </a:rPr>
              <a:t>We offer a range of FREE opportunities to discuss careers in this sector</a:t>
            </a:r>
          </a:p>
          <a:p>
            <a:pPr fontAlgn="base">
              <a:buClr>
                <a:schemeClr val="tx1"/>
              </a:buClr>
            </a:pPr>
            <a:r>
              <a:rPr lang="en-GB" sz="2000" dirty="0">
                <a:latin typeface="+mn-lt"/>
              </a:rPr>
              <a:t>We provide lesson plans and resources</a:t>
            </a:r>
          </a:p>
          <a:p>
            <a:pPr fontAlgn="base">
              <a:buClr>
                <a:schemeClr val="tx1"/>
              </a:buClr>
            </a:pPr>
            <a:r>
              <a:rPr lang="en-GB" sz="2000" dirty="0">
                <a:latin typeface="+mn-lt"/>
              </a:rPr>
              <a:t>We offer talks in schools by our Tasty Career Ambassadors</a:t>
            </a:r>
          </a:p>
          <a:p>
            <a:pPr fontAlgn="base">
              <a:buClr>
                <a:schemeClr val="tx1"/>
              </a:buClr>
            </a:pPr>
            <a:r>
              <a:rPr lang="en-GB" sz="2000" dirty="0">
                <a:latin typeface="+mn-lt"/>
              </a:rPr>
              <a:t>This will provide career advice to your students</a:t>
            </a:r>
          </a:p>
          <a:p>
            <a:pPr fontAlgn="base">
              <a:buClr>
                <a:schemeClr val="tx1"/>
              </a:buClr>
            </a:pPr>
            <a:r>
              <a:rPr lang="en-GB" sz="2000" dirty="0">
                <a:latin typeface="+mn-lt"/>
              </a:rPr>
              <a:t>Meeting some of the GATSBY benchmark requirements: -</a:t>
            </a:r>
          </a:p>
          <a:p>
            <a:pPr marL="0" indent="0" fontAlgn="base">
              <a:buNone/>
            </a:pPr>
            <a:r>
              <a:rPr lang="en-GB" sz="1800" dirty="0">
                <a:latin typeface="+mn-lt"/>
              </a:rPr>
              <a:t>–     2 – Learning from Career and Labour Market information</a:t>
            </a:r>
          </a:p>
          <a:p>
            <a:pPr marL="0" indent="0" fontAlgn="base">
              <a:buNone/>
            </a:pPr>
            <a:r>
              <a:rPr lang="en-GB" sz="1800" dirty="0">
                <a:latin typeface="+mn-lt"/>
              </a:rPr>
              <a:t>–     4 -  Linking Curriculum learning to Careers.</a:t>
            </a:r>
          </a:p>
          <a:p>
            <a:pPr marL="0" indent="0" fontAlgn="base">
              <a:buNone/>
            </a:pPr>
            <a:r>
              <a:rPr lang="en-GB" sz="1800" dirty="0">
                <a:latin typeface="+mn-lt"/>
              </a:rPr>
              <a:t>–     5 – Encounter with Employers and Employees.</a:t>
            </a:r>
          </a:p>
          <a:p>
            <a:pPr marL="0" indent="0" fontAlgn="base">
              <a:buNone/>
            </a:pPr>
            <a:r>
              <a:rPr lang="en-GB" sz="1800" dirty="0">
                <a:latin typeface="+mn-lt"/>
              </a:rPr>
              <a:t>–     6 – Experience of Work places.</a:t>
            </a:r>
          </a:p>
          <a:p>
            <a:endParaRPr lang="en-US" dirty="0"/>
          </a:p>
        </p:txBody>
      </p:sp>
    </p:spTree>
    <p:extLst>
      <p:ext uri="{BB962C8B-B14F-4D97-AF65-F5344CB8AC3E}">
        <p14:creationId xmlns:p14="http://schemas.microsoft.com/office/powerpoint/2010/main" val="407405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5A5F-3B4C-6A44-BB10-1601FF638D5D}"/>
              </a:ext>
            </a:extLst>
          </p:cNvPr>
          <p:cNvSpPr>
            <a:spLocks noGrp="1"/>
          </p:cNvSpPr>
          <p:nvPr>
            <p:ph type="title"/>
          </p:nvPr>
        </p:nvSpPr>
        <p:spPr>
          <a:xfrm>
            <a:off x="2082801" y="1445932"/>
            <a:ext cx="7915274" cy="582546"/>
          </a:xfrm>
        </p:spPr>
        <p:txBody>
          <a:bodyPr/>
          <a:lstStyle/>
          <a:p>
            <a:r>
              <a:rPr lang="en-US" dirty="0"/>
              <a:t>Website &amp; Digital Engagement</a:t>
            </a:r>
          </a:p>
        </p:txBody>
      </p:sp>
      <p:sp>
        <p:nvSpPr>
          <p:cNvPr id="3" name="Text Placeholder 2">
            <a:extLst>
              <a:ext uri="{FF2B5EF4-FFF2-40B4-BE49-F238E27FC236}">
                <a16:creationId xmlns:a16="http://schemas.microsoft.com/office/drawing/2014/main" id="{3384F41D-11F7-6647-A65F-EA61A576A4B3}"/>
              </a:ext>
            </a:extLst>
          </p:cNvPr>
          <p:cNvSpPr>
            <a:spLocks noGrp="1"/>
          </p:cNvSpPr>
          <p:nvPr>
            <p:ph type="body" sz="quarter" idx="14"/>
          </p:nvPr>
        </p:nvSpPr>
        <p:spPr>
          <a:xfrm>
            <a:off x="2082801" y="2238680"/>
            <a:ext cx="7915275" cy="4195575"/>
          </a:xfrm>
        </p:spPr>
        <p:txBody>
          <a:bodyPr>
            <a:noAutofit/>
          </a:bodyPr>
          <a:lstStyle/>
          <a:p>
            <a:pPr marL="0" indent="0">
              <a:buNone/>
            </a:pPr>
            <a:r>
              <a:rPr lang="en-US" sz="2000" dirty="0"/>
              <a:t>Tasty Careers website is an industry-wide platform to encourage talented young people into food and drink manufacturing. </a:t>
            </a:r>
          </a:p>
          <a:p>
            <a:r>
              <a:rPr lang="en-US" sz="2000" dirty="0"/>
              <a:t>It puts careers in food and drink firmly on the radar of young people</a:t>
            </a:r>
          </a:p>
          <a:p>
            <a:r>
              <a:rPr lang="en-US" sz="2000" dirty="0"/>
              <a:t>It challenges myths and perceptions of working in the industry in a positive way </a:t>
            </a:r>
          </a:p>
          <a:p>
            <a:r>
              <a:rPr lang="en-US" sz="2000" dirty="0"/>
              <a:t>It provides a platform of direct engagement with young people making crucial study and careers choices</a:t>
            </a:r>
          </a:p>
          <a:p>
            <a:r>
              <a:rPr lang="en-US" sz="2000" dirty="0"/>
              <a:t>Partner with Youth Employment UK promoting careers in Food and Drink – 100,000 young people visit every month</a:t>
            </a:r>
          </a:p>
        </p:txBody>
      </p:sp>
    </p:spTree>
    <p:extLst>
      <p:ext uri="{BB962C8B-B14F-4D97-AF65-F5344CB8AC3E}">
        <p14:creationId xmlns:p14="http://schemas.microsoft.com/office/powerpoint/2010/main" val="296024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2C758-F2AF-5347-87D0-8A4900F14C20}"/>
              </a:ext>
            </a:extLst>
          </p:cNvPr>
          <p:cNvSpPr>
            <a:spLocks noGrp="1"/>
          </p:cNvSpPr>
          <p:nvPr>
            <p:ph type="title"/>
          </p:nvPr>
        </p:nvSpPr>
        <p:spPr>
          <a:xfrm>
            <a:off x="1998719" y="1399016"/>
            <a:ext cx="7915274" cy="582546"/>
          </a:xfrm>
        </p:spPr>
        <p:txBody>
          <a:bodyPr/>
          <a:lstStyle/>
          <a:p>
            <a:r>
              <a:rPr lang="en-US" dirty="0"/>
              <a:t>Website &amp; Digital Engagement</a:t>
            </a:r>
          </a:p>
        </p:txBody>
      </p:sp>
      <p:sp>
        <p:nvSpPr>
          <p:cNvPr id="3" name="Text Placeholder 2">
            <a:extLst>
              <a:ext uri="{FF2B5EF4-FFF2-40B4-BE49-F238E27FC236}">
                <a16:creationId xmlns:a16="http://schemas.microsoft.com/office/drawing/2014/main" id="{19C33FEE-5B00-A043-85ED-4B065DE17658}"/>
              </a:ext>
            </a:extLst>
          </p:cNvPr>
          <p:cNvSpPr>
            <a:spLocks noGrp="1"/>
          </p:cNvSpPr>
          <p:nvPr>
            <p:ph type="body" sz="quarter" idx="14"/>
          </p:nvPr>
        </p:nvSpPr>
        <p:spPr>
          <a:xfrm>
            <a:off x="1791722" y="2396335"/>
            <a:ext cx="4843517" cy="3800171"/>
          </a:xfrm>
        </p:spPr>
        <p:txBody>
          <a:bodyPr>
            <a:normAutofit/>
          </a:bodyPr>
          <a:lstStyle/>
          <a:p>
            <a:pPr marL="0" indent="0">
              <a:buNone/>
            </a:pPr>
            <a:r>
              <a:rPr lang="en-US" sz="1800" dirty="0"/>
              <a:t>Development of Tasty Careers website to ensure visibility and interaction with young people, teachers and parents. </a:t>
            </a:r>
          </a:p>
          <a:p>
            <a:r>
              <a:rPr lang="en-US" sz="1800" dirty="0"/>
              <a:t>Apprenticeship zone showing all available apprenticeships in the sector with details information on each one</a:t>
            </a:r>
          </a:p>
          <a:p>
            <a:r>
              <a:rPr lang="en-US" sz="1800" dirty="0"/>
              <a:t>Information, advice &amp; guidance for students, teachers and parents</a:t>
            </a:r>
          </a:p>
          <a:p>
            <a:r>
              <a:rPr lang="en-US" sz="1800" dirty="0"/>
              <a:t>Downloadable resources such as case studies, career maps and job descriptions</a:t>
            </a:r>
          </a:p>
          <a:p>
            <a:r>
              <a:rPr lang="en-US" sz="1800" dirty="0"/>
              <a:t>Jobs board with listings of entry level      positions in the industry </a:t>
            </a:r>
          </a:p>
          <a:p>
            <a:endParaRPr lang="en-US" dirty="0"/>
          </a:p>
        </p:txBody>
      </p:sp>
      <p:pic>
        <p:nvPicPr>
          <p:cNvPr id="4" name="Picture 3">
            <a:extLst>
              <a:ext uri="{FF2B5EF4-FFF2-40B4-BE49-F238E27FC236}">
                <a16:creationId xmlns:a16="http://schemas.microsoft.com/office/drawing/2014/main" id="{C1E49ECA-A045-334B-8DB8-AA7870AB5BAF}"/>
              </a:ext>
            </a:extLst>
          </p:cNvPr>
          <p:cNvPicPr>
            <a:picLocks noChangeAspect="1"/>
          </p:cNvPicPr>
          <p:nvPr/>
        </p:nvPicPr>
        <p:blipFill>
          <a:blip r:embed="rId3"/>
          <a:stretch>
            <a:fillRect/>
          </a:stretch>
        </p:blipFill>
        <p:spPr>
          <a:xfrm>
            <a:off x="6635238" y="2124733"/>
            <a:ext cx="3092176" cy="3770946"/>
          </a:xfrm>
          <a:prstGeom prst="rect">
            <a:avLst/>
          </a:prstGeom>
        </p:spPr>
      </p:pic>
    </p:spTree>
    <p:extLst>
      <p:ext uri="{BB962C8B-B14F-4D97-AF65-F5344CB8AC3E}">
        <p14:creationId xmlns:p14="http://schemas.microsoft.com/office/powerpoint/2010/main" val="397976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solidFill>
                <a:latin typeface="+mn-lt"/>
              </a:rPr>
              <a:t>Tasty Ambassadors</a:t>
            </a:r>
          </a:p>
        </p:txBody>
      </p:sp>
      <p:sp>
        <p:nvSpPr>
          <p:cNvPr id="3" name="Text Placeholder 2"/>
          <p:cNvSpPr>
            <a:spLocks noGrp="1"/>
          </p:cNvSpPr>
          <p:nvPr>
            <p:ph type="body" sz="quarter" idx="14"/>
          </p:nvPr>
        </p:nvSpPr>
        <p:spPr>
          <a:xfrm>
            <a:off x="2082800" y="2448581"/>
            <a:ext cx="7660290" cy="3362324"/>
          </a:xfrm>
        </p:spPr>
        <p:txBody>
          <a:bodyPr>
            <a:normAutofit/>
          </a:bodyPr>
          <a:lstStyle/>
          <a:p>
            <a:pPr>
              <a:buClr>
                <a:schemeClr val="tx1"/>
              </a:buClr>
              <a:defRPr/>
            </a:pPr>
            <a:r>
              <a:rPr lang="en-GB" sz="2000" dirty="0"/>
              <a:t>Young apprentices and graduates trained to present “their story” of how and why they work in the food industry</a:t>
            </a:r>
          </a:p>
          <a:p>
            <a:pPr>
              <a:buClr>
                <a:schemeClr val="tx1"/>
              </a:buClr>
              <a:defRPr/>
            </a:pPr>
            <a:r>
              <a:rPr lang="en-GB" sz="2000" dirty="0"/>
              <a:t>Ambassadors go into schools &amp; present at careers events, promoting the wide variety of careers available in the Food &amp; Drink industry</a:t>
            </a:r>
          </a:p>
          <a:p>
            <a:pPr>
              <a:buClr>
                <a:schemeClr val="tx1"/>
              </a:buClr>
              <a:defRPr/>
            </a:pPr>
            <a:r>
              <a:rPr lang="en-GB" sz="2000" dirty="0"/>
              <a:t>Main presentation focuses on the careers map and the range of careers and entrance points available in the sector</a:t>
            </a:r>
          </a:p>
          <a:p>
            <a:pPr>
              <a:buClr>
                <a:schemeClr val="tx1"/>
              </a:buClr>
              <a:defRPr/>
            </a:pPr>
            <a:r>
              <a:rPr lang="en-GB" sz="2000" dirty="0"/>
              <a:t>Case studies and information on the website</a:t>
            </a:r>
          </a:p>
          <a:p>
            <a:pPr>
              <a:buClr>
                <a:schemeClr val="tx1"/>
              </a:buClr>
              <a:defRPr/>
            </a:pPr>
            <a:r>
              <a:rPr lang="en-GB" sz="2000" dirty="0"/>
              <a:t>180 Tasty Ambassadors UK wide</a:t>
            </a:r>
          </a:p>
          <a:p>
            <a:endParaRPr lang="en-GB" sz="2000" dirty="0"/>
          </a:p>
        </p:txBody>
      </p:sp>
    </p:spTree>
    <p:extLst>
      <p:ext uri="{BB962C8B-B14F-4D97-AF65-F5344CB8AC3E}">
        <p14:creationId xmlns:p14="http://schemas.microsoft.com/office/powerpoint/2010/main" val="62461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FEB33A-A79B-1F46-905F-C9FF50A8D57E}"/>
              </a:ext>
            </a:extLst>
          </p:cNvPr>
          <p:cNvSpPr>
            <a:spLocks noGrp="1"/>
          </p:cNvSpPr>
          <p:nvPr>
            <p:ph type="body" sz="quarter" idx="14"/>
          </p:nvPr>
        </p:nvSpPr>
        <p:spPr>
          <a:xfrm>
            <a:off x="2082801" y="2238376"/>
            <a:ext cx="7915275" cy="3800475"/>
          </a:xfrm>
        </p:spPr>
        <p:txBody>
          <a:bodyPr/>
          <a:lstStyle/>
          <a:p>
            <a:pPr>
              <a:defRPr/>
            </a:pPr>
            <a:endParaRPr lang="en-GB" dirty="0"/>
          </a:p>
        </p:txBody>
      </p:sp>
      <p:sp>
        <p:nvSpPr>
          <p:cNvPr id="21507" name="Title 2">
            <a:extLst>
              <a:ext uri="{FF2B5EF4-FFF2-40B4-BE49-F238E27FC236}">
                <a16:creationId xmlns:a16="http://schemas.microsoft.com/office/drawing/2014/main" id="{31656AEF-A373-5546-9D73-9244C5FD5AB4}"/>
              </a:ext>
            </a:extLst>
          </p:cNvPr>
          <p:cNvSpPr>
            <a:spLocks noGrp="1"/>
          </p:cNvSpPr>
          <p:nvPr>
            <p:ph type="ctrTitle"/>
          </p:nvPr>
        </p:nvSpPr>
        <p:spPr bwMode="auto">
          <a:xfrm>
            <a:off x="2082801" y="1595438"/>
            <a:ext cx="7915275" cy="538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endParaRPr lang="en-GB" altLang="en-US" dirty="0"/>
          </a:p>
        </p:txBody>
      </p:sp>
      <p:pic>
        <p:nvPicPr>
          <p:cNvPr id="21508" name="Picture 3">
            <a:extLst>
              <a:ext uri="{FF2B5EF4-FFF2-40B4-BE49-F238E27FC236}">
                <a16:creationId xmlns:a16="http://schemas.microsoft.com/office/drawing/2014/main" id="{7ED1F44E-69F6-C94B-885E-9FE068EF60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0581" y="1887795"/>
            <a:ext cx="7728769" cy="3541917"/>
          </a:xfrm>
        </p:spPr>
        <p:txBody>
          <a:bodyPr/>
          <a:lstStyle/>
          <a:p>
            <a:pPr>
              <a:spcBef>
                <a:spcPct val="0"/>
              </a:spcBef>
              <a:defRPr/>
            </a:pPr>
            <a:r>
              <a:rPr lang="en-GB" sz="2200" dirty="0">
                <a:latin typeface="+mn-lt"/>
                <a:cs typeface="Courier New" panose="02070309020205020404" pitchFamily="49" charset="0"/>
              </a:rPr>
              <a:t>Food and Drink Sector Guide</a:t>
            </a:r>
          </a:p>
          <a:p>
            <a:pPr lvl="1">
              <a:spcBef>
                <a:spcPct val="0"/>
              </a:spcBef>
              <a:defRPr/>
            </a:pPr>
            <a:r>
              <a:rPr lang="en-GB" sz="1800" dirty="0">
                <a:cs typeface="Courier New" panose="02070309020205020404" pitchFamily="49" charset="0"/>
              </a:rPr>
              <a:t>Resources for Teachers, Students and Parents</a:t>
            </a:r>
          </a:p>
          <a:p>
            <a:pPr lvl="1">
              <a:spcBef>
                <a:spcPct val="0"/>
              </a:spcBef>
              <a:defRPr/>
            </a:pPr>
            <a:r>
              <a:rPr lang="en-GB" sz="1800" dirty="0">
                <a:cs typeface="Courier New" panose="02070309020205020404" pitchFamily="49" charset="0"/>
              </a:rPr>
              <a:t>Myth Busting sheets</a:t>
            </a:r>
          </a:p>
          <a:p>
            <a:pPr>
              <a:spcBef>
                <a:spcPct val="0"/>
              </a:spcBef>
              <a:defRPr/>
            </a:pPr>
            <a:endParaRPr lang="en-GB" sz="2200" dirty="0">
              <a:latin typeface="+mn-lt"/>
              <a:cs typeface="Courier New" panose="02070309020205020404" pitchFamily="49" charset="0"/>
            </a:endParaRPr>
          </a:p>
          <a:p>
            <a:pPr>
              <a:spcBef>
                <a:spcPct val="0"/>
              </a:spcBef>
              <a:defRPr/>
            </a:pPr>
            <a:r>
              <a:rPr lang="en-GB" sz="2200" dirty="0">
                <a:latin typeface="+mn-lt"/>
                <a:cs typeface="Courier New" panose="02070309020205020404" pitchFamily="49" charset="0"/>
              </a:rPr>
              <a:t>Employer visits</a:t>
            </a:r>
          </a:p>
          <a:p>
            <a:pPr marL="0" indent="0">
              <a:spcBef>
                <a:spcPct val="0"/>
              </a:spcBef>
              <a:buNone/>
              <a:defRPr/>
            </a:pPr>
            <a:endParaRPr lang="en-GB" sz="2200" dirty="0">
              <a:latin typeface="+mn-lt"/>
              <a:cs typeface="Courier New" panose="02070309020205020404" pitchFamily="49" charset="0"/>
            </a:endParaRPr>
          </a:p>
          <a:p>
            <a:pPr>
              <a:spcBef>
                <a:spcPct val="0"/>
              </a:spcBef>
              <a:defRPr/>
            </a:pPr>
            <a:r>
              <a:rPr lang="en-GB" sz="2200" dirty="0">
                <a:latin typeface="+mn-lt"/>
                <a:cs typeface="Courier New" panose="02070309020205020404" pitchFamily="49" charset="0"/>
              </a:rPr>
              <a:t>Tasty Maps for use in schools</a:t>
            </a:r>
          </a:p>
          <a:p>
            <a:pPr>
              <a:spcBef>
                <a:spcPct val="0"/>
              </a:spcBef>
              <a:defRPr/>
            </a:pPr>
            <a:endParaRPr lang="en-GB" sz="2200" dirty="0">
              <a:latin typeface="+mn-lt"/>
              <a:cs typeface="Courier New" panose="02070309020205020404" pitchFamily="49" charset="0"/>
            </a:endParaRPr>
          </a:p>
          <a:p>
            <a:pPr>
              <a:spcBef>
                <a:spcPct val="0"/>
              </a:spcBef>
              <a:defRPr/>
            </a:pPr>
            <a:r>
              <a:rPr lang="en-GB" sz="2200" dirty="0">
                <a:latin typeface="+mn-lt"/>
                <a:cs typeface="Courier New" panose="02070309020205020404" pitchFamily="49" charset="0"/>
              </a:rPr>
              <a:t>Tasty Ambassadors visits to schools and careers fairs</a:t>
            </a:r>
          </a:p>
          <a:p>
            <a:pPr>
              <a:spcBef>
                <a:spcPct val="0"/>
              </a:spcBef>
              <a:defRPr/>
            </a:pPr>
            <a:endParaRPr lang="en-GB" sz="2200" dirty="0">
              <a:latin typeface="+mn-lt"/>
              <a:cs typeface="Courier New" panose="02070309020205020404" pitchFamily="49" charset="0"/>
            </a:endParaRPr>
          </a:p>
          <a:p>
            <a:pPr>
              <a:spcBef>
                <a:spcPct val="0"/>
              </a:spcBef>
              <a:defRPr/>
            </a:pPr>
            <a:r>
              <a:rPr lang="en-GB" sz="2200" dirty="0">
                <a:latin typeface="+mn-lt"/>
                <a:cs typeface="Courier New" panose="02070309020205020404" pitchFamily="49" charset="0"/>
              </a:rPr>
              <a:t>Materials for Schools challenge with local food businesses</a:t>
            </a:r>
          </a:p>
          <a:p>
            <a:pPr>
              <a:spcBef>
                <a:spcPct val="0"/>
              </a:spcBef>
              <a:defRPr/>
            </a:pPr>
            <a:endParaRPr lang="en-GB" sz="2200" dirty="0">
              <a:latin typeface="+mn-lt"/>
              <a:cs typeface="Courier New" panose="02070309020205020404" pitchFamily="49" charset="0"/>
            </a:endParaRPr>
          </a:p>
          <a:p>
            <a:pPr>
              <a:spcBef>
                <a:spcPct val="0"/>
              </a:spcBef>
              <a:defRPr/>
            </a:pPr>
            <a:endParaRPr lang="en-GB" sz="2200" dirty="0">
              <a:latin typeface="+mn-lt"/>
              <a:cs typeface="Courier New" panose="02070309020205020404" pitchFamily="49" charset="0"/>
            </a:endParaRPr>
          </a:p>
          <a:p>
            <a:pPr>
              <a:spcBef>
                <a:spcPct val="0"/>
              </a:spcBef>
              <a:defRPr/>
            </a:pPr>
            <a:endParaRPr lang="en-GB" sz="2200" dirty="0">
              <a:latin typeface="+mn-lt"/>
              <a:cs typeface="Courier New" panose="02070309020205020404" pitchFamily="49" charset="0"/>
            </a:endParaRPr>
          </a:p>
        </p:txBody>
      </p:sp>
      <p:sp>
        <p:nvSpPr>
          <p:cNvPr id="3" name="TextBox 2"/>
          <p:cNvSpPr txBox="1"/>
          <p:nvPr/>
        </p:nvSpPr>
        <p:spPr>
          <a:xfrm>
            <a:off x="2192897" y="860567"/>
            <a:ext cx="7285400" cy="584775"/>
          </a:xfrm>
          <a:prstGeom prst="rect">
            <a:avLst/>
          </a:prstGeom>
          <a:noFill/>
        </p:spPr>
        <p:txBody>
          <a:bodyPr wrap="square" rtlCol="0">
            <a:spAutoFit/>
          </a:bodyPr>
          <a:lstStyle/>
          <a:p>
            <a:pPr defTabSz="457200"/>
            <a:r>
              <a:rPr lang="en-GB" sz="3200" dirty="0">
                <a:solidFill>
                  <a:srgbClr val="ED7D31"/>
                </a:solidFill>
                <a:latin typeface="Calibri" panose="020F0502020204030204"/>
                <a:cs typeface="Courier New" panose="02070309020205020404" pitchFamily="49" charset="0"/>
              </a:rPr>
              <a:t>How Can we Support You?</a:t>
            </a:r>
          </a:p>
        </p:txBody>
      </p:sp>
    </p:spTree>
    <p:extLst>
      <p:ext uri="{BB962C8B-B14F-4D97-AF65-F5344CB8AC3E}">
        <p14:creationId xmlns:p14="http://schemas.microsoft.com/office/powerpoint/2010/main" val="2821485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97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AB50-F8D0-4AC6-8FAA-CD1EDF6F6F7B}"/>
              </a:ext>
            </a:extLst>
          </p:cNvPr>
          <p:cNvSpPr>
            <a:spLocks noGrp="1"/>
          </p:cNvSpPr>
          <p:nvPr>
            <p:ph type="ctrTitle"/>
          </p:nvPr>
        </p:nvSpPr>
        <p:spPr/>
        <p:txBody>
          <a:bodyPr/>
          <a:lstStyle/>
          <a:p>
            <a:r>
              <a:rPr lang="en-GB" sz="3400" i="1" dirty="0"/>
              <a:t>Food – a fact of life </a:t>
            </a:r>
            <a:r>
              <a:rPr lang="en-GB" sz="3400" dirty="0"/>
              <a:t>resources</a:t>
            </a:r>
          </a:p>
        </p:txBody>
      </p:sp>
      <p:sp>
        <p:nvSpPr>
          <p:cNvPr id="3" name="Subtitle 2">
            <a:extLst>
              <a:ext uri="{FF2B5EF4-FFF2-40B4-BE49-F238E27FC236}">
                <a16:creationId xmlns:a16="http://schemas.microsoft.com/office/drawing/2014/main" id="{8FFCBB72-D5D8-4A75-A756-EC34400BE03F}"/>
              </a:ext>
            </a:extLst>
          </p:cNvPr>
          <p:cNvSpPr>
            <a:spLocks noGrp="1"/>
          </p:cNvSpPr>
          <p:nvPr>
            <p:ph type="subTitle" idx="1"/>
          </p:nvPr>
        </p:nvSpPr>
        <p:spPr>
          <a:xfrm>
            <a:off x="1169275" y="2283798"/>
            <a:ext cx="4438283" cy="3600000"/>
          </a:xfrm>
        </p:spPr>
        <p:txBody>
          <a:bodyPr/>
          <a:lstStyle/>
          <a:p>
            <a:r>
              <a:rPr lang="en-GB" sz="2000" dirty="0">
                <a:hlinkClick r:id="rId3"/>
              </a:rPr>
              <a:t>Careers poster </a:t>
            </a:r>
            <a:r>
              <a:rPr lang="en-GB" sz="2000" dirty="0"/>
              <a:t>and </a:t>
            </a:r>
            <a:r>
              <a:rPr lang="en-GB" sz="2000" dirty="0">
                <a:hlinkClick r:id="rId4"/>
              </a:rPr>
              <a:t>case studies</a:t>
            </a:r>
            <a:r>
              <a:rPr lang="en-GB" sz="2000" dirty="0"/>
              <a:t>.</a:t>
            </a:r>
          </a:p>
          <a:p>
            <a:r>
              <a:rPr lang="en-GB" sz="2000" dirty="0"/>
              <a:t>Support for pupils with additional needs around </a:t>
            </a:r>
            <a:r>
              <a:rPr lang="en-GB" sz="2000" dirty="0">
                <a:hlinkClick r:id="rId5"/>
              </a:rPr>
              <a:t>developing skills for work</a:t>
            </a:r>
            <a:r>
              <a:rPr lang="en-GB" sz="2000" dirty="0"/>
              <a:t>, including hospitality and catering.</a:t>
            </a:r>
          </a:p>
          <a:p>
            <a:r>
              <a:rPr lang="en-GB" sz="2000" dirty="0"/>
              <a:t>Careers in catering and hospitality for young people with additional needs – webinar </a:t>
            </a:r>
            <a:r>
              <a:rPr lang="en-GB" sz="2000" dirty="0">
                <a:hlinkClick r:id="rId6"/>
              </a:rPr>
              <a:t>presentation</a:t>
            </a:r>
            <a:r>
              <a:rPr lang="en-GB" sz="2000" dirty="0"/>
              <a:t> and </a:t>
            </a:r>
            <a:r>
              <a:rPr lang="en-GB" sz="2000" dirty="0">
                <a:hlinkClick r:id="rId7"/>
              </a:rPr>
              <a:t>video recording</a:t>
            </a:r>
            <a:r>
              <a:rPr lang="en-GB" sz="2000" dirty="0"/>
              <a:t>.</a:t>
            </a:r>
          </a:p>
        </p:txBody>
      </p:sp>
      <p:pic>
        <p:nvPicPr>
          <p:cNvPr id="8" name="Picture 7">
            <a:extLst>
              <a:ext uri="{FF2B5EF4-FFF2-40B4-BE49-F238E27FC236}">
                <a16:creationId xmlns:a16="http://schemas.microsoft.com/office/drawing/2014/main" id="{55E75AF6-97AC-4854-BD53-7D541120B61A}"/>
              </a:ext>
            </a:extLst>
          </p:cNvPr>
          <p:cNvPicPr>
            <a:picLocks noChangeAspect="1"/>
          </p:cNvPicPr>
          <p:nvPr/>
        </p:nvPicPr>
        <p:blipFill>
          <a:blip r:embed="rId8"/>
          <a:stretch>
            <a:fillRect/>
          </a:stretch>
        </p:blipFill>
        <p:spPr>
          <a:xfrm>
            <a:off x="9038070" y="1694201"/>
            <a:ext cx="2814803" cy="3982575"/>
          </a:xfrm>
          <a:prstGeom prst="rect">
            <a:avLst/>
          </a:prstGeom>
          <a:ln w="25400">
            <a:solidFill>
              <a:srgbClr val="F33DA5"/>
            </a:solidFill>
          </a:ln>
        </p:spPr>
      </p:pic>
      <p:pic>
        <p:nvPicPr>
          <p:cNvPr id="10" name="Picture 9">
            <a:extLst>
              <a:ext uri="{FF2B5EF4-FFF2-40B4-BE49-F238E27FC236}">
                <a16:creationId xmlns:a16="http://schemas.microsoft.com/office/drawing/2014/main" id="{F98E947C-DD96-4820-932A-D19DF6582FB8}"/>
              </a:ext>
            </a:extLst>
          </p:cNvPr>
          <p:cNvPicPr>
            <a:picLocks noChangeAspect="1"/>
          </p:cNvPicPr>
          <p:nvPr/>
        </p:nvPicPr>
        <p:blipFill>
          <a:blip r:embed="rId9"/>
          <a:stretch>
            <a:fillRect/>
          </a:stretch>
        </p:blipFill>
        <p:spPr>
          <a:xfrm>
            <a:off x="6972963" y="2496976"/>
            <a:ext cx="2455602" cy="3506974"/>
          </a:xfrm>
          <a:prstGeom prst="rect">
            <a:avLst/>
          </a:prstGeom>
          <a:ln w="25400">
            <a:solidFill>
              <a:srgbClr val="F33DA5"/>
            </a:solidFill>
          </a:ln>
        </p:spPr>
      </p:pic>
      <p:pic>
        <p:nvPicPr>
          <p:cNvPr id="12" name="Picture 11">
            <a:extLst>
              <a:ext uri="{FF2B5EF4-FFF2-40B4-BE49-F238E27FC236}">
                <a16:creationId xmlns:a16="http://schemas.microsoft.com/office/drawing/2014/main" id="{2BD4803A-BA56-4B59-99D6-6AF95E923091}"/>
              </a:ext>
            </a:extLst>
          </p:cNvPr>
          <p:cNvPicPr>
            <a:picLocks noChangeAspect="1"/>
          </p:cNvPicPr>
          <p:nvPr/>
        </p:nvPicPr>
        <p:blipFill>
          <a:blip r:embed="rId10"/>
          <a:stretch>
            <a:fillRect/>
          </a:stretch>
        </p:blipFill>
        <p:spPr>
          <a:xfrm>
            <a:off x="6575522" y="3126680"/>
            <a:ext cx="2131779" cy="3090448"/>
          </a:xfrm>
          <a:prstGeom prst="rect">
            <a:avLst/>
          </a:prstGeom>
          <a:ln w="25400">
            <a:solidFill>
              <a:srgbClr val="F33DA5"/>
            </a:solidFill>
          </a:ln>
        </p:spPr>
      </p:pic>
      <p:pic>
        <p:nvPicPr>
          <p:cNvPr id="14" name="Picture 13">
            <a:extLst>
              <a:ext uri="{FF2B5EF4-FFF2-40B4-BE49-F238E27FC236}">
                <a16:creationId xmlns:a16="http://schemas.microsoft.com/office/drawing/2014/main" id="{B5C841C9-CF04-40D0-8C53-A880CD2E1D5D}"/>
              </a:ext>
            </a:extLst>
          </p:cNvPr>
          <p:cNvPicPr>
            <a:picLocks noChangeAspect="1"/>
          </p:cNvPicPr>
          <p:nvPr/>
        </p:nvPicPr>
        <p:blipFill>
          <a:blip r:embed="rId11"/>
          <a:stretch>
            <a:fillRect/>
          </a:stretch>
        </p:blipFill>
        <p:spPr>
          <a:xfrm>
            <a:off x="5938327" y="3685488"/>
            <a:ext cx="2055301" cy="2991198"/>
          </a:xfrm>
          <a:prstGeom prst="rect">
            <a:avLst/>
          </a:prstGeom>
          <a:ln w="25400">
            <a:solidFill>
              <a:srgbClr val="F33DA5"/>
            </a:solidFill>
          </a:ln>
        </p:spPr>
      </p:pic>
    </p:spTree>
    <p:extLst>
      <p:ext uri="{BB962C8B-B14F-4D97-AF65-F5344CB8AC3E}">
        <p14:creationId xmlns:p14="http://schemas.microsoft.com/office/powerpoint/2010/main" val="396402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D525-494A-4E42-89F3-B62C770895E2}"/>
              </a:ext>
            </a:extLst>
          </p:cNvPr>
          <p:cNvSpPr>
            <a:spLocks noGrp="1"/>
          </p:cNvSpPr>
          <p:nvPr>
            <p:ph type="ctrTitle"/>
          </p:nvPr>
        </p:nvSpPr>
        <p:spPr>
          <a:xfrm>
            <a:off x="1169275" y="1563798"/>
            <a:ext cx="8918782" cy="720000"/>
          </a:xfrm>
        </p:spPr>
        <p:txBody>
          <a:bodyPr/>
          <a:lstStyle/>
          <a:p>
            <a:r>
              <a:rPr lang="en-GB" sz="3400" dirty="0"/>
              <a:t>Suggestions for </a:t>
            </a:r>
            <a:r>
              <a:rPr lang="en-GB" sz="3400"/>
              <a:t>further sources </a:t>
            </a:r>
            <a:r>
              <a:rPr lang="en-GB" sz="3400" dirty="0"/>
              <a:t>of information</a:t>
            </a:r>
          </a:p>
        </p:txBody>
      </p:sp>
      <p:sp>
        <p:nvSpPr>
          <p:cNvPr id="3" name="Subtitle 2">
            <a:extLst>
              <a:ext uri="{FF2B5EF4-FFF2-40B4-BE49-F238E27FC236}">
                <a16:creationId xmlns:a16="http://schemas.microsoft.com/office/drawing/2014/main" id="{2896F3CA-9E6C-42E1-99C4-18C10AEB8291}"/>
              </a:ext>
            </a:extLst>
          </p:cNvPr>
          <p:cNvSpPr>
            <a:spLocks noGrp="1"/>
          </p:cNvSpPr>
          <p:nvPr>
            <p:ph type="subTitle" idx="1"/>
          </p:nvPr>
        </p:nvSpPr>
        <p:spPr>
          <a:xfrm>
            <a:off x="1169274" y="2726112"/>
            <a:ext cx="10841215" cy="3777429"/>
          </a:xfrm>
        </p:spPr>
        <p:txBody>
          <a:bodyPr/>
          <a:lstStyle/>
          <a:p>
            <a:r>
              <a:rPr lang="en-GB" sz="1800" dirty="0">
                <a:hlinkClick r:id="rId3"/>
              </a:rPr>
              <a:t>Careers Wales</a:t>
            </a:r>
            <a:endParaRPr lang="en-GB" sz="1800" dirty="0">
              <a:latin typeface="Arial" panose="020B0604020202020204" pitchFamily="34" charset="0"/>
              <a:cs typeface="Arial" panose="020B0604020202020204" pitchFamily="34" charset="0"/>
              <a:hlinkClick r:id="rId4"/>
            </a:endParaRPr>
          </a:p>
          <a:p>
            <a:r>
              <a:rPr lang="en-GB" sz="1800" dirty="0">
                <a:latin typeface="Arial" panose="020B0604020202020204" pitchFamily="34" charset="0"/>
                <a:cs typeface="Arial" panose="020B0604020202020204" pitchFamily="34" charset="0"/>
                <a:hlinkClick r:id="rId4"/>
              </a:rPr>
              <a:t>Chilled Education</a:t>
            </a:r>
            <a:r>
              <a:rPr lang="en-GB" sz="1800" dirty="0">
                <a:latin typeface="Arial" panose="020B0604020202020204" pitchFamily="34" charset="0"/>
                <a:cs typeface="Arial" panose="020B0604020202020204" pitchFamily="34" charset="0"/>
              </a:rPr>
              <a:t> – careers resources for students and teachers, Chilled Food Ambassadors</a:t>
            </a:r>
          </a:p>
          <a:p>
            <a:r>
              <a:rPr lang="en-GB" sz="1800" dirty="0">
                <a:latin typeface="Arial" panose="020B0604020202020204" pitchFamily="34" charset="0"/>
                <a:cs typeface="Arial" panose="020B0604020202020204" pitchFamily="34" charset="0"/>
                <a:hlinkClick r:id="rId5"/>
              </a:rPr>
              <a:t>DYW Scotland</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6"/>
              </a:rPr>
              <a:t>Food and Drink Federation </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7"/>
              </a:rPr>
              <a:t>Food and Drink Federation Scotland</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8"/>
              </a:rPr>
              <a:t>Institute of Food Science and Technology</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9"/>
              </a:rPr>
              <a:t>National Careers week </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10"/>
              </a:rPr>
              <a:t>National Farmers Union – careers</a:t>
            </a:r>
            <a:endParaRPr lang="en-GB" sz="1800" dirty="0">
              <a:latin typeface="Arial" panose="020B0604020202020204" pitchFamily="34" charset="0"/>
              <a:cs typeface="Arial" panose="020B0604020202020204" pitchFamily="34" charset="0"/>
            </a:endParaRPr>
          </a:p>
          <a:p>
            <a:r>
              <a:rPr lang="en-GB" sz="1800" dirty="0">
                <a:hlinkClick r:id="rId11"/>
              </a:rPr>
              <a:t>NI Direct </a:t>
            </a:r>
            <a:r>
              <a:rPr lang="en-GB" sz="1800" dirty="0"/>
              <a:t>– careers advice, guidance and support</a:t>
            </a:r>
          </a:p>
          <a:p>
            <a:r>
              <a:rPr lang="en-GB" sz="1800" dirty="0">
                <a:latin typeface="Arial" panose="020B0604020202020204" pitchFamily="34" charset="0"/>
                <a:cs typeface="Arial" panose="020B0604020202020204" pitchFamily="34" charset="0"/>
                <a:hlinkClick r:id="rId12"/>
              </a:rPr>
              <a:t>Springboard</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13"/>
              </a:rPr>
              <a:t>Tasty Careers</a:t>
            </a:r>
            <a:r>
              <a:rPr lang="en-GB" sz="1800" dirty="0">
                <a:latin typeface="Arial" panose="020B0604020202020204" pitchFamily="34" charset="0"/>
                <a:cs typeface="Arial" panose="020B0604020202020204" pitchFamily="34" charset="0"/>
              </a:rPr>
              <a:t> – resources for students, teachers and parents</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966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BC12-9709-4562-B74A-CD8773FE332A}"/>
              </a:ext>
            </a:extLst>
          </p:cNvPr>
          <p:cNvSpPr>
            <a:spLocks noGrp="1"/>
          </p:cNvSpPr>
          <p:nvPr>
            <p:ph type="ctrTitle"/>
          </p:nvPr>
        </p:nvSpPr>
        <p:spPr/>
        <p:txBody>
          <a:bodyPr/>
          <a:lstStyle/>
          <a:p>
            <a:r>
              <a:rPr lang="en-GB" sz="3400" dirty="0"/>
              <a:t>And finally….</a:t>
            </a:r>
          </a:p>
        </p:txBody>
      </p:sp>
      <p:sp>
        <p:nvSpPr>
          <p:cNvPr id="3" name="Subtitle 2">
            <a:extLst>
              <a:ext uri="{FF2B5EF4-FFF2-40B4-BE49-F238E27FC236}">
                <a16:creationId xmlns:a16="http://schemas.microsoft.com/office/drawing/2014/main" id="{8C3BA6DC-B503-40D1-8C91-1A3CDF22BA33}"/>
              </a:ext>
            </a:extLst>
          </p:cNvPr>
          <p:cNvSpPr>
            <a:spLocks noGrp="1"/>
          </p:cNvSpPr>
          <p:nvPr>
            <p:ph type="subTitle" idx="1"/>
          </p:nvPr>
        </p:nvSpPr>
        <p:spPr>
          <a:xfrm>
            <a:off x="1169276" y="2399076"/>
            <a:ext cx="9720000" cy="2748277"/>
          </a:xfrm>
        </p:spPr>
        <p:txBody>
          <a:bodyPr/>
          <a:lstStyle/>
          <a:p>
            <a:pPr marL="0" indent="0">
              <a:buNone/>
            </a:pPr>
            <a:r>
              <a:rPr lang="en-GB" sz="2000" b="1" dirty="0">
                <a:latin typeface="Arial" panose="020B0604020202020204" pitchFamily="34" charset="0"/>
                <a:cs typeface="Arial" panose="020B0604020202020204" pitchFamily="34" charset="0"/>
              </a:rPr>
              <a:t>Virtual practical workshops</a:t>
            </a:r>
          </a:p>
          <a:p>
            <a:pPr marL="0" indent="0">
              <a:buNone/>
            </a:pPr>
            <a:r>
              <a:rPr lang="en-GB" sz="2000" i="0" dirty="0">
                <a:effectLst/>
                <a:latin typeface="Arial" panose="020B0604020202020204" pitchFamily="34" charset="0"/>
                <a:cs typeface="Arial" panose="020B0604020202020204" pitchFamily="34" charset="0"/>
              </a:rPr>
              <a:t>Food skills, recipes and diversity</a:t>
            </a:r>
          </a:p>
          <a:p>
            <a:r>
              <a:rPr lang="en-GB" sz="2000" dirty="0">
                <a:latin typeface="Arial" panose="020B0604020202020204" pitchFamily="34" charset="0"/>
                <a:cs typeface="Arial" panose="020B0604020202020204" pitchFamily="34" charset="0"/>
                <a:hlinkClick r:id="rId2"/>
              </a:rPr>
              <a:t>Middle Eastern cuisines </a:t>
            </a:r>
            <a:r>
              <a:rPr lang="en-GB" sz="2000" dirty="0">
                <a:latin typeface="Arial" panose="020B0604020202020204" pitchFamily="34" charset="0"/>
                <a:cs typeface="Arial" panose="020B0604020202020204" pitchFamily="34" charset="0"/>
              </a:rPr>
              <a:t>– 23 March 2022</a:t>
            </a:r>
          </a:p>
          <a:p>
            <a:r>
              <a:rPr lang="en-GB" sz="2000" i="0" dirty="0">
                <a:effectLst/>
                <a:latin typeface="Arial" panose="020B0604020202020204" pitchFamily="34" charset="0"/>
                <a:cs typeface="Arial" panose="020B0604020202020204" pitchFamily="34" charset="0"/>
                <a:hlinkClick r:id="rId3"/>
              </a:rPr>
              <a:t>Eastern Asian cuisines </a:t>
            </a:r>
            <a:r>
              <a:rPr lang="en-GB" sz="2000" i="0" dirty="0">
                <a:effectLst/>
                <a:latin typeface="Arial" panose="020B0604020202020204" pitchFamily="34" charset="0"/>
                <a:cs typeface="Arial" panose="020B0604020202020204" pitchFamily="34" charset="0"/>
              </a:rPr>
              <a:t>– 6 April 2022</a:t>
            </a:r>
          </a:p>
          <a:p>
            <a:r>
              <a:rPr lang="en-GB" sz="2000" dirty="0">
                <a:latin typeface="Arial" panose="020B0604020202020204" pitchFamily="34" charset="0"/>
                <a:cs typeface="Arial" panose="020B0604020202020204" pitchFamily="34" charset="0"/>
                <a:hlinkClick r:id="rId4"/>
              </a:rPr>
              <a:t>Caribbean Islands cuisines </a:t>
            </a:r>
            <a:r>
              <a:rPr lang="en-GB" sz="2000" dirty="0">
                <a:latin typeface="Arial" panose="020B0604020202020204" pitchFamily="34" charset="0"/>
                <a:cs typeface="Arial" panose="020B0604020202020204" pitchFamily="34" charset="0"/>
              </a:rPr>
              <a:t>– 4 May 2022</a:t>
            </a:r>
          </a:p>
          <a:p>
            <a:r>
              <a:rPr lang="en-GB" sz="2000" i="0" dirty="0">
                <a:effectLst/>
                <a:latin typeface="Arial" panose="020B0604020202020204" pitchFamily="34" charset="0"/>
                <a:cs typeface="Arial" panose="020B0604020202020204" pitchFamily="34" charset="0"/>
                <a:hlinkClick r:id="rId5"/>
              </a:rPr>
              <a:t>South American cuisines </a:t>
            </a:r>
            <a:r>
              <a:rPr lang="en-GB" sz="2000" i="0" dirty="0">
                <a:effectLst/>
                <a:latin typeface="Arial" panose="020B0604020202020204" pitchFamily="34" charset="0"/>
                <a:cs typeface="Arial" panose="020B0604020202020204" pitchFamily="34" charset="0"/>
              </a:rPr>
              <a:t>– 18 May 2022</a:t>
            </a:r>
          </a:p>
          <a:p>
            <a:r>
              <a:rPr lang="en-GB" sz="2000" dirty="0">
                <a:latin typeface="Arial" panose="020B0604020202020204" pitchFamily="34" charset="0"/>
                <a:cs typeface="Arial" panose="020B0604020202020204" pitchFamily="34" charset="0"/>
                <a:hlinkClick r:id="rId6"/>
              </a:rPr>
              <a:t>Eastern European cuisines </a:t>
            </a:r>
            <a:r>
              <a:rPr lang="en-GB" sz="2000" dirty="0">
                <a:latin typeface="Arial" panose="020B0604020202020204" pitchFamily="34" charset="0"/>
                <a:cs typeface="Arial" panose="020B0604020202020204" pitchFamily="34" charset="0"/>
              </a:rPr>
              <a:t>– 15 June 2022</a:t>
            </a:r>
            <a:endParaRPr lang="en-GB" sz="2000" i="0" dirty="0">
              <a:effectLst/>
              <a:latin typeface="Arial" panose="020B0604020202020204" pitchFamily="34" charset="0"/>
              <a:cs typeface="Arial" panose="020B0604020202020204" pitchFamily="34" charset="0"/>
            </a:endParaRPr>
          </a:p>
          <a:p>
            <a:pPr marL="0" indent="0">
              <a:buNone/>
            </a:pPr>
            <a:br>
              <a:rPr lang="en-GB" sz="2000" b="0" i="0" dirty="0">
                <a:solidFill>
                  <a:srgbClr val="263143"/>
                </a:solidFill>
                <a:effectLst/>
                <a:latin typeface="Roboto" panose="02000000000000000000" pitchFamily="2" charset="0"/>
              </a:rPr>
            </a:br>
            <a:endParaRPr lang="en-GB" sz="2000" b="1" dirty="0"/>
          </a:p>
        </p:txBody>
      </p:sp>
      <p:sp>
        <p:nvSpPr>
          <p:cNvPr id="4" name="TextBox 3">
            <a:extLst>
              <a:ext uri="{FF2B5EF4-FFF2-40B4-BE49-F238E27FC236}">
                <a16:creationId xmlns:a16="http://schemas.microsoft.com/office/drawing/2014/main" id="{B35B8131-F571-490C-8D03-AC4CB831C30C}"/>
              </a:ext>
            </a:extLst>
          </p:cNvPr>
          <p:cNvSpPr txBox="1"/>
          <p:nvPr/>
        </p:nvSpPr>
        <p:spPr>
          <a:xfrm>
            <a:off x="1169275" y="5372352"/>
            <a:ext cx="4707658" cy="400110"/>
          </a:xfrm>
          <a:prstGeom prst="rect">
            <a:avLst/>
          </a:prstGeom>
          <a:noFill/>
          <a:ln w="25400">
            <a:noFill/>
          </a:ln>
        </p:spPr>
        <p:txBody>
          <a:bodyPr wrap="square" rtlCol="0">
            <a:spAutoFit/>
          </a:bodyPr>
          <a:lstStyle/>
          <a:p>
            <a:r>
              <a:rPr lang="en-GB" sz="2000" dirty="0">
                <a:latin typeface="Arial" panose="020B0604020202020204" pitchFamily="34" charset="0"/>
                <a:cs typeface="Arial" panose="020B0604020202020204" pitchFamily="34" charset="0"/>
                <a:hlinkClick r:id="rId7"/>
              </a:rPr>
              <a:t>Online courses available too!</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46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105" y="1535859"/>
            <a:ext cx="9720000" cy="720000"/>
          </a:xfrm>
        </p:spPr>
        <p:txBody>
          <a:bodyPr/>
          <a:lstStyle/>
          <a:p>
            <a:r>
              <a:rPr lang="en-US" sz="3400" dirty="0">
                <a:latin typeface="Arial"/>
                <a:cs typeface="Arial"/>
              </a:rPr>
              <a:t>Covered in today’s webinar</a:t>
            </a:r>
            <a:endParaRPr lang="en-US" sz="3400" dirty="0"/>
          </a:p>
        </p:txBody>
      </p:sp>
      <p:sp>
        <p:nvSpPr>
          <p:cNvPr id="10" name="Subtitle 5">
            <a:extLst>
              <a:ext uri="{FF2B5EF4-FFF2-40B4-BE49-F238E27FC236}">
                <a16:creationId xmlns:a16="http://schemas.microsoft.com/office/drawing/2014/main" id="{462F2456-A217-44C6-A807-DD5530E01043}"/>
              </a:ext>
            </a:extLst>
          </p:cNvPr>
          <p:cNvSpPr>
            <a:spLocks noGrp="1"/>
          </p:cNvSpPr>
          <p:nvPr>
            <p:ph type="subTitle" idx="1"/>
          </p:nvPr>
        </p:nvSpPr>
        <p:spPr>
          <a:xfrm>
            <a:off x="1011936" y="2372859"/>
            <a:ext cx="10215001" cy="3462862"/>
          </a:xfrm>
        </p:spPr>
        <p:txBody>
          <a:bodyPr/>
          <a:lstStyle/>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Careers in food and drink.</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Skills, knowledge and experience required.</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Training routes available.</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Support for teachers, pupils and parents/</a:t>
            </a:r>
            <a:r>
              <a:rPr lang="en-US" sz="2000" b="0" i="0" dirty="0" err="1">
                <a:effectLst/>
                <a:latin typeface="Arial" panose="020B0604020202020204" pitchFamily="34" charset="0"/>
                <a:cs typeface="Arial" panose="020B0604020202020204" pitchFamily="34" charset="0"/>
              </a:rPr>
              <a:t>carers</a:t>
            </a:r>
            <a:r>
              <a:rPr lang="en-US" sz="2000" b="0" i="0" dirty="0">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Experiences of young people working in food and drink.</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Links to </a:t>
            </a:r>
            <a:r>
              <a:rPr lang="en-US" sz="2000" b="0" i="1" dirty="0">
                <a:effectLst/>
                <a:latin typeface="Arial" panose="020B0604020202020204" pitchFamily="34" charset="0"/>
                <a:cs typeface="Arial" panose="020B0604020202020204" pitchFamily="34" charset="0"/>
              </a:rPr>
              <a:t>Food – a fact of life.</a:t>
            </a:r>
            <a:endParaRPr lang="en-US" sz="2000" b="0" i="0" dirty="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Suggestions for further reading and sources of information.</a:t>
            </a:r>
          </a:p>
          <a:p>
            <a:endParaRPr lang="en-US" sz="2000" dirty="0"/>
          </a:p>
        </p:txBody>
      </p:sp>
    </p:spTree>
    <p:extLst>
      <p:ext uri="{BB962C8B-B14F-4D97-AF65-F5344CB8AC3E}">
        <p14:creationId xmlns:p14="http://schemas.microsoft.com/office/powerpoint/2010/main" val="878788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2700" dirty="0"/>
              <a:t>For further information, go to:</a:t>
            </a:r>
          </a:p>
          <a:p>
            <a:pPr marL="0" indent="0" algn="ctr">
              <a:buNone/>
            </a:pPr>
            <a:r>
              <a:rPr lang="en-GB" sz="2700" dirty="0"/>
              <a:t>www.foodafactoflife.org.uk</a:t>
            </a:r>
          </a:p>
        </p:txBody>
      </p:sp>
      <p:sp>
        <p:nvSpPr>
          <p:cNvPr id="4" name="Rectangle 3"/>
          <p:cNvSpPr/>
          <p:nvPr/>
        </p:nvSpPr>
        <p:spPr>
          <a:xfrm>
            <a:off x="724676" y="581132"/>
            <a:ext cx="9691076"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C33D86"/>
                </a:solidFill>
                <a:effectLst/>
                <a:uLnTx/>
                <a:uFillTx/>
                <a:latin typeface="Arial" charset="0"/>
                <a:ea typeface="+mn-ea"/>
                <a:cs typeface="Arial" charset="0"/>
              </a:rPr>
              <a:t>Careers in food and drink</a:t>
            </a:r>
            <a:endParaRPr kumimoji="0" lang="en-GB" sz="30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399412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995489" y="3316289"/>
            <a:ext cx="8038769" cy="846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GB" dirty="0"/>
              <a:t>National Skills Academy for Food &amp; Drink</a:t>
            </a:r>
            <a:endParaRPr lang="en-GB" altLang="en-US" dirty="0">
              <a:ea typeface="Calibri" pitchFamily="34" charset="0"/>
            </a:endParaRPr>
          </a:p>
        </p:txBody>
      </p:sp>
      <p:sp>
        <p:nvSpPr>
          <p:cNvPr id="8195" name="Text Placeholder 2"/>
          <p:cNvSpPr>
            <a:spLocks noGrp="1"/>
          </p:cNvSpPr>
          <p:nvPr>
            <p:ph type="body" sz="quarter" idx="14"/>
          </p:nvPr>
        </p:nvSpPr>
        <p:spPr bwMode="auto">
          <a:xfrm>
            <a:off x="1995489" y="4752975"/>
            <a:ext cx="6853237" cy="9331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eaLnBrk="1" hangingPunct="1"/>
            <a:r>
              <a:rPr lang="en-GB" dirty="0"/>
              <a:t>Amy Crooks</a:t>
            </a:r>
          </a:p>
          <a:p>
            <a:pPr eaLnBrk="1" hangingPunct="1"/>
            <a:r>
              <a:rPr lang="en-GB" dirty="0"/>
              <a:t>Head of Marketing</a:t>
            </a:r>
          </a:p>
          <a:p>
            <a:pPr eaLnBrk="1" hangingPunct="1"/>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21038" y="733927"/>
            <a:ext cx="6264696" cy="615903"/>
          </a:xfrm>
          <a:prstGeom prst="rect">
            <a:avLst/>
          </a:prstGeom>
        </p:spPr>
        <p:txBody>
          <a:bodyPr/>
          <a:lstStyle>
            <a:lvl1pPr algn="l" defTabSz="457200" rtl="0" eaLnBrk="0" fontAlgn="base" hangingPunct="0">
              <a:spcBef>
                <a:spcPct val="0"/>
              </a:spcBef>
              <a:spcAft>
                <a:spcPct val="0"/>
              </a:spcAft>
              <a:defRPr sz="2800" b="1" kern="1200" baseline="0">
                <a:solidFill>
                  <a:srgbClr val="ED6A1F"/>
                </a:solidFill>
                <a:latin typeface="+mn-lt"/>
                <a:ea typeface="+mj-ea"/>
                <a:cs typeface="Gotham-Bold"/>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sz="3200" dirty="0">
                <a:solidFill>
                  <a:srgbClr val="ED7D31"/>
                </a:solidFill>
                <a:latin typeface="Calibri" panose="020F0502020204030204"/>
              </a:rPr>
              <a:t>Who are the NSAFD?</a:t>
            </a:r>
            <a:br>
              <a:rPr lang="en-GB" sz="3200" dirty="0">
                <a:solidFill>
                  <a:srgbClr val="44546A"/>
                </a:solidFill>
                <a:latin typeface="Calibri" panose="020F0502020204030204"/>
              </a:rPr>
            </a:br>
            <a:endParaRPr lang="en-GB" sz="2000" dirty="0">
              <a:solidFill>
                <a:srgbClr val="1699D5"/>
              </a:solidFill>
              <a:latin typeface="Calibri" panose="020F0502020204030204"/>
            </a:endParaRPr>
          </a:p>
        </p:txBody>
      </p:sp>
      <p:sp>
        <p:nvSpPr>
          <p:cNvPr id="7" name="Content Placeholder 2"/>
          <p:cNvSpPr txBox="1">
            <a:spLocks/>
          </p:cNvSpPr>
          <p:nvPr/>
        </p:nvSpPr>
        <p:spPr>
          <a:xfrm>
            <a:off x="2302598" y="1901229"/>
            <a:ext cx="7613964" cy="4317558"/>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GB" sz="1600" dirty="0">
              <a:solidFill>
                <a:srgbClr val="ED6A1F"/>
              </a:solidFill>
              <a:latin typeface="Calibri" panose="020F0502020204030204"/>
            </a:endParaRPr>
          </a:p>
        </p:txBody>
      </p:sp>
      <p:sp>
        <p:nvSpPr>
          <p:cNvPr id="6" name="Text Placeholder 2"/>
          <p:cNvSpPr>
            <a:spLocks noGrp="1"/>
          </p:cNvSpPr>
          <p:nvPr>
            <p:ph type="body" sz="quarter" idx="14"/>
          </p:nvPr>
        </p:nvSpPr>
        <p:spPr>
          <a:xfrm>
            <a:off x="2082801" y="1564330"/>
            <a:ext cx="8673335" cy="3800171"/>
          </a:xfrm>
        </p:spPr>
        <p:txBody>
          <a:bodyPr>
            <a:noAutofit/>
          </a:bodyPr>
          <a:lstStyle/>
          <a:p>
            <a:pPr>
              <a:buClr>
                <a:schemeClr val="tx1"/>
              </a:buClr>
            </a:pPr>
            <a:r>
              <a:rPr lang="en-GB" sz="2000" dirty="0">
                <a:latin typeface="+mn-lt"/>
              </a:rPr>
              <a:t>We are not-for-profit and focussed entirely on supporting the sector around skills </a:t>
            </a:r>
          </a:p>
          <a:p>
            <a:pPr>
              <a:buClr>
                <a:schemeClr val="tx1"/>
              </a:buClr>
            </a:pPr>
            <a:r>
              <a:rPr lang="en-GB" sz="2000" dirty="0">
                <a:latin typeface="+mn-lt"/>
              </a:rPr>
              <a:t>We are the voice of the industry on skills </a:t>
            </a:r>
          </a:p>
          <a:p>
            <a:pPr lvl="1">
              <a:buClr>
                <a:schemeClr val="tx1"/>
              </a:buClr>
            </a:pPr>
            <a:r>
              <a:rPr lang="en-GB" sz="2000" dirty="0">
                <a:latin typeface="+mn-lt"/>
              </a:rPr>
              <a:t>We make sure employers are heard at the very top </a:t>
            </a:r>
          </a:p>
          <a:p>
            <a:pPr lvl="1">
              <a:buClr>
                <a:schemeClr val="tx1"/>
              </a:buClr>
            </a:pPr>
            <a:r>
              <a:rPr lang="en-GB" sz="2000" dirty="0">
                <a:latin typeface="+mn-lt"/>
              </a:rPr>
              <a:t>We simplify the skills landscape and make it easier to understand</a:t>
            </a:r>
          </a:p>
          <a:p>
            <a:pPr>
              <a:buClr>
                <a:schemeClr val="tx1"/>
              </a:buClr>
            </a:pPr>
            <a:r>
              <a:rPr lang="en-GB" sz="2000" dirty="0">
                <a:latin typeface="+mn-lt"/>
              </a:rPr>
              <a:t>We are the leading experts on Food &amp; Drink Apprenticeships</a:t>
            </a:r>
          </a:p>
          <a:p>
            <a:pPr lvl="1">
              <a:buClr>
                <a:schemeClr val="tx1"/>
              </a:buClr>
            </a:pPr>
            <a:r>
              <a:rPr lang="en-GB" sz="2000" dirty="0">
                <a:latin typeface="+mn-lt"/>
              </a:rPr>
              <a:t>Led the design of new standards</a:t>
            </a:r>
          </a:p>
          <a:p>
            <a:pPr lvl="1">
              <a:buClr>
                <a:schemeClr val="tx1"/>
              </a:buClr>
            </a:pPr>
            <a:r>
              <a:rPr lang="en-GB" sz="2000" dirty="0">
                <a:latin typeface="+mn-lt"/>
              </a:rPr>
              <a:t>Support organisations around career strategies</a:t>
            </a:r>
          </a:p>
          <a:p>
            <a:pPr>
              <a:buClr>
                <a:schemeClr val="tx1"/>
              </a:buClr>
            </a:pPr>
            <a:r>
              <a:rPr lang="en-GB" sz="2000" dirty="0">
                <a:latin typeface="+mn-lt"/>
              </a:rPr>
              <a:t>We are completely independent </a:t>
            </a:r>
          </a:p>
          <a:p>
            <a:pPr lvl="1">
              <a:buClr>
                <a:schemeClr val="tx1"/>
              </a:buClr>
            </a:pPr>
            <a:r>
              <a:rPr lang="en-GB" sz="2000" dirty="0">
                <a:latin typeface="+mn-lt"/>
              </a:rPr>
              <a:t>Sit outside the Skills Funding System – funded by the industry</a:t>
            </a:r>
          </a:p>
          <a:p>
            <a:pPr lvl="1">
              <a:buClr>
                <a:schemeClr val="tx1"/>
              </a:buClr>
            </a:pPr>
            <a:r>
              <a:rPr lang="en-GB" sz="2000" dirty="0">
                <a:latin typeface="+mn-lt"/>
              </a:rPr>
              <a:t> Impartial advice for employers, providers and schools</a:t>
            </a:r>
          </a:p>
          <a:p>
            <a:pPr>
              <a:buClr>
                <a:schemeClr val="tx1"/>
              </a:buClr>
            </a:pPr>
            <a:r>
              <a:rPr lang="en-GB" sz="2000" dirty="0">
                <a:latin typeface="+mn-lt"/>
              </a:rPr>
              <a:t>Promote careers and work to improve the image of the industry</a:t>
            </a:r>
          </a:p>
          <a:p>
            <a:pPr lvl="1">
              <a:buClr>
                <a:schemeClr val="tx1"/>
              </a:buClr>
            </a:pPr>
            <a:r>
              <a:rPr lang="en-GB" sz="2000" dirty="0">
                <a:latin typeface="+mn-lt"/>
              </a:rPr>
              <a:t>Work with DEFRA, DWP, UK Governments, Youth Employment UK</a:t>
            </a:r>
          </a:p>
          <a:p>
            <a:pPr lvl="1">
              <a:buClr>
                <a:schemeClr val="tx1"/>
              </a:buClr>
            </a:pPr>
            <a:r>
              <a:rPr lang="en-GB" sz="2000" dirty="0">
                <a:latin typeface="+mn-lt"/>
              </a:rPr>
              <a:t>Employability programmes</a:t>
            </a:r>
          </a:p>
          <a:p>
            <a:pPr lvl="1"/>
            <a:endParaRPr lang="en-GB" sz="2000" dirty="0">
              <a:latin typeface="+mn-lt"/>
            </a:endParaRPr>
          </a:p>
          <a:p>
            <a:pPr marL="0" indent="0">
              <a:buNone/>
            </a:pPr>
            <a:endParaRPr lang="en-GB" sz="2000" dirty="0"/>
          </a:p>
        </p:txBody>
      </p:sp>
    </p:spTree>
    <p:extLst>
      <p:ext uri="{BB962C8B-B14F-4D97-AF65-F5344CB8AC3E}">
        <p14:creationId xmlns:p14="http://schemas.microsoft.com/office/powerpoint/2010/main" val="114959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8BF36-DAC6-D145-BFA5-33653EC07806}"/>
              </a:ext>
            </a:extLst>
          </p:cNvPr>
          <p:cNvSpPr>
            <a:spLocks noGrp="1"/>
          </p:cNvSpPr>
          <p:nvPr>
            <p:ph idx="1"/>
          </p:nvPr>
        </p:nvSpPr>
        <p:spPr>
          <a:xfrm>
            <a:off x="2152650" y="1026834"/>
            <a:ext cx="7886700" cy="4351338"/>
          </a:xfrm>
        </p:spPr>
        <p:txBody>
          <a:bodyPr>
            <a:normAutofit lnSpcReduction="10000"/>
          </a:bodyPr>
          <a:lstStyle/>
          <a:p>
            <a:pPr marL="0" indent="0">
              <a:buNone/>
            </a:pPr>
            <a:r>
              <a:rPr lang="en-GB" sz="2000" dirty="0">
                <a:solidFill>
                  <a:srgbClr val="464749"/>
                </a:solidFill>
                <a:latin typeface="+mn-lt"/>
              </a:rPr>
              <a:t>The Food and Drink industry is an exciting place to work.  We have a well-deserved reputation for our world-class produce and are recognised for our quality &amp; innovation.</a:t>
            </a:r>
          </a:p>
          <a:p>
            <a:pPr marL="0" indent="0">
              <a:buNone/>
            </a:pPr>
            <a:r>
              <a:rPr lang="en-GB" sz="2000" dirty="0">
                <a:solidFill>
                  <a:srgbClr val="464749"/>
                </a:solidFill>
                <a:latin typeface="+mn-lt"/>
              </a:rPr>
              <a:t>Often described as ‘farm to fork’ or ‘gate to plate’ the Food and Drink industry covers the growing and producing of food (primary production) through to the manufacture and processing and retail of food.</a:t>
            </a:r>
          </a:p>
          <a:p>
            <a:pPr marL="0" indent="0">
              <a:buNone/>
            </a:pPr>
            <a:r>
              <a:rPr lang="en-US" sz="2000" b="1" dirty="0">
                <a:solidFill>
                  <a:srgbClr val="464749"/>
                </a:solidFill>
                <a:latin typeface="+mn-lt"/>
              </a:rPr>
              <a:t>Our Sectors</a:t>
            </a:r>
          </a:p>
          <a:p>
            <a:pPr marL="0" indent="0">
              <a:buNone/>
            </a:pPr>
            <a:r>
              <a:rPr lang="en-GB" sz="2000" dirty="0">
                <a:solidFill>
                  <a:srgbClr val="464749"/>
                </a:solidFill>
                <a:latin typeface="+mn-lt"/>
              </a:rPr>
              <a:t>Over 30 different sectors make up the Food Manufacturing Industry</a:t>
            </a:r>
          </a:p>
          <a:p>
            <a:pPr marL="0" indent="0" fontAlgn="base">
              <a:buNone/>
            </a:pPr>
            <a:r>
              <a:rPr lang="en-GB" sz="2000" dirty="0">
                <a:solidFill>
                  <a:srgbClr val="464749"/>
                </a:solidFill>
                <a:latin typeface="+mn-lt"/>
              </a:rPr>
              <a:t>Largest of these is the bakery sector followed by meat processing, drinks industries, dairies, animal feed and fish processing</a:t>
            </a:r>
          </a:p>
          <a:p>
            <a:pPr marL="0" indent="0" fontAlgn="base">
              <a:buNone/>
            </a:pPr>
            <a:r>
              <a:rPr lang="en-GB" sz="2000" dirty="0">
                <a:solidFill>
                  <a:srgbClr val="464749"/>
                </a:solidFill>
                <a:latin typeface="+mn-lt"/>
              </a:rPr>
              <a:t>Factories ranging from small units with a few workers to large factories employing thousands</a:t>
            </a:r>
          </a:p>
          <a:p>
            <a:pPr marL="0" indent="0" fontAlgn="base">
              <a:buNone/>
            </a:pPr>
            <a:r>
              <a:rPr lang="en-GB" sz="2000" dirty="0">
                <a:solidFill>
                  <a:srgbClr val="464749"/>
                </a:solidFill>
                <a:latin typeface="+mn-lt"/>
              </a:rPr>
              <a:t>Also Agriculture, farming, hospitality and retail in the food supply chain.</a:t>
            </a:r>
          </a:p>
          <a:p>
            <a:pPr marL="0" indent="0">
              <a:buNone/>
            </a:pPr>
            <a:endParaRPr lang="en-US" dirty="0"/>
          </a:p>
        </p:txBody>
      </p:sp>
      <p:sp>
        <p:nvSpPr>
          <p:cNvPr id="3" name="TextBox 2">
            <a:extLst>
              <a:ext uri="{FF2B5EF4-FFF2-40B4-BE49-F238E27FC236}">
                <a16:creationId xmlns:a16="http://schemas.microsoft.com/office/drawing/2014/main" id="{0D050DDC-E484-1F48-962F-C01FE606E716}"/>
              </a:ext>
            </a:extLst>
          </p:cNvPr>
          <p:cNvSpPr txBox="1"/>
          <p:nvPr/>
        </p:nvSpPr>
        <p:spPr>
          <a:xfrm>
            <a:off x="2192897" y="166886"/>
            <a:ext cx="7285400" cy="584775"/>
          </a:xfrm>
          <a:prstGeom prst="rect">
            <a:avLst/>
          </a:prstGeom>
          <a:noFill/>
        </p:spPr>
        <p:txBody>
          <a:bodyPr wrap="square" rtlCol="0">
            <a:spAutoFit/>
          </a:bodyPr>
          <a:lstStyle/>
          <a:p>
            <a:pPr defTabSz="457200"/>
            <a:r>
              <a:rPr lang="en-GB" sz="3200" b="1" dirty="0">
                <a:solidFill>
                  <a:srgbClr val="ED7D31"/>
                </a:solidFill>
                <a:latin typeface="Calibri" panose="020F0502020204030204"/>
              </a:rPr>
              <a:t>The Food &amp; Drink Sector</a:t>
            </a:r>
          </a:p>
        </p:txBody>
      </p:sp>
    </p:spTree>
    <p:extLst>
      <p:ext uri="{BB962C8B-B14F-4D97-AF65-F5344CB8AC3E}">
        <p14:creationId xmlns:p14="http://schemas.microsoft.com/office/powerpoint/2010/main" val="404080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67AA-37D5-B241-B5AE-BB5596DBE803}"/>
              </a:ext>
            </a:extLst>
          </p:cNvPr>
          <p:cNvSpPr>
            <a:spLocks noGrp="1"/>
          </p:cNvSpPr>
          <p:nvPr>
            <p:ph type="title"/>
          </p:nvPr>
        </p:nvSpPr>
        <p:spPr/>
        <p:txBody>
          <a:bodyPr>
            <a:normAutofit/>
          </a:bodyPr>
          <a:lstStyle/>
          <a:p>
            <a:r>
              <a:rPr lang="en-US" sz="3200" b="1" dirty="0">
                <a:solidFill>
                  <a:schemeClr val="accent2"/>
                </a:solidFill>
                <a:latin typeface="+mn-lt"/>
                <a:cs typeface="+mn-cs"/>
              </a:rPr>
              <a:t>A Diverse Sector</a:t>
            </a:r>
          </a:p>
        </p:txBody>
      </p:sp>
      <p:sp>
        <p:nvSpPr>
          <p:cNvPr id="3" name="Content Placeholder 2">
            <a:extLst>
              <a:ext uri="{FF2B5EF4-FFF2-40B4-BE49-F238E27FC236}">
                <a16:creationId xmlns:a16="http://schemas.microsoft.com/office/drawing/2014/main" id="{8CE977DA-9973-8247-8135-3E612134F6EE}"/>
              </a:ext>
            </a:extLst>
          </p:cNvPr>
          <p:cNvSpPr>
            <a:spLocks noGrp="1"/>
          </p:cNvSpPr>
          <p:nvPr>
            <p:ph sz="half" idx="1"/>
          </p:nvPr>
        </p:nvSpPr>
        <p:spPr>
          <a:xfrm>
            <a:off x="2152650" y="1825625"/>
            <a:ext cx="7886700" cy="4351338"/>
          </a:xfrm>
        </p:spPr>
        <p:txBody>
          <a:bodyPr>
            <a:normAutofit/>
          </a:bodyPr>
          <a:lstStyle/>
          <a:p>
            <a:pPr marL="0" indent="0">
              <a:buNone/>
            </a:pPr>
            <a:r>
              <a:rPr lang="en-US" sz="2000" dirty="0">
                <a:solidFill>
                  <a:srgbClr val="464749"/>
                </a:solidFill>
              </a:rPr>
              <a:t>The pressure for new ideas and healthier products will ensure that there are good jobs for people of all ages in the industry. The benefits are: </a:t>
            </a:r>
          </a:p>
          <a:p>
            <a:r>
              <a:rPr lang="en-US" sz="2000" dirty="0">
                <a:solidFill>
                  <a:srgbClr val="464749"/>
                </a:solidFill>
              </a:rPr>
              <a:t>Opportunities for those with all levels of qualifications</a:t>
            </a:r>
          </a:p>
          <a:p>
            <a:r>
              <a:rPr lang="en-US" sz="2000" dirty="0">
                <a:solidFill>
                  <a:srgbClr val="464749"/>
                </a:solidFill>
              </a:rPr>
              <a:t>Opportunities for career development are huge</a:t>
            </a:r>
          </a:p>
          <a:p>
            <a:r>
              <a:rPr lang="en-US" sz="2000" dirty="0">
                <a:solidFill>
                  <a:srgbClr val="464749"/>
                </a:solidFill>
              </a:rPr>
              <a:t>Rewarding careers with rapid progression</a:t>
            </a:r>
          </a:p>
          <a:p>
            <a:r>
              <a:rPr lang="en-US" sz="2000" dirty="0">
                <a:solidFill>
                  <a:srgbClr val="464749"/>
                </a:solidFill>
              </a:rPr>
              <a:t>The industry has a high average pay compared to other industries</a:t>
            </a:r>
          </a:p>
          <a:p>
            <a:r>
              <a:rPr lang="en-US" sz="2000" dirty="0">
                <a:solidFill>
                  <a:srgbClr val="464749"/>
                </a:solidFill>
              </a:rPr>
              <a:t>A fast paced environment which is constantly changing to keep up with consumer demands</a:t>
            </a:r>
          </a:p>
          <a:p>
            <a:endParaRPr lang="en-US" sz="2000" dirty="0">
              <a:latin typeface="American Typewriter" panose="02090604020004020304" pitchFamily="18" charset="77"/>
            </a:endParaRPr>
          </a:p>
        </p:txBody>
      </p:sp>
    </p:spTree>
    <p:extLst>
      <p:ext uri="{BB962C8B-B14F-4D97-AF65-F5344CB8AC3E}">
        <p14:creationId xmlns:p14="http://schemas.microsoft.com/office/powerpoint/2010/main" val="211528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BC03-2243-8348-BC34-0362961D762F}"/>
              </a:ext>
            </a:extLst>
          </p:cNvPr>
          <p:cNvSpPr>
            <a:spLocks noGrp="1"/>
          </p:cNvSpPr>
          <p:nvPr>
            <p:ph type="ctrTitle"/>
          </p:nvPr>
        </p:nvSpPr>
        <p:spPr>
          <a:xfrm>
            <a:off x="3063765" y="2953388"/>
            <a:ext cx="6064470" cy="1387365"/>
          </a:xfrm>
        </p:spPr>
        <p:txBody>
          <a:bodyPr anchor="b" anchorCtr="0">
            <a:normAutofit/>
          </a:bodyPr>
          <a:lstStyle/>
          <a:p>
            <a:r>
              <a:rPr lang="en-GB" b="1" dirty="0">
                <a:latin typeface="+mn-lt"/>
                <a:cs typeface="Courier New" panose="02070309020205020404" pitchFamily="49" charset="0"/>
              </a:rPr>
              <a:t>Tasty Careers</a:t>
            </a:r>
            <a:br>
              <a:rPr lang="en-GB" b="1" dirty="0">
                <a:latin typeface="+mn-lt"/>
                <a:cs typeface="Courier New" panose="02070309020205020404" pitchFamily="49" charset="0"/>
              </a:rPr>
            </a:br>
            <a:r>
              <a:rPr lang="en-GB" b="1" dirty="0">
                <a:latin typeface="+mn-lt"/>
                <a:cs typeface="Courier New" panose="02070309020205020404" pitchFamily="49" charset="0"/>
              </a:rPr>
              <a:t>The Food &amp; Drink Sector</a:t>
            </a:r>
            <a:endParaRPr lang="en-GB" b="1" dirty="0">
              <a:solidFill>
                <a:srgbClr val="FF0000"/>
              </a:solidFill>
              <a:latin typeface="+mn-lt"/>
              <a:cs typeface="Courier New" panose="02070309020205020404" pitchFamily="49" charset="0"/>
            </a:endParaRPr>
          </a:p>
        </p:txBody>
      </p:sp>
    </p:spTree>
    <p:extLst>
      <p:ext uri="{BB962C8B-B14F-4D97-AF65-F5344CB8AC3E}">
        <p14:creationId xmlns:p14="http://schemas.microsoft.com/office/powerpoint/2010/main" val="298287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F496-858D-E542-B886-A10B2770F041}"/>
              </a:ext>
            </a:extLst>
          </p:cNvPr>
          <p:cNvSpPr>
            <a:spLocks noGrp="1"/>
          </p:cNvSpPr>
          <p:nvPr>
            <p:ph type="title"/>
          </p:nvPr>
        </p:nvSpPr>
        <p:spPr>
          <a:xfrm>
            <a:off x="3876878" y="579687"/>
            <a:ext cx="4765553" cy="582546"/>
          </a:xfrm>
        </p:spPr>
        <p:txBody>
          <a:bodyPr/>
          <a:lstStyle/>
          <a:p>
            <a:r>
              <a:rPr lang="en-US" dirty="0"/>
              <a:t>Tasty Careers</a:t>
            </a:r>
          </a:p>
        </p:txBody>
      </p:sp>
      <p:pic>
        <p:nvPicPr>
          <p:cNvPr id="5" name="Picture 4">
            <a:extLst>
              <a:ext uri="{FF2B5EF4-FFF2-40B4-BE49-F238E27FC236}">
                <a16:creationId xmlns:a16="http://schemas.microsoft.com/office/drawing/2014/main" id="{FC0942D6-EB12-7B43-8014-D0D5DD7FC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725" y="1063938"/>
            <a:ext cx="7397509" cy="5350044"/>
          </a:xfrm>
          <a:prstGeom prst="rect">
            <a:avLst/>
          </a:prstGeom>
        </p:spPr>
      </p:pic>
    </p:spTree>
    <p:extLst>
      <p:ext uri="{BB962C8B-B14F-4D97-AF65-F5344CB8AC3E}">
        <p14:creationId xmlns:p14="http://schemas.microsoft.com/office/powerpoint/2010/main" val="139629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0699-9657-564A-A193-057CBAED7530}"/>
              </a:ext>
            </a:extLst>
          </p:cNvPr>
          <p:cNvSpPr>
            <a:spLocks noGrp="1"/>
          </p:cNvSpPr>
          <p:nvPr>
            <p:ph type="title"/>
          </p:nvPr>
        </p:nvSpPr>
        <p:spPr>
          <a:xfrm>
            <a:off x="2082800" y="1256740"/>
            <a:ext cx="7915274" cy="582546"/>
          </a:xfrm>
        </p:spPr>
        <p:txBody>
          <a:bodyPr/>
          <a:lstStyle/>
          <a:p>
            <a:r>
              <a:rPr lang="en-US" dirty="0"/>
              <a:t>Tasty Careers - Purpose</a:t>
            </a:r>
          </a:p>
        </p:txBody>
      </p:sp>
      <p:sp>
        <p:nvSpPr>
          <p:cNvPr id="3" name="Text Placeholder 2">
            <a:extLst>
              <a:ext uri="{FF2B5EF4-FFF2-40B4-BE49-F238E27FC236}">
                <a16:creationId xmlns:a16="http://schemas.microsoft.com/office/drawing/2014/main" id="{FFF048FA-2279-F640-8E52-3E38FB5156C8}"/>
              </a:ext>
            </a:extLst>
          </p:cNvPr>
          <p:cNvSpPr>
            <a:spLocks noGrp="1"/>
          </p:cNvSpPr>
          <p:nvPr>
            <p:ph type="body" sz="quarter" idx="14"/>
          </p:nvPr>
        </p:nvSpPr>
        <p:spPr>
          <a:xfrm>
            <a:off x="2082800" y="1933904"/>
            <a:ext cx="8269890" cy="4104947"/>
          </a:xfrm>
        </p:spPr>
        <p:txBody>
          <a:bodyPr>
            <a:normAutofit/>
          </a:bodyPr>
          <a:lstStyle/>
          <a:p>
            <a:pPr>
              <a:buClr>
                <a:schemeClr val="tx1"/>
              </a:buClr>
            </a:pPr>
            <a:r>
              <a:rPr lang="en-GB" sz="2000" dirty="0">
                <a:latin typeface="+mn-lt"/>
              </a:rPr>
              <a:t>1. To raise awareness of and interest in jobs and careers in the industry; </a:t>
            </a:r>
          </a:p>
          <a:p>
            <a:pPr lvl="1">
              <a:buClr>
                <a:schemeClr val="tx1"/>
              </a:buClr>
            </a:pPr>
            <a:r>
              <a:rPr lang="en-GB" sz="2000" dirty="0">
                <a:latin typeface="+mn-lt"/>
              </a:rPr>
              <a:t>Train industry ambassadors for school visits &amp; career fairs</a:t>
            </a:r>
          </a:p>
          <a:p>
            <a:pPr lvl="1">
              <a:buClr>
                <a:schemeClr val="tx1"/>
              </a:buClr>
            </a:pPr>
            <a:r>
              <a:rPr lang="en-GB" sz="2000" dirty="0">
                <a:latin typeface="+mn-lt"/>
              </a:rPr>
              <a:t>Provide resources for schools, colleges &amp; ambassadors</a:t>
            </a:r>
          </a:p>
          <a:p>
            <a:pPr lvl="1">
              <a:buClr>
                <a:schemeClr val="tx1"/>
              </a:buClr>
            </a:pPr>
            <a:r>
              <a:rPr lang="en-GB" sz="2000" dirty="0">
                <a:latin typeface="+mn-lt"/>
              </a:rPr>
              <a:t>Online presence to profile the range of job roles in the industry </a:t>
            </a:r>
          </a:p>
          <a:p>
            <a:pPr lvl="1">
              <a:buClr>
                <a:schemeClr val="tx1"/>
              </a:buClr>
            </a:pPr>
            <a:r>
              <a:rPr lang="en-GB" sz="2000" dirty="0">
                <a:latin typeface="+mn-lt"/>
              </a:rPr>
              <a:t>Take students into businesses to experience food and drink production first hand</a:t>
            </a:r>
          </a:p>
          <a:p>
            <a:pPr>
              <a:buClr>
                <a:schemeClr val="tx1"/>
              </a:buClr>
            </a:pPr>
            <a:endParaRPr lang="en-GB" sz="2000" dirty="0">
              <a:latin typeface="+mn-lt"/>
            </a:endParaRPr>
          </a:p>
          <a:p>
            <a:pPr>
              <a:buClr>
                <a:schemeClr val="tx1"/>
              </a:buClr>
            </a:pPr>
            <a:r>
              <a:rPr lang="en-GB" sz="2000" dirty="0">
                <a:latin typeface="+mn-lt"/>
              </a:rPr>
              <a:t>2. To  turn interest into positive action by signposting interested young people to: </a:t>
            </a:r>
          </a:p>
          <a:p>
            <a:pPr lvl="1">
              <a:buClr>
                <a:schemeClr val="tx1"/>
              </a:buClr>
            </a:pPr>
            <a:r>
              <a:rPr lang="en-GB" sz="2000" dirty="0">
                <a:latin typeface="+mn-lt"/>
              </a:rPr>
              <a:t>Job opportunities (entry level, with training)</a:t>
            </a:r>
          </a:p>
          <a:p>
            <a:pPr lvl="1">
              <a:buClr>
                <a:schemeClr val="tx1"/>
              </a:buClr>
            </a:pPr>
            <a:r>
              <a:rPr lang="en-GB" sz="2000" dirty="0">
                <a:latin typeface="+mn-lt"/>
              </a:rPr>
              <a:t>Study opportunities at high quality providers including apprenticeships, full time learning and employability programmes</a:t>
            </a:r>
            <a:endParaRPr lang="en-US" dirty="0"/>
          </a:p>
        </p:txBody>
      </p:sp>
    </p:spTree>
    <p:extLst>
      <p:ext uri="{BB962C8B-B14F-4D97-AF65-F5344CB8AC3E}">
        <p14:creationId xmlns:p14="http://schemas.microsoft.com/office/powerpoint/2010/main" val="279383672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Education">
      <a:dk1>
        <a:srgbClr val="6C0633"/>
      </a:dk1>
      <a:lt1>
        <a:srgbClr val="FFFFFF"/>
      </a:lt1>
      <a:dk2>
        <a:srgbClr val="EE1F60"/>
      </a:dk2>
      <a:lt2>
        <a:srgbClr val="FFFFFF"/>
      </a:lt2>
      <a:accent1>
        <a:srgbClr val="F6A6B8"/>
      </a:accent1>
      <a:accent2>
        <a:srgbClr val="C0504D"/>
      </a:accent2>
      <a:accent3>
        <a:srgbClr val="9BBB59"/>
      </a:accent3>
      <a:accent4>
        <a:srgbClr val="8064A2"/>
      </a:accent4>
      <a:accent5>
        <a:srgbClr val="4BACC6"/>
      </a:accent5>
      <a:accent6>
        <a:srgbClr val="F79646"/>
      </a:accent6>
      <a:hlink>
        <a:srgbClr val="005058"/>
      </a:hlink>
      <a:folHlink>
        <a:srgbClr val="005058"/>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ad97cfe-a968-427f-b02b-893e6ba0355a">
      <UserInfo>
        <DisplayName>Roy Ballam</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48F9D9-86F2-47A8-910C-BB055E151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5BC0D5-8915-4AD8-A6C0-3960C8FE24FF}">
  <ds:schemaRefs>
    <ds:schemaRef ds:uri="http://purl.org/dc/terms/"/>
    <ds:schemaRef ds:uri="c53071f4-7f44-43fd-895c-8e7b6a3746b0"/>
    <ds:schemaRef ds:uri="http://schemas.microsoft.com/office/2006/documentManagement/types"/>
    <ds:schemaRef ds:uri="http://schemas.microsoft.com/office/infopath/2007/PartnerControls"/>
    <ds:schemaRef ds:uri="http://purl.org/dc/elements/1.1/"/>
    <ds:schemaRef ds:uri="http://schemas.microsoft.com/office/2006/metadata/properties"/>
    <ds:schemaRef ds:uri="ead97cfe-a968-427f-b02b-893e6ba0355a"/>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B077E6A-F2A9-4102-8884-58F6975EA6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BNF Powerpoint Template - Widescreen</Template>
  <TotalTime>2275</TotalTime>
  <Words>1145</Words>
  <Application>Microsoft Office PowerPoint</Application>
  <PresentationFormat>Widescreen</PresentationFormat>
  <Paragraphs>143</Paragraphs>
  <Slides>20</Slides>
  <Notes>17</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20</vt:i4>
      </vt:variant>
    </vt:vector>
  </HeadingPairs>
  <TitlesOfParts>
    <vt:vector size="38" baseType="lpstr">
      <vt:lpstr>American Typewriter</vt:lpstr>
      <vt:lpstr>Arial</vt:lpstr>
      <vt:lpstr>Calibri</vt:lpstr>
      <vt:lpstr>Calibri Light</vt:lpstr>
      <vt:lpstr>Century Gothic</vt:lpstr>
      <vt:lpstr>Courier New</vt:lpstr>
      <vt:lpstr>Gotham Light</vt:lpstr>
      <vt:lpstr>Gotham-Bold</vt:lpstr>
      <vt:lpstr>Roboto</vt:lpstr>
      <vt:lpstr>Custom Design</vt:lpstr>
      <vt:lpstr>1_Custom Design</vt:lpstr>
      <vt:lpstr>2_Custom Design</vt:lpstr>
      <vt:lpstr>3_Custom Design</vt:lpstr>
      <vt:lpstr>5_Custom Design</vt:lpstr>
      <vt:lpstr>Office Theme</vt:lpstr>
      <vt:lpstr>1_Office Theme</vt:lpstr>
      <vt:lpstr>1_Red</vt:lpstr>
      <vt:lpstr>2_Office Theme</vt:lpstr>
      <vt:lpstr>Careers in food and drink</vt:lpstr>
      <vt:lpstr>Covered in today’s webinar</vt:lpstr>
      <vt:lpstr>National Skills Academy for Food &amp; Drink</vt:lpstr>
      <vt:lpstr>PowerPoint Presentation</vt:lpstr>
      <vt:lpstr>PowerPoint Presentation</vt:lpstr>
      <vt:lpstr>A Diverse Sector</vt:lpstr>
      <vt:lpstr>Tasty Careers The Food &amp; Drink Sector</vt:lpstr>
      <vt:lpstr>Tasty Careers</vt:lpstr>
      <vt:lpstr>Tasty Careers - Purpose</vt:lpstr>
      <vt:lpstr>Benefits for Schools</vt:lpstr>
      <vt:lpstr>Website &amp; Digital Engagement</vt:lpstr>
      <vt:lpstr>Website &amp; Digital Engagement</vt:lpstr>
      <vt:lpstr>Tasty Ambassadors</vt:lpstr>
      <vt:lpstr>PowerPoint Presentation</vt:lpstr>
      <vt:lpstr>PowerPoint Presentation</vt:lpstr>
      <vt:lpstr>PowerPoint Presentation</vt:lpstr>
      <vt:lpstr>Food – a fact of life resources</vt:lpstr>
      <vt:lpstr>Suggestions for further sources of information</vt:lpstr>
      <vt:lpstr>And finally….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308</cp:revision>
  <cp:lastPrinted>2019-09-19T12:37:07Z</cp:lastPrinted>
  <dcterms:created xsi:type="dcterms:W3CDTF">2017-10-26T16:07:58Z</dcterms:created>
  <dcterms:modified xsi:type="dcterms:W3CDTF">2022-03-10T08:41:02Z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