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modernComment_100_748978BF.xml" ContentType="application/vnd.ms-powerpoint.comments+xml"/>
  <Override PartName="/ppt/comments/modernComment_158_EA7F52FE.xml" ContentType="application/vnd.ms-powerpoint.comments+xml"/>
  <Override PartName="/ppt/comments/modernComment_15A_84ADA30F.xml" ContentType="application/vnd.ms-powerpoint.comments+xml"/>
  <Override PartName="/ppt/comments/modernComment_15B_5C7CD9C2.xml" ContentType="application/vnd.ms-powerpoint.comments+xml"/>
  <Override PartName="/ppt/comments/modernComment_13F_9C799A7E.xml" ContentType="application/vnd.ms-powerpoint.comments+xml"/>
  <Override PartName="/ppt/comments/modernComment_133_AACCD3C3.xml" ContentType="application/vnd.ms-powerpoint.comments+xml"/>
  <Override PartName="/ppt/comments/modernComment_13B_ACA1826B.xml" ContentType="application/vnd.ms-powerpoint.comments+xml"/>
  <Override PartName="/ppt/comments/modernComment_13C_A258341.xml" ContentType="application/vnd.ms-powerpoint.comments+xml"/>
  <Override PartName="/ppt/comments/modernComment_135_3AE4551D.xml" ContentType="application/vnd.ms-powerpoint.comments+xml"/>
  <Override PartName="/ppt/comments/modernComment_134_5913CB07.xml" ContentType="application/vnd.ms-powerpoint.comments+xml"/>
  <Override PartName="/ppt/comments/modernComment_15C_8AAB0715.xml" ContentType="application/vnd.ms-powerpoint.comments+xml"/>
  <Override PartName="/ppt/comments/modernComment_15D_DAD45719.xml" ContentType="application/vnd.ms-powerpoint.comments+xml"/>
  <Override PartName="/ppt/comments/modernComment_15E_6F035292.xml" ContentType="application/vnd.ms-powerpoint.comments+xml"/>
  <Override PartName="/ppt/comments/modernComment_15F_3266385D.xml" ContentType="application/vnd.ms-powerpoint.comments+xml"/>
  <Override PartName="/ppt/comments/modernComment_157_E6CBF8FF.xml" ContentType="application/vnd.ms-powerpoint.comments+xml"/>
  <Override PartName="/ppt/comments/modernComment_155_100CA2CD.xml" ContentType="application/vnd.ms-powerpoint.comments+xml"/>
  <Override PartName="/ppt/comments/modernComment_153_C3257C7B.xml" ContentType="application/vnd.ms-powerpoint.comments+xml"/>
  <Override PartName="/ppt/comments/modernComment_141_DC0A3CAA.xml" ContentType="application/vnd.ms-powerpoint.comments+xml"/>
  <Override PartName="/ppt/comments/modernComment_140_AD2886C6.xml" ContentType="application/vnd.ms-powerpoint.comments+xml"/>
  <Override PartName="/ppt/comments/modernComment_143_FF361E2.xml" ContentType="application/vnd.ms-powerpoint.comments+xml"/>
  <Override PartName="/ppt/comments/modernComment_159_915A08F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1"/>
  </p:notesMasterIdLst>
  <p:sldIdLst>
    <p:sldId id="256" r:id="rId8"/>
    <p:sldId id="303" r:id="rId9"/>
    <p:sldId id="344" r:id="rId10"/>
    <p:sldId id="353" r:id="rId11"/>
    <p:sldId id="346" r:id="rId12"/>
    <p:sldId id="347" r:id="rId13"/>
    <p:sldId id="334" r:id="rId14"/>
    <p:sldId id="319" r:id="rId15"/>
    <p:sldId id="307" r:id="rId16"/>
    <p:sldId id="314" r:id="rId17"/>
    <p:sldId id="315" r:id="rId18"/>
    <p:sldId id="316" r:id="rId19"/>
    <p:sldId id="317" r:id="rId20"/>
    <p:sldId id="309" r:id="rId21"/>
    <p:sldId id="308" r:id="rId22"/>
    <p:sldId id="342" r:id="rId23"/>
    <p:sldId id="348" r:id="rId24"/>
    <p:sldId id="349" r:id="rId25"/>
    <p:sldId id="350" r:id="rId26"/>
    <p:sldId id="351" r:id="rId27"/>
    <p:sldId id="352" r:id="rId28"/>
    <p:sldId id="343" r:id="rId29"/>
    <p:sldId id="340" r:id="rId30"/>
    <p:sldId id="341" r:id="rId31"/>
    <p:sldId id="339" r:id="rId32"/>
    <p:sldId id="321" r:id="rId33"/>
    <p:sldId id="337" r:id="rId34"/>
    <p:sldId id="320" r:id="rId35"/>
    <p:sldId id="354" r:id="rId36"/>
    <p:sldId id="323" r:id="rId37"/>
    <p:sldId id="338" r:id="rId38"/>
    <p:sldId id="345"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AF1470-0BAE-4EBF-BA6A-F8BDAA654342}">
          <p14:sldIdLst>
            <p14:sldId id="256"/>
            <p14:sldId id="303"/>
            <p14:sldId id="344"/>
            <p14:sldId id="353"/>
            <p14:sldId id="346"/>
            <p14:sldId id="347"/>
          </p14:sldIdLst>
        </p14:section>
        <p14:section name="Plant minerals" id="{79612395-EC34-4E4F-909C-AE723DD119BC}">
          <p14:sldIdLst>
            <p14:sldId id="334"/>
            <p14:sldId id="319"/>
            <p14:sldId id="307"/>
            <p14:sldId id="314"/>
            <p14:sldId id="315"/>
            <p14:sldId id="316"/>
            <p14:sldId id="317"/>
            <p14:sldId id="309"/>
          </p14:sldIdLst>
        </p14:section>
        <p14:section name="Activity 1" id="{21E10CF8-5CE0-43E0-B921-35A95E68DC16}">
          <p14:sldIdLst>
            <p14:sldId id="308"/>
            <p14:sldId id="342"/>
            <p14:sldId id="348"/>
            <p14:sldId id="349"/>
            <p14:sldId id="350"/>
            <p14:sldId id="351"/>
            <p14:sldId id="352"/>
            <p14:sldId id="343"/>
            <p14:sldId id="340"/>
            <p14:sldId id="341"/>
          </p14:sldIdLst>
        </p14:section>
        <p14:section name="Activity 2" id="{044D3492-9A1F-47EC-AF81-E961C285C5AF}">
          <p14:sldIdLst>
            <p14:sldId id="339"/>
            <p14:sldId id="321"/>
          </p14:sldIdLst>
        </p14:section>
        <p14:section name="Farming and fertiliser" id="{FAAD66B8-3A98-497D-87E5-7202E9B0A515}">
          <p14:sldIdLst>
            <p14:sldId id="337"/>
            <p14:sldId id="320"/>
            <p14:sldId id="354"/>
            <p14:sldId id="323"/>
            <p14:sldId id="338"/>
            <p14:sldId id="345"/>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4733F-D27F-9457-5EA5-F02429FB6F1A}" name="Joanna McBurnie" initials="JM" userId="S::Joanna.McBurnie@ahdb.org.uk::d925545f-4c06-4b80-ac54-b47bd5d5f5fb" providerId="AD"/>
  <p188:author id="{F1E6144C-14BA-4EF9-61ED-859BA2598D84}" name="Frances Meek" initials="FM" userId="S::F.Meek@nutrition.org.uk::f3af35cc-3229-46e1-af36-3525661cfbd3" providerId="AD"/>
  <p188:author id="{207CE754-DEED-6894-4C93-D86BACC9F0C7}" name="Orla Condon" initials="OC" userId="S::o.condon@nutrition.org.uk::62ca7181-df71-4740-a21a-4649c658ad3a" providerId="AD"/>
  <p188:author id="{EC8C4E90-CF91-D356-6453-89C7340D26BA}" name="Ewen Trafford" initials="ET" userId="S::e.trafford@nutrition.org.uk::e520b4bf-a196-48b7-bc10-b1590a457daa" providerId="AD"/>
  <p188:author id="{B863ADA5-689D-F00D-49A1-8DF10817491B}" name="Amanda Bennett" initials="AB" userId="S::Amanda.Bennett@ahdb.org.uk::b421cfe3-e1b7-44c4-bbb0-a36943965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5" clrIdx="0">
    <p:extLst>
      <p:ext uri="{19B8F6BF-5375-455C-9EA6-DF929625EA0E}">
        <p15:presenceInfo xmlns:p15="http://schemas.microsoft.com/office/powerpoint/2012/main" userId="Ewen Trafford" providerId="None"/>
      </p:ext>
    </p:extLst>
  </p:cmAuthor>
  <p:cmAuthor id="2" name="Boardroom " initials="B" lastIdx="1" clrIdx="1">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263B83"/>
    <a:srgbClr val="F9D4B6"/>
    <a:srgbClr val="B8B8D1"/>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F3B97-D007-7D18-B14D-F61D92CA48ED}" v="13" dt="2025-04-28T12:18:09.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S::o.condon@nutrition.org.uk::62ca7181-df71-4740-a21a-4649c658ad3a" providerId="AD" clId="Web-{6439463C-0A72-CC85-134F-D8C0663D4B39}"/>
    <pc:docChg chg="modSld">
      <pc:chgData name="Orla Condon" userId="S::o.condon@nutrition.org.uk::62ca7181-df71-4740-a21a-4649c658ad3a" providerId="AD" clId="Web-{6439463C-0A72-CC85-134F-D8C0663D4B39}" dt="2025-03-17T14:56:10.288" v="49" actId="20577"/>
      <pc:docMkLst>
        <pc:docMk/>
      </pc:docMkLst>
      <pc:sldChg chg="modSp">
        <pc:chgData name="Orla Condon" userId="S::o.condon@nutrition.org.uk::62ca7181-df71-4740-a21a-4649c658ad3a" providerId="AD" clId="Web-{6439463C-0A72-CC85-134F-D8C0663D4B39}" dt="2025-03-17T14:55:12.460" v="10" actId="20577"/>
        <pc:sldMkLst>
          <pc:docMk/>
          <pc:sldMk cId="1955166399" sldId="256"/>
        </pc:sldMkLst>
        <pc:spChg chg="mod">
          <ac:chgData name="Orla Condon" userId="S::o.condon@nutrition.org.uk::62ca7181-df71-4740-a21a-4649c658ad3a" providerId="AD" clId="Web-{6439463C-0A72-CC85-134F-D8C0663D4B39}" dt="2025-03-17T14:55:12.460" v="10" actId="20577"/>
          <ac:spMkLst>
            <pc:docMk/>
            <pc:sldMk cId="1955166399" sldId="256"/>
            <ac:spMk id="2" creationId="{00000000-0000-0000-0000-000000000000}"/>
          </ac:spMkLst>
        </pc:spChg>
      </pc:sldChg>
      <pc:sldChg chg="modSp">
        <pc:chgData name="Orla Condon" userId="S::o.condon@nutrition.org.uk::62ca7181-df71-4740-a21a-4649c658ad3a" providerId="AD" clId="Web-{6439463C-0A72-CC85-134F-D8C0663D4B39}" dt="2025-03-17T14:56:10.288" v="49" actId="20577"/>
        <pc:sldMkLst>
          <pc:docMk/>
          <pc:sldMk cId="4144662603" sldId="303"/>
        </pc:sldMkLst>
        <pc:spChg chg="mod">
          <ac:chgData name="Orla Condon" userId="S::o.condon@nutrition.org.uk::62ca7181-df71-4740-a21a-4649c658ad3a" providerId="AD" clId="Web-{6439463C-0A72-CC85-134F-D8C0663D4B39}" dt="2025-03-17T14:56:10.288" v="49" actId="20577"/>
          <ac:spMkLst>
            <pc:docMk/>
            <pc:sldMk cId="4144662603" sldId="303"/>
            <ac:spMk id="3" creationId="{00000000-0000-0000-0000-000000000000}"/>
          </ac:spMkLst>
        </pc:spChg>
      </pc:sldChg>
      <pc:sldChg chg="modSp">
        <pc:chgData name="Orla Condon" userId="S::o.condon@nutrition.org.uk::62ca7181-df71-4740-a21a-4649c658ad3a" providerId="AD" clId="Web-{6439463C-0A72-CC85-134F-D8C0663D4B39}" dt="2025-03-17T14:42:36.807" v="0" actId="20577"/>
        <pc:sldMkLst>
          <pc:docMk/>
          <pc:sldMk cId="2225971983" sldId="346"/>
        </pc:sldMkLst>
        <pc:spChg chg="mod">
          <ac:chgData name="Orla Condon" userId="S::o.condon@nutrition.org.uk::62ca7181-df71-4740-a21a-4649c658ad3a" providerId="AD" clId="Web-{6439463C-0A72-CC85-134F-D8C0663D4B39}" dt="2025-03-17T14:42:36.807" v="0" actId="20577"/>
          <ac:spMkLst>
            <pc:docMk/>
            <pc:sldMk cId="2225971983" sldId="346"/>
            <ac:spMk id="3" creationId="{F35A7B11-99AA-2BFC-CA29-AEA4641D1154}"/>
          </ac:spMkLst>
        </pc:spChg>
      </pc:sldChg>
    </pc:docChg>
  </pc:docChgLst>
  <pc:docChgLst>
    <pc:chgData name="Frances Meek" userId="S::f.meek@nutrition.org.uk::f3af35cc-3229-46e1-af36-3525661cfbd3" providerId="AD" clId="Web-{C37F3B97-D007-7D18-B14D-F61D92CA48ED}"/>
    <pc:docChg chg="modSld sldOrd">
      <pc:chgData name="Frances Meek" userId="S::f.meek@nutrition.org.uk::f3af35cc-3229-46e1-af36-3525661cfbd3" providerId="AD" clId="Web-{C37F3B97-D007-7D18-B14D-F61D92CA48ED}" dt="2025-04-28T12:18:09.705" v="10"/>
      <pc:docMkLst>
        <pc:docMk/>
      </pc:docMkLst>
      <pc:sldChg chg="ord">
        <pc:chgData name="Frances Meek" userId="S::f.meek@nutrition.org.uk::f3af35cc-3229-46e1-af36-3525661cfbd3" providerId="AD" clId="Web-{C37F3B97-D007-7D18-B14D-F61D92CA48ED}" dt="2025-04-28T12:17:55.782" v="9"/>
        <pc:sldMkLst>
          <pc:docMk/>
          <pc:sldMk cId="1955166399" sldId="256"/>
        </pc:sldMkLst>
      </pc:sldChg>
      <pc:sldChg chg="modSp">
        <pc:chgData name="Frances Meek" userId="S::f.meek@nutrition.org.uk::f3af35cc-3229-46e1-af36-3525661cfbd3" providerId="AD" clId="Web-{C37F3B97-D007-7D18-B14D-F61D92CA48ED}" dt="2025-04-28T12:17:44.345" v="8" actId="20577"/>
        <pc:sldMkLst>
          <pc:docMk/>
          <pc:sldMk cId="1219004254" sldId="261"/>
        </pc:sldMkLst>
        <pc:spChg chg="mod">
          <ac:chgData name="Frances Meek" userId="S::f.meek@nutrition.org.uk::f3af35cc-3229-46e1-af36-3525661cfbd3" providerId="AD" clId="Web-{C37F3B97-D007-7D18-B14D-F61D92CA48ED}" dt="2025-04-28T12:17:44.345" v="8" actId="20577"/>
          <ac:spMkLst>
            <pc:docMk/>
            <pc:sldMk cId="1219004254" sldId="261"/>
            <ac:spMk id="2" creationId="{00000000-0000-0000-0000-000000000000}"/>
          </ac:spMkLst>
        </pc:spChg>
      </pc:sldChg>
      <pc:sldChg chg="ord">
        <pc:chgData name="Frances Meek" userId="S::f.meek@nutrition.org.uk::f3af35cc-3229-46e1-af36-3525661cfbd3" providerId="AD" clId="Web-{C37F3B97-D007-7D18-B14D-F61D92CA48ED}" dt="2025-04-28T12:18:09.705" v="10"/>
        <pc:sldMkLst>
          <pc:docMk/>
          <pc:sldMk cId="763516241" sldId="314"/>
        </pc:sldMkLst>
      </pc:sldChg>
    </pc:docChg>
  </pc:docChgLst>
</pc:chgInfo>
</file>

<file path=ppt/comments/modernComment_100_748978BF.xml><?xml version="1.0" encoding="utf-8"?>
<p188:cmLst xmlns:a="http://schemas.openxmlformats.org/drawingml/2006/main" xmlns:r="http://schemas.openxmlformats.org/officeDocument/2006/relationships" xmlns:p188="http://schemas.microsoft.com/office/powerpoint/2018/8/main">
  <p188:cm id="{A2FC73E2-995E-4AC0-898C-A46862190C65}" authorId="{B863ADA5-689D-F00D-49A1-8DF10817491B}" status="resolved" created="2025-03-03T09:33:14.760" complete="100000">
    <pc:sldMkLst xmlns:pc="http://schemas.microsoft.com/office/powerpoint/2013/main/command">
      <pc:docMk/>
      <pc:sldMk cId="1955166399" sldId="256"/>
    </pc:sldMkLst>
    <p188:replyLst>
      <p188:reply id="{DEA7C9D4-1CFF-42C7-9F4C-908A7484984C}" authorId="{207CE754-DEED-6894-4C93-D86BACC9F0C7}" created="2025-03-13T13:09:17.159">
        <p188:txBody>
          <a:bodyPr/>
          <a:lstStyle/>
          <a:p>
            <a:r>
              <a:rPr lang="en-GB"/>
              <a:t>We feel it should stay as plan minerals as the starter relates to minerals rather than nutrients. It is more relevant as a title based on the other elements of the presenation. </a:t>
            </a:r>
          </a:p>
        </p188:txBody>
      </p188:reply>
    </p188:replyLst>
    <p188:txBody>
      <a:bodyPr/>
      <a:lstStyle/>
      <a:p>
        <a:r>
          <a:rPr lang="en-GB"/>
          <a:t>..plant nutrients (rather than minerals).  But this would need to be followed through the entire document.</a:t>
        </a:r>
      </a:p>
    </p188:txBody>
  </p188:cm>
</p188:cmLst>
</file>

<file path=ppt/comments/modernComment_133_AACCD3C3.xml><?xml version="1.0" encoding="utf-8"?>
<p188:cmLst xmlns:a="http://schemas.openxmlformats.org/drawingml/2006/main" xmlns:r="http://schemas.openxmlformats.org/officeDocument/2006/relationships" xmlns:p188="http://schemas.microsoft.com/office/powerpoint/2018/8/main">
  <p188:cm id="{5B1560F6-7985-4752-B64B-A3947AE59064}" authorId="{B863ADA5-689D-F00D-49A1-8DF10817491B}" status="resolved" created="2025-03-03T09:46:26.105" complete="100000">
    <ac:txMkLst xmlns:ac="http://schemas.microsoft.com/office/drawing/2013/main/command">
      <pc:docMk xmlns:pc="http://schemas.microsoft.com/office/powerpoint/2013/main/command"/>
      <pc:sldMk xmlns:pc="http://schemas.microsoft.com/office/powerpoint/2013/main/command" cId="2865550275" sldId="307"/>
      <ac:spMk id="3" creationId="{A196083E-CE3F-01B6-DE3A-86DC069A0D00}"/>
      <ac:txMk cp="54" len="9">
        <ac:context len="414" hash="1971419749"/>
      </ac:txMk>
    </ac:txMkLst>
    <p188:pos x="1322463" y="454048"/>
    <p188:txBody>
      <a:bodyPr/>
      <a:lstStyle/>
      <a:p>
        <a:r>
          <a:rPr lang="en-GB"/>
          <a:t>Nitrogen (rather than nitrates)</a:t>
        </a:r>
      </a:p>
    </p188:txBody>
  </p188:cm>
  <p188:cm id="{A4F56B61-9855-4820-B195-9ED9AAF4E78B}" authorId="{B863ADA5-689D-F00D-49A1-8DF10817491B}" status="resolved" created="2025-03-03T09:46:43.408" complete="100000">
    <ac:txMkLst xmlns:ac="http://schemas.microsoft.com/office/drawing/2013/main/command">
      <pc:docMk xmlns:pc="http://schemas.microsoft.com/office/powerpoint/2013/main/command"/>
      <pc:sldMk xmlns:pc="http://schemas.microsoft.com/office/powerpoint/2013/main/command" cId="2865550275" sldId="307"/>
      <ac:spMk id="3" creationId="{A196083E-CE3F-01B6-DE3A-86DC069A0D00}"/>
      <ac:txMk cp="75" len="6">
        <ac:context len="414" hash="1971419749"/>
      </ac:txMk>
    </ac:txMkLst>
    <p188:pos x="1749183" y="850288"/>
    <p188:txBody>
      <a:bodyPr/>
      <a:lstStyle/>
      <a:p>
        <a:r>
          <a:rPr lang="en-GB"/>
          <a:t>Phosphorous (rather than phosphates)</a:t>
        </a:r>
      </a:p>
    </p188:txBody>
  </p188:cm>
  <p188:cm id="{833CAACC-1871-4C73-873B-F71DA9B513FD}" authorId="{B863ADA5-689D-F00D-49A1-8DF10817491B}" status="resolved" created="2025-03-07T13:42:42.478" complete="100000">
    <ac:deMkLst xmlns:ac="http://schemas.microsoft.com/office/drawing/2013/main/command">
      <pc:docMk xmlns:pc="http://schemas.microsoft.com/office/powerpoint/2013/main/command"/>
      <pc:sldMk xmlns:pc="http://schemas.microsoft.com/office/powerpoint/2013/main/command" cId="2865550275" sldId="307"/>
      <ac:picMk id="3074" creationId="{0A72B61B-5A27-8479-D179-C994DAC5416B}"/>
    </ac:deMkLst>
    <p188:txBody>
      <a:bodyPr/>
      <a:lstStyle/>
      <a:p>
        <a:r>
          <a:rPr lang="en-GB"/>
          <a:t>Just to note that the image may not be the best one, as it looks like clover.  In which case, it has a symbiotic relationship with rhizobia in the soil to fix atmospheric nitrogen for plant use. So farmers don’t need to apply nitrogen to these plants. </a:t>
        </a:r>
      </a:p>
    </p188:txBody>
  </p188:cm>
  <p188:cm id="{875EE150-4836-45D6-AF7B-5C69A2C6E5B7}" authorId="{0D34733F-D27F-9457-5EA5-F02429FB6F1A}" status="resolved" created="2025-03-07T15:25:33.397" complete="100000">
    <ac:txMkLst xmlns:ac="http://schemas.microsoft.com/office/drawing/2013/main/command">
      <pc:docMk xmlns:pc="http://schemas.microsoft.com/office/powerpoint/2013/main/command"/>
      <pc:sldMk xmlns:pc="http://schemas.microsoft.com/office/powerpoint/2013/main/command" cId="2865550275" sldId="307"/>
      <ac:spMk id="3" creationId="{A196083E-CE3F-01B6-DE3A-86DC069A0D00}"/>
      <ac:txMk cp="321" len="20">
        <ac:context len="414" hash="1971419749"/>
      </ac:txMk>
    </ac:txMkLst>
    <p188:pos x="5790323" y="3199788"/>
    <p188:txBody>
      <a:bodyPr/>
      <a:lstStyle/>
      <a:p>
        <a:r>
          <a:rPr lang="en-GB"/>
          <a:t>And not just the four listed above, there are 13 essential nutrients for plant growth.</a:t>
        </a:r>
      </a:p>
    </p188:txBody>
  </p188:cm>
</p188:cmLst>
</file>

<file path=ppt/comments/modernComment_134_5913CB07.xml><?xml version="1.0" encoding="utf-8"?>
<p188:cmLst xmlns:a="http://schemas.openxmlformats.org/drawingml/2006/main" xmlns:r="http://schemas.openxmlformats.org/officeDocument/2006/relationships" xmlns:p188="http://schemas.microsoft.com/office/powerpoint/2018/8/main">
  <p188:cm id="{B8187534-A340-4BBF-89C1-15C60B493866}" authorId="{B863ADA5-689D-F00D-49A1-8DF10817491B}" status="resolved" created="2025-03-03T09:51:10.411" complete="100000">
    <ac:txMkLst xmlns:ac="http://schemas.microsoft.com/office/drawing/2013/main/command">
      <pc:docMk xmlns:pc="http://schemas.microsoft.com/office/powerpoint/2013/main/command"/>
      <pc:sldMk xmlns:pc="http://schemas.microsoft.com/office/powerpoint/2013/main/command" cId="1494469383" sldId="308"/>
      <ac:spMk id="3" creationId="{A196083E-CE3F-01B6-DE3A-86DC069A0D00}"/>
      <ac:txMk cp="42">
        <ac:context len="258" hash="1644756846"/>
      </ac:txMk>
    </ac:txMkLst>
    <p188:pos x="4789564" y="179728"/>
    <p188:txBody>
      <a:bodyPr/>
      <a:lstStyle/>
      <a:p>
        <a:r>
          <a:rPr lang="en-GB"/>
          <a:t>Suggest that a plant is not given a gender</a:t>
        </a:r>
      </a:p>
    </p188:txBody>
  </p188:cm>
</p188:cmLst>
</file>

<file path=ppt/comments/modernComment_135_3AE4551D.xml><?xml version="1.0" encoding="utf-8"?>
<p188:cmLst xmlns:a="http://schemas.openxmlformats.org/drawingml/2006/main" xmlns:r="http://schemas.openxmlformats.org/officeDocument/2006/relationships" xmlns:p188="http://schemas.microsoft.com/office/powerpoint/2018/8/main">
  <p188:cm id="{F37ED90D-DA2D-4AA8-A7BD-9595521AC51F}" authorId="{B863ADA5-689D-F00D-49A1-8DF10817491B}" status="resolved" created="2025-03-03T09:50:28.293" complete="100000">
    <ac:txMkLst xmlns:ac="http://schemas.microsoft.com/office/drawing/2013/main/command">
      <pc:docMk xmlns:pc="http://schemas.microsoft.com/office/powerpoint/2013/main/command"/>
      <pc:sldMk xmlns:pc="http://schemas.microsoft.com/office/powerpoint/2013/main/command" cId="988042525" sldId="309"/>
      <ac:spMk id="3" creationId="{A196083E-CE3F-01B6-DE3A-86DC069A0D00}"/>
      <ac:txMk cp="231" len="4">
        <ac:context len="528" hash="1385426162"/>
      </ac:txMk>
    </ac:txMkLst>
    <p188:pos x="827164" y="1277008"/>
    <p188:txBody>
      <a:bodyPr/>
      <a:lstStyle/>
      <a:p>
        <a:r>
          <a:rPr lang="en-GB"/>
          <a:t>nitrogen</a:t>
        </a:r>
      </a:p>
    </p188:txBody>
  </p188:cm>
  <p188:cm id="{A149E5E1-7A21-43A7-A900-CB83B190E338}" authorId="{0D34733F-D27F-9457-5EA5-F02429FB6F1A}" status="resolved" created="2025-03-07T15:35:38.892" complete="100000">
    <ac:txMkLst xmlns:ac="http://schemas.microsoft.com/office/drawing/2013/main/command">
      <pc:docMk xmlns:pc="http://schemas.microsoft.com/office/powerpoint/2013/main/command"/>
      <pc:sldMk xmlns:pc="http://schemas.microsoft.com/office/powerpoint/2013/main/command" cId="988042525" sldId="309"/>
      <ac:spMk id="3" creationId="{A196083E-CE3F-01B6-DE3A-86DC069A0D00}"/>
      <ac:txMk cp="334" len="5">
        <ac:context len="528" hash="1385426162"/>
      </ac:txMk>
    </ac:txMkLst>
    <p188:pos x="3697364" y="2011068"/>
    <p188:txBody>
      <a:bodyPr/>
      <a:lstStyle/>
      <a:p>
        <a:r>
          <a:rPr lang="en-GB"/>
          <a:t>plant</a:t>
        </a:r>
      </a:p>
    </p188:txBody>
  </p188:cm>
  <p188:cm id="{54E820EB-5D60-4ECA-B135-B923591E506A}" authorId="{0D34733F-D27F-9457-5EA5-F02429FB6F1A}" status="resolved" created="2025-03-07T15:35:47.129" complete="100000">
    <ac:txMkLst xmlns:ac="http://schemas.microsoft.com/office/drawing/2013/main/command">
      <pc:docMk xmlns:pc="http://schemas.microsoft.com/office/powerpoint/2013/main/command"/>
      <pc:sldMk xmlns:pc="http://schemas.microsoft.com/office/powerpoint/2013/main/command" cId="988042525" sldId="309"/>
      <ac:spMk id="3" creationId="{A196083E-CE3F-01B6-DE3A-86DC069A0D00}"/>
      <ac:txMk cp="477" len="5">
        <ac:context len="528" hash="1385426162"/>
      </ac:txMk>
    </ac:txMkLst>
    <p188:pos x="3585604" y="3088028"/>
    <p188:txBody>
      <a:bodyPr/>
      <a:lstStyle/>
      <a:p>
        <a:r>
          <a:rPr lang="en-GB"/>
          <a:t>plant</a:t>
        </a:r>
      </a:p>
    </p188:txBody>
  </p188:cm>
</p188:cmLst>
</file>

<file path=ppt/comments/modernComment_13B_ACA1826B.xml><?xml version="1.0" encoding="utf-8"?>
<p188:cmLst xmlns:a="http://schemas.openxmlformats.org/drawingml/2006/main" xmlns:r="http://schemas.openxmlformats.org/officeDocument/2006/relationships" xmlns:p188="http://schemas.microsoft.com/office/powerpoint/2018/8/main">
  <p188:cm id="{CBF62C26-DD31-4221-827A-79B67D0CF056}" authorId="{B863ADA5-689D-F00D-49A1-8DF10817491B}" status="resolved" created="2025-03-03T09:47:28.996" complete="100000">
    <ac:txMkLst xmlns:ac="http://schemas.microsoft.com/office/drawing/2013/main/command">
      <pc:docMk xmlns:pc="http://schemas.microsoft.com/office/powerpoint/2013/main/command"/>
      <pc:sldMk xmlns:pc="http://schemas.microsoft.com/office/powerpoint/2013/main/command" cId="2896265835" sldId="315"/>
      <ac:spMk id="2" creationId="{A1AFDDA6-04B3-39B0-345A-5F821E79A89B}"/>
      <ac:txMk cp="0" len="4">
        <ac:context len="27" hash="3490365434"/>
      </ac:txMk>
    </ac:txMkLst>
    <p188:pos x="1634887" y="181182"/>
    <p188:txBody>
      <a:bodyPr/>
      <a:lstStyle/>
      <a:p>
        <a:r>
          <a:rPr lang="en-GB"/>
          <a:t>Nitrogen</a:t>
        </a:r>
      </a:p>
    </p188:txBody>
  </p188:cm>
</p188:cmLst>
</file>

<file path=ppt/comments/modernComment_13C_A258341.xml><?xml version="1.0" encoding="utf-8"?>
<p188:cmLst xmlns:a="http://schemas.openxmlformats.org/drawingml/2006/main" xmlns:r="http://schemas.openxmlformats.org/officeDocument/2006/relationships" xmlns:p188="http://schemas.microsoft.com/office/powerpoint/2018/8/main">
  <p188:cm id="{C6C82446-2AD8-4741-A1DA-7B1A466E6AAD}" authorId="{B863ADA5-689D-F00D-49A1-8DF10817491B}" status="resolved" created="2025-03-03T09:48:03.740" complete="100000">
    <ac:txMkLst xmlns:ac="http://schemas.microsoft.com/office/drawing/2013/main/command">
      <pc:docMk xmlns:pc="http://schemas.microsoft.com/office/powerpoint/2013/main/command"/>
      <pc:sldMk xmlns:pc="http://schemas.microsoft.com/office/powerpoint/2013/main/command" cId="170230593" sldId="316"/>
      <ac:spMk id="2" creationId="{A1AFDDA6-04B3-39B0-345A-5F821E79A89B}"/>
      <ac:txMk cp="0" len="6">
        <ac:context len="37" hash="2553559273"/>
      </ac:txMk>
    </ac:txMkLst>
    <p188:pos x="2465467" y="181182"/>
    <p188:txBody>
      <a:bodyPr/>
      <a:lstStyle/>
      <a:p>
        <a:r>
          <a:rPr lang="en-GB"/>
          <a:t>Phosphorous</a:t>
        </a:r>
      </a:p>
    </p188:txBody>
  </p188:cm>
  <p188:cm id="{60926EFB-47BE-44E4-AC17-491BB519E9AD}" authorId="{B863ADA5-689D-F00D-49A1-8DF10817491B}" status="resolved" created="2025-03-03T09:49:15.648" complete="100000">
    <ac:deMkLst xmlns:ac="http://schemas.microsoft.com/office/drawing/2013/main/command">
      <pc:docMk xmlns:pc="http://schemas.microsoft.com/office/powerpoint/2013/main/command"/>
      <pc:sldMk xmlns:pc="http://schemas.microsoft.com/office/powerpoint/2013/main/command" cId="170230593" sldId="316"/>
      <ac:picMk id="11266" creationId="{4A78FB4F-E5B5-4866-F7DB-F9D71110A2FD}"/>
    </ac:deMkLst>
    <p188:txBody>
      <a:bodyPr/>
      <a:lstStyle/>
      <a:p>
        <a:r>
          <a:rPr lang="en-GB"/>
          <a:t>This is not an appropriate photo - suggesting the purple colouration here is due to P deficiency.  But it looks like a beet (to me), which has purple stems anyway.</a:t>
        </a:r>
      </a:p>
    </p188:txBody>
  </p188:cm>
  <p188:cm id="{738B2FE3-CE26-499D-A189-C11B78A1CD13}" authorId="{0D34733F-D27F-9457-5EA5-F02429FB6F1A}" status="resolved" created="2025-03-07T15:34:20.866" complete="100000">
    <ac:txMkLst xmlns:ac="http://schemas.microsoft.com/office/drawing/2013/main/command">
      <pc:docMk xmlns:pc="http://schemas.microsoft.com/office/powerpoint/2013/main/command"/>
      <pc:sldMk xmlns:pc="http://schemas.microsoft.com/office/powerpoint/2013/main/command" cId="170230593" sldId="316"/>
      <ac:spMk id="3" creationId="{A196083E-CE3F-01B6-DE3A-86DC069A0D00}"/>
      <ac:txMk cp="495">
        <ac:context len="496" hash="2402331873"/>
      </ac:txMk>
    </ac:txMkLst>
    <p188:pos x="6237364" y="3220108"/>
    <p188:txBody>
      <a:bodyPr/>
      <a:lstStyle/>
      <a:p>
        <a:r>
          <a:rPr lang="en-GB"/>
          <a:t>Seems like an odd way to put it. Poor root growth means that they won’t be able to reach/locate/find/scavenge all of the nutrients that it needs.</a:t>
        </a:r>
      </a:p>
    </p188:txBody>
  </p188:cm>
</p188:cmLst>
</file>

<file path=ppt/comments/modernComment_13F_9C799A7E.xml><?xml version="1.0" encoding="utf-8"?>
<p188:cmLst xmlns:a="http://schemas.openxmlformats.org/drawingml/2006/main" xmlns:r="http://schemas.openxmlformats.org/officeDocument/2006/relationships" xmlns:p188="http://schemas.microsoft.com/office/powerpoint/2018/8/main">
  <p188:cm id="{0F055479-5303-4B02-858E-FB0A06B24C89}" authorId="{B863ADA5-689D-F00D-49A1-8DF10817491B}" status="resolved" created="2025-03-03T09:45:48.407" complete="100000">
    <ac:txMkLst xmlns:ac="http://schemas.microsoft.com/office/drawing/2013/main/command">
      <pc:docMk xmlns:pc="http://schemas.microsoft.com/office/powerpoint/2013/main/command"/>
      <pc:sldMk xmlns:pc="http://schemas.microsoft.com/office/powerpoint/2013/main/command" cId="2625215102" sldId="319"/>
      <ac:spMk id="3" creationId="{E7912DA9-80FB-C72C-E254-FDFC9D3F0640}"/>
      <ac:txMk cp="268" len="53">
        <ac:context len="531" hash="993825880"/>
      </ac:txMk>
    </ac:txMkLst>
    <p188:pos x="6458344" y="1802788"/>
    <p188:txBody>
      <a:bodyPr/>
      <a:lstStyle/>
      <a:p>
        <a:r>
          <a:rPr lang="en-GB"/>
          <a:t>Not always!</a:t>
        </a:r>
      </a:p>
    </p188:txBody>
  </p188:cm>
  <p188:cm id="{EB32F14C-2C11-473A-9B23-F5AE28DB4DF3}" authorId="{B863ADA5-689D-F00D-49A1-8DF10817491B}" status="resolved" created="2025-03-07T13:38:41.207" complete="100000">
    <ac:txMkLst xmlns:ac="http://schemas.microsoft.com/office/drawing/2013/main/command">
      <pc:docMk xmlns:pc="http://schemas.microsoft.com/office/powerpoint/2013/main/command"/>
      <pc:sldMk xmlns:pc="http://schemas.microsoft.com/office/powerpoint/2013/main/command" cId="2625215102" sldId="319"/>
      <ac:spMk id="3" creationId="{E7912DA9-80FB-C72C-E254-FDFC9D3F0640}"/>
      <ac:txMk cp="68" len="32">
        <ac:context len="531" hash="993825880"/>
      </ac:txMk>
    </ac:txMkLst>
    <p188:pos x="5693979" y="529460"/>
    <p188:txBody>
      <a:bodyPr/>
      <a:lstStyle/>
      <a:p>
        <a:r>
          <a:rPr lang="en-GB"/>
          <a:t>Plants can also absorb nutrients from foliar fertilisers, but this might be a step too far in the content for this age group.</a:t>
        </a:r>
      </a:p>
    </p188:txBody>
  </p188:cm>
</p188:cmLst>
</file>

<file path=ppt/comments/modernComment_140_AD2886C6.xml><?xml version="1.0" encoding="utf-8"?>
<p188:cmLst xmlns:a="http://schemas.openxmlformats.org/drawingml/2006/main" xmlns:r="http://schemas.openxmlformats.org/officeDocument/2006/relationships" xmlns:p188="http://schemas.microsoft.com/office/powerpoint/2018/8/main">
  <p188:cm id="{A0F869B3-7F3A-48C4-A711-8FD5D60DC2D2}" authorId="{0D34733F-D27F-9457-5EA5-F02429FB6F1A}" status="resolved" created="2025-03-07T15:51:32.416" complete="100000">
    <ac:txMkLst xmlns:ac="http://schemas.microsoft.com/office/drawing/2013/main/command">
      <pc:docMk xmlns:pc="http://schemas.microsoft.com/office/powerpoint/2013/main/command"/>
      <pc:sldMk xmlns:pc="http://schemas.microsoft.com/office/powerpoint/2013/main/command" cId="2905114310" sldId="320"/>
      <ac:spMk id="3" creationId="{275340A9-3D6D-4E0A-9791-C321A43CAE1A}"/>
      <ac:txMk cp="306" len="4">
        <ac:context len="350" hash="2122344586"/>
      </ac:txMk>
    </ac:txMkLst>
    <p188:pos x="1157365" y="2417468"/>
    <p188:txBody>
      <a:bodyPr/>
      <a:lstStyle/>
      <a:p>
        <a:r>
          <a:rPr lang="en-GB"/>
          <a:t>Nitrogen</a:t>
        </a:r>
      </a:p>
    </p188:txBody>
  </p188:cm>
  <p188:cm id="{8526B81F-025F-4513-9C9B-EBB2C0DD8971}" authorId="{0D34733F-D27F-9457-5EA5-F02429FB6F1A}" status="resolved" created="2025-03-07T15:51:38.927" complete="100000">
    <ac:txMkLst xmlns:ac="http://schemas.microsoft.com/office/drawing/2013/main/command">
      <pc:docMk xmlns:pc="http://schemas.microsoft.com/office/powerpoint/2013/main/command"/>
      <pc:sldMk xmlns:pc="http://schemas.microsoft.com/office/powerpoint/2013/main/command" cId="2905114310" sldId="320"/>
      <ac:spMk id="3" creationId="{275340A9-3D6D-4E0A-9791-C321A43CAE1A}"/>
      <ac:txMk cp="316" len="6">
        <ac:context len="350" hash="2122344586"/>
      </ac:txMk>
    </ac:txMkLst>
    <p188:pos x="1634885" y="2813708"/>
    <p188:txBody>
      <a:bodyPr/>
      <a:lstStyle/>
      <a:p>
        <a:r>
          <a:rPr lang="en-GB"/>
          <a:t>Phosphorous</a:t>
        </a:r>
      </a:p>
    </p188:txBody>
  </p188:cm>
  <p188:cm id="{49673F27-829C-46F6-81D6-032E63EE2810}" authorId="{0D34733F-D27F-9457-5EA5-F02429FB6F1A}" status="resolved" created="2025-03-07T16:01:28.814" complete="100000">
    <ac:txMkLst xmlns:ac="http://schemas.microsoft.com/office/drawing/2013/main/command">
      <pc:docMk xmlns:pc="http://schemas.microsoft.com/office/powerpoint/2013/main/command"/>
      <pc:sldMk xmlns:pc="http://schemas.microsoft.com/office/powerpoint/2013/main/command" cId="2905114310" sldId="320"/>
      <ac:spMk id="3" creationId="{275340A9-3D6D-4E0A-9791-C321A43CAE1A}"/>
      <ac:txMk cp="242">
        <ac:context len="350" hash="2122344586"/>
      </ac:txMk>
    </ac:txMkLst>
    <p188:pos x="5010808" y="1874784"/>
    <p188:txBody>
      <a:bodyPr/>
      <a:lstStyle/>
      <a:p>
        <a:r>
          <a:rPr lang="en-GB"/>
          <a:t>Fertilisers are not just chemically derived. They can be split into two main categories:
Manufactured fertilisers: Those that are manufactured by an industrial process e.g. chemical fertilisers.
Organic materials: Those that originate from livestock, humans or plants e.g. manures, biosolids (sewage sludge) and compost </a:t>
        </a:r>
      </a:p>
    </p188:txBody>
  </p188:cm>
</p188:cmLst>
</file>

<file path=ppt/comments/modernComment_141_DC0A3CAA.xml><?xml version="1.0" encoding="utf-8"?>
<p188:cmLst xmlns:a="http://schemas.openxmlformats.org/drawingml/2006/main" xmlns:r="http://schemas.openxmlformats.org/officeDocument/2006/relationships" xmlns:p188="http://schemas.microsoft.com/office/powerpoint/2018/8/main">
  <p188:cm id="{71A750EF-FFD4-4CAD-A240-8A7355087CA1}" authorId="{B863ADA5-689D-F00D-49A1-8DF10817491B}" status="resolved" created="2025-03-03T09:55:44.228" complete="100000">
    <ac:txMkLst xmlns:ac="http://schemas.microsoft.com/office/drawing/2013/main/command">
      <pc:docMk xmlns:pc="http://schemas.microsoft.com/office/powerpoint/2013/main/command"/>
      <pc:sldMk xmlns:pc="http://schemas.microsoft.com/office/powerpoint/2013/main/command" cId="3691658410" sldId="321"/>
      <ac:spMk id="6" creationId="{53D42F5D-5ACF-E4B1-E583-A1BCC1A60786}"/>
      <ac:txMk cp="0" len="4">
        <ac:context len="21" hash="4243563590"/>
      </ac:txMk>
    </ac:txMkLst>
    <p188:pos x="865266" y="231866"/>
    <p188:txBody>
      <a:bodyPr/>
      <a:lstStyle/>
      <a:p>
        <a:r>
          <a:rPr lang="en-GB"/>
          <a:t>nitrogen</a:t>
        </a:r>
      </a:p>
    </p188:txBody>
  </p188:cm>
</p188:cmLst>
</file>

<file path=ppt/comments/modernComment_143_FF361E2.xml><?xml version="1.0" encoding="utf-8"?>
<p188:cmLst xmlns:a="http://schemas.openxmlformats.org/drawingml/2006/main" xmlns:r="http://schemas.openxmlformats.org/officeDocument/2006/relationships" xmlns:p188="http://schemas.microsoft.com/office/powerpoint/2018/8/main">
  <p188:cm id="{A1E63EF4-AEDB-4BB7-A62F-FECFB7CAC10A}" authorId="{B863ADA5-689D-F00D-49A1-8DF10817491B}" status="resolved" created="2025-03-07T14:06:25.823" complete="100000">
    <ac:txMkLst xmlns:ac="http://schemas.microsoft.com/office/drawing/2013/main/command">
      <pc:docMk xmlns:pc="http://schemas.microsoft.com/office/powerpoint/2013/main/command"/>
      <pc:sldMk xmlns:pc="http://schemas.microsoft.com/office/powerpoint/2013/main/command" cId="267608546" sldId="323"/>
      <ac:spMk id="3" creationId="{53688EF1-6AB8-DA7B-A8FE-3CB75E9AE749}"/>
      <ac:txMk cp="365" len="64">
        <ac:context len="485" hash="3120006459"/>
      </ac:txMk>
    </ac:txMkLst>
    <p188:pos x="5462752" y="2978370"/>
    <p188:txBody>
      <a:bodyPr/>
      <a:lstStyle/>
      <a:p>
        <a:r>
          <a:rPr lang="en-GB"/>
          <a:t>...which fertiliser is best for soil conditions in their fields and the specific requirements of the crop being grown</a:t>
        </a:r>
      </a:p>
    </p188:txBody>
  </p188:cm>
  <p188:cm id="{7127C2A8-3BCE-4D97-BB70-43A1B79B7577}" authorId="{0D34733F-D27F-9457-5EA5-F02429FB6F1A}" status="resolved" created="2025-03-07T16:02:39.218" complete="100000">
    <ac:deMkLst xmlns:ac="http://schemas.microsoft.com/office/drawing/2013/main/command">
      <pc:docMk xmlns:pc="http://schemas.microsoft.com/office/powerpoint/2013/main/command"/>
      <pc:sldMk xmlns:pc="http://schemas.microsoft.com/office/powerpoint/2013/main/command" cId="267608546" sldId="323"/>
      <ac:picMk id="14338" creationId="{68FA5029-8FEF-0087-E3BC-2CA172668374}"/>
    </ac:deMkLst>
    <p188:txBody>
      <a:bodyPr/>
      <a:lstStyle/>
      <a:p>
        <a:r>
          <a:rPr lang="en-GB"/>
          <a:t>Good image of an organic material based fertiliser and so would be good to include that type of fertislier in the previous slide.</a:t>
        </a:r>
      </a:p>
    </p188:txBody>
  </p188:cm>
</p188:cmLst>
</file>

<file path=ppt/comments/modernComment_153_C3257C7B.xml><?xml version="1.0" encoding="utf-8"?>
<p188:cmLst xmlns:a="http://schemas.openxmlformats.org/drawingml/2006/main" xmlns:r="http://schemas.openxmlformats.org/officeDocument/2006/relationships" xmlns:p188="http://schemas.microsoft.com/office/powerpoint/2018/8/main">
  <p188:cm id="{E2B6E895-E5C9-4D25-AC82-36398D0DBFA4}" authorId="{B863ADA5-689D-F00D-49A1-8DF10817491B}" status="resolved" created="2025-03-03T09:55:31.940" complete="100000">
    <ac:txMkLst xmlns:ac="http://schemas.microsoft.com/office/drawing/2013/main/command">
      <pc:docMk xmlns:pc="http://schemas.microsoft.com/office/powerpoint/2013/main/command"/>
      <pc:sldMk xmlns:pc="http://schemas.microsoft.com/office/powerpoint/2013/main/command" cId="3274013819" sldId="339"/>
      <ac:spMk id="6" creationId="{53D42F5D-5ACF-E4B1-E583-A1BCC1A60786}"/>
      <ac:txMk cp="0" len="10">
        <ac:context len="21" hash="4243563590"/>
      </ac:txMk>
    </ac:txMkLst>
    <p188:pos x="1071006" y="231866"/>
    <p188:txBody>
      <a:bodyPr/>
      <a:lstStyle/>
      <a:p>
        <a:r>
          <a:rPr lang="en-GB"/>
          <a:t>nitrogen</a:t>
        </a:r>
      </a:p>
    </p188:txBody>
  </p188:cm>
</p188:cmLst>
</file>

<file path=ppt/comments/modernComment_155_100CA2CD.xml><?xml version="1.0" encoding="utf-8"?>
<p188:cmLst xmlns:a="http://schemas.openxmlformats.org/drawingml/2006/main" xmlns:r="http://schemas.openxmlformats.org/officeDocument/2006/relationships" xmlns:p188="http://schemas.microsoft.com/office/powerpoint/2018/8/main">
  <p188:cm id="{EEF6F0DB-8766-43C7-BD0C-7C625321F8F0}" authorId="{B863ADA5-689D-F00D-49A1-8DF10817491B}" status="resolved" created="2025-03-03T09:54:38.766" complete="100000">
    <pc:sldMkLst xmlns:pc="http://schemas.microsoft.com/office/powerpoint/2013/main/command">
      <pc:docMk/>
      <pc:sldMk cId="269263565" sldId="341"/>
    </pc:sldMkLst>
    <p188:txBody>
      <a:bodyPr/>
      <a:lstStyle/>
      <a:p>
        <a:r>
          <a:rPr lang="en-GB"/>
          <a:t>Stick to the same format for the minerals, ie elemental names. Phosphorous and nitrogen</a:t>
        </a:r>
      </a:p>
    </p188:txBody>
  </p188:cm>
</p188:cmLst>
</file>

<file path=ppt/comments/modernComment_157_E6CBF8FF.xml><?xml version="1.0" encoding="utf-8"?>
<p188:cmLst xmlns:a="http://schemas.openxmlformats.org/drawingml/2006/main" xmlns:r="http://schemas.openxmlformats.org/officeDocument/2006/relationships" xmlns:p188="http://schemas.microsoft.com/office/powerpoint/2018/8/main">
  <p188:cm id="{3FA409E7-626B-4F3D-BB9E-1984C27210E4}" authorId="{B863ADA5-689D-F00D-49A1-8DF10817491B}" status="resolved" created="2025-03-03T09:53:04.037" complete="100000">
    <ac:txMkLst xmlns:ac="http://schemas.microsoft.com/office/drawing/2013/main/command">
      <pc:docMk xmlns:pc="http://schemas.microsoft.com/office/powerpoint/2013/main/command"/>
      <pc:sldMk xmlns:pc="http://schemas.microsoft.com/office/powerpoint/2013/main/command" cId="3872127231" sldId="343"/>
      <ac:spMk id="3" creationId="{A196083E-CE3F-01B6-DE3A-86DC069A0D00}"/>
      <ac:txMk cp="111" len="103">
        <ac:context len="297" hash="3767593689"/>
      </ac:txMk>
    </ac:txMkLst>
    <p188:pos x="6519304" y="1658008"/>
    <p188:txBody>
      <a:bodyPr/>
      <a:lstStyle/>
      <a:p>
        <a:r>
          <a:rPr lang="en-GB"/>
          <a:t>This is not covered anywhere in the introductory slides earlier, so students have no knowledge of how one nutrient might impact the other.</a:t>
        </a:r>
      </a:p>
    </p188:txBody>
  </p188:cm>
</p188:cmLst>
</file>

<file path=ppt/comments/modernComment_158_EA7F52FE.xml><?xml version="1.0" encoding="utf-8"?>
<p188:cmLst xmlns:a="http://schemas.openxmlformats.org/drawingml/2006/main" xmlns:r="http://schemas.openxmlformats.org/officeDocument/2006/relationships" xmlns:p188="http://schemas.microsoft.com/office/powerpoint/2018/8/main">
  <p188:cm id="{D794CD23-F888-49DA-A9C4-7567A6865170}" authorId="{B863ADA5-689D-F00D-49A1-8DF10817491B}" status="resolved" created="2025-03-03T09:37:41.124" complete="100000">
    <ac:txMkLst xmlns:ac="http://schemas.microsoft.com/office/drawing/2013/main/command">
      <pc:docMk xmlns:pc="http://schemas.microsoft.com/office/powerpoint/2013/main/command"/>
      <pc:sldMk xmlns:pc="http://schemas.microsoft.com/office/powerpoint/2013/main/command" cId="3934212862" sldId="344"/>
      <ac:spMk id="3" creationId="{F35A7B11-99AA-2BFC-CA29-AEA4641D1154}"/>
      <ac:txMk cp="218" len="64">
        <ac:context len="359" hash="3533541355"/>
      </ac:txMk>
    </ac:txMkLst>
    <p188:pos x="4955752" y="1039380"/>
    <p188:txBody>
      <a:bodyPr/>
      <a:lstStyle/>
      <a:p>
        <a:r>
          <a:rPr lang="en-GB"/>
          <a:t>Slightly wary of this statement.  Not clear how much evidence there is that healthier soils mean healthier livestock. </a:t>
        </a:r>
      </a:p>
    </p188:txBody>
  </p188:cm>
  <p188:cm id="{8609B293-8236-438D-907B-EDC572C0B03F}" authorId="{0D34733F-D27F-9457-5EA5-F02429FB6F1A}" status="resolved" created="2025-03-07T15:23:14.088" complete="100000">
    <ac:txMkLst xmlns:ac="http://schemas.microsoft.com/office/drawing/2013/main/command">
      <pc:docMk xmlns:pc="http://schemas.microsoft.com/office/powerpoint/2013/main/command"/>
      <pc:sldMk xmlns:pc="http://schemas.microsoft.com/office/powerpoint/2013/main/command" cId="3934212862" sldId="344"/>
      <ac:spMk id="3" creationId="{F35A7B11-99AA-2BFC-CA29-AEA4641D1154}"/>
      <ac:txMk cp="39" len="13">
        <ac:context len="348" hash="2615000801"/>
      </ac:txMk>
    </ac:txMkLst>
    <p188:pos x="1563763" y="483483"/>
    <p188:txBody>
      <a:bodyPr/>
      <a:lstStyle/>
      <a:p>
        <a:r>
          <a:rPr lang="en-GB"/>
          <a:t>Missing a definition of healthy soil, whilst soil is defined. A healthy soil is when the chemical (pH, nutrients and contaminants), physical (soil structure and water balance) and biological (including earthworms, microbes and plant roots) properties are optimised for the conditions in that place.</a:t>
        </a:r>
      </a:p>
    </p188:txBody>
  </p188:cm>
</p188:cmLst>
</file>

<file path=ppt/comments/modernComment_159_915A08F5.xml><?xml version="1.0" encoding="utf-8"?>
<p188:cmLst xmlns:a="http://schemas.openxmlformats.org/drawingml/2006/main" xmlns:r="http://schemas.openxmlformats.org/officeDocument/2006/relationships" xmlns:p188="http://schemas.microsoft.com/office/powerpoint/2018/8/main">
  <p188:cm id="{AD833670-D07B-4B92-8C66-FD34F2F5D3AB}" authorId="{0D34733F-D27F-9457-5EA5-F02429FB6F1A}" status="resolved" created="2025-03-07T15:53:24.177" complete="100000">
    <ac:txMkLst xmlns:ac="http://schemas.microsoft.com/office/drawing/2013/main/command">
      <pc:docMk xmlns:pc="http://schemas.microsoft.com/office/powerpoint/2013/main/command"/>
      <pc:sldMk xmlns:pc="http://schemas.microsoft.com/office/powerpoint/2013/main/command" cId="2438596853" sldId="345"/>
      <ac:spMk id="3" creationId="{5C1647BC-F425-6450-E27C-B1EF20AB9BEA}"/>
      <ac:txMk cp="236">
        <ac:context len="557" hash="3373265858"/>
      </ac:txMk>
    </ac:txMkLst>
    <p188:pos x="5343284" y="1228748"/>
    <p188:txBody>
      <a:bodyPr/>
      <a:lstStyle/>
      <a:p>
        <a:r>
          <a:rPr lang="en-GB"/>
          <a:t>soil disturbance (tillage)</a:t>
        </a:r>
      </a:p>
    </p188:txBody>
  </p188:cm>
  <p188:cm id="{33BB3FBD-D978-4E1A-9B10-02DBFD562F61}" authorId="{0D34733F-D27F-9457-5EA5-F02429FB6F1A}" status="resolved" created="2025-03-07T15:54:31.017" complete="100000">
    <ac:txMkLst xmlns:ac="http://schemas.microsoft.com/office/drawing/2013/main/command">
      <pc:docMk xmlns:pc="http://schemas.microsoft.com/office/powerpoint/2013/main/command"/>
      <pc:sldMk xmlns:pc="http://schemas.microsoft.com/office/powerpoint/2013/main/command" cId="2438596853" sldId="345"/>
      <ac:spMk id="3" creationId="{5C1647BC-F425-6450-E27C-B1EF20AB9BEA}"/>
      <ac:txMk cp="246" len="7">
        <ac:context len="557" hash="3373265858"/>
      </ac:txMk>
    </ac:txMkLst>
    <p188:pos x="2915044" y="1604668"/>
    <p188:txBody>
      <a:bodyPr/>
      <a:lstStyle/>
      <a:p>
        <a:r>
          <a:rPr lang="en-GB"/>
          <a:t>This isn’t just part of regenerative agriculture. Conventional agriculture might also use compost to fertilise their land or other non-chemical materials such as manure. Just perhaps for other reasons, such as cost saving.</a:t>
        </a:r>
      </a:p>
    </p188:txBody>
  </p188:cm>
</p188:cmLst>
</file>

<file path=ppt/comments/modernComment_15A_84ADA30F.xml><?xml version="1.0" encoding="utf-8"?>
<p188:cmLst xmlns:a="http://schemas.openxmlformats.org/drawingml/2006/main" xmlns:r="http://schemas.openxmlformats.org/officeDocument/2006/relationships" xmlns:p188="http://schemas.microsoft.com/office/powerpoint/2018/8/main">
  <p188:cm id="{21BDBA9D-4AF3-4906-9FF6-65101C4DBF18}" authorId="{B863ADA5-689D-F00D-49A1-8DF10817491B}" status="resolved" created="2025-03-03T09:39:45.683" complete="100000">
    <ac:txMkLst xmlns:ac="http://schemas.microsoft.com/office/drawing/2013/main/command">
      <pc:docMk xmlns:pc="http://schemas.microsoft.com/office/powerpoint/2013/main/command"/>
      <pc:sldMk xmlns:pc="http://schemas.microsoft.com/office/powerpoint/2013/main/command" cId="2225971983" sldId="346"/>
      <ac:spMk id="3" creationId="{F35A7B11-99AA-2BFC-CA29-AEA4641D1154}"/>
      <ac:txMk cp="48" len="6">
        <ac:context len="237" hash="730750638"/>
      </ac:txMk>
    </ac:txMkLst>
    <p188:pos x="5006552" y="422523"/>
    <p188:txBody>
      <a:bodyPr/>
      <a:lstStyle/>
      <a:p>
        <a:r>
          <a:rPr lang="en-GB"/>
          <a:t>Soils can store carbon, but in forms other than carbon dioxide, ie in soil organic matter.</a:t>
        </a:r>
      </a:p>
    </p188:txBody>
  </p188:cm>
</p188:cmLst>
</file>

<file path=ppt/comments/modernComment_15B_5C7CD9C2.xml><?xml version="1.0" encoding="utf-8"?>
<p188:cmLst xmlns:a="http://schemas.openxmlformats.org/drawingml/2006/main" xmlns:r="http://schemas.openxmlformats.org/officeDocument/2006/relationships" xmlns:p188="http://schemas.microsoft.com/office/powerpoint/2018/8/main">
  <p188:cm id="{C843B7E7-633D-4318-AF51-C11F840C517C}" authorId="{B863ADA5-689D-F00D-49A1-8DF10817491B}" status="resolved" created="2025-03-03T09:43:50.629" complete="100000">
    <pc:sldMkLst xmlns:pc="http://schemas.microsoft.com/office/powerpoint/2013/main/command">
      <pc:docMk/>
      <pc:sldMk cId="1551686082" sldId="347"/>
    </pc:sldMkLst>
    <p188:txBody>
      <a:bodyPr/>
      <a:lstStyle/>
      <a:p>
        <a:r>
          <a:rPr lang="en-GB"/>
          <a:t>Depends on the type of nematode.  There are also plant parasitic nematodes, which would  not be an indicator of good soil health as they can cause a lot of root damage.  However, other ecological groups such as the bacterial- or fungal-feeding nematodes, or those that are omnivorous, would show that there is a diverse food web in the soil (which is good)</a:t>
        </a:r>
      </a:p>
    </p188:txBody>
  </p188:cm>
</p188:cmLst>
</file>

<file path=ppt/comments/modernComment_15C_8AAB0715.xml><?xml version="1.0" encoding="utf-8"?>
<p188:cmLst xmlns:a="http://schemas.openxmlformats.org/drawingml/2006/main" xmlns:r="http://schemas.openxmlformats.org/officeDocument/2006/relationships" xmlns:p188="http://schemas.microsoft.com/office/powerpoint/2018/8/main">
  <p188:cm id="{3E958491-4A0B-4E8B-BE2B-148A755D4938}" authorId="{207CE754-DEED-6894-4C93-D86BACC9F0C7}" status="resolved" created="2025-02-10T12:08:14.228" complete="100000">
    <pc:sldMkLst xmlns:pc="http://schemas.microsoft.com/office/powerpoint/2013/main/command">
      <pc:docMk/>
      <pc:sldMk cId="2326464277" sldId="348"/>
    </pc:sldMkLst>
    <p188:txBody>
      <a:bodyPr/>
      <a:lstStyle/>
      <a:p>
        <a:r>
          <a:rPr lang="en-GB"/>
          <a:t>Need suitable picture </a:t>
        </a:r>
      </a:p>
    </p188:txBody>
  </p188:cm>
  <p188:cm id="{B4D4E52D-8DFD-48CF-A424-5A3D93FA6944}" authorId="{B863ADA5-689D-F00D-49A1-8DF10817491B}" status="resolved" created="2025-03-07T13:53:20.117" complete="100000">
    <ac:txMkLst xmlns:ac="http://schemas.microsoft.com/office/drawing/2013/main/command">
      <pc:docMk xmlns:pc="http://schemas.microsoft.com/office/powerpoint/2013/main/command"/>
      <pc:sldMk xmlns:pc="http://schemas.microsoft.com/office/powerpoint/2013/main/command" cId="2326464277" sldId="348"/>
      <ac:spMk id="3" creationId="{C39A50AD-FC7D-E133-1640-FCC27D248498}"/>
      <ac:txMk cp="115" len="18">
        <ac:context len="270" hash="2017283321"/>
      </ac:txMk>
    </ac:txMkLst>
    <p188:pos x="3560381" y="1686956"/>
    <p188:txBody>
      <a:bodyPr/>
      <a:lstStyle/>
      <a:p>
        <a:r>
          <a:rPr lang="en-GB"/>
          <a:t>Same story as the watering can</a:t>
        </a:r>
      </a:p>
    </p188:txBody>
  </p188:cm>
  <p188:cm id="{F12B00FB-5208-4C3E-AEF5-8A6CB63EADB7}" authorId="{0D34733F-D27F-9457-5EA5-F02429FB6F1A}" status="resolved" created="2025-03-07T15:38:41.427" complete="100000">
    <ac:txMkLst xmlns:ac="http://schemas.microsoft.com/office/drawing/2013/main/command">
      <pc:docMk xmlns:pc="http://schemas.microsoft.com/office/powerpoint/2013/main/command"/>
      <pc:sldMk xmlns:pc="http://schemas.microsoft.com/office/powerpoint/2013/main/command" cId="2326464277" sldId="348"/>
      <ac:spMk id="3" creationId="{C39A50AD-FC7D-E133-1640-FCC27D248498}"/>
      <ac:txMk cp="177" len="66">
        <ac:context len="270" hash="2017283321"/>
      </ac:txMk>
    </ac:txMkLst>
    <p188:pos x="6237366" y="2148360"/>
    <p188:txBody>
      <a:bodyPr/>
      <a:lstStyle/>
      <a:p>
        <a:r>
          <a:rPr lang="en-GB"/>
          <a:t>I’m not sure that this has been covered in earlier slides - the interference between nutrients - if not, should it be?</a:t>
        </a:r>
      </a:p>
    </p188:txBody>
  </p188:cm>
  <p188:cm id="{D31A3881-D2E5-4A48-8359-9211C580F25D}" authorId="{0D34733F-D27F-9457-5EA5-F02429FB6F1A}" status="resolved" created="2025-03-07T15:48:51.187" complete="100000">
    <ac:txMkLst xmlns:ac="http://schemas.microsoft.com/office/drawing/2013/main/command">
      <pc:docMk xmlns:pc="http://schemas.microsoft.com/office/powerpoint/2013/main/command"/>
      <pc:sldMk xmlns:pc="http://schemas.microsoft.com/office/powerpoint/2013/main/command" cId="2326464277" sldId="348"/>
      <ac:spMk id="3" creationId="{C39A50AD-FC7D-E133-1640-FCC27D248498}"/>
      <ac:txMk cp="121" len="5">
        <ac:context len="270" hash="2017283321"/>
      </ac:txMk>
    </ac:txMkLst>
    <p188:pos x="3473846" y="1691160"/>
    <p188:txBody>
      <a:bodyPr/>
      <a:lstStyle/>
      <a:p>
        <a:r>
          <a:rPr lang="en-GB"/>
          <a:t>Phosphorous</a:t>
        </a:r>
      </a:p>
    </p188:txBody>
  </p188:cm>
</p188:cmLst>
</file>

<file path=ppt/comments/modernComment_15D_DAD45719.xml><?xml version="1.0" encoding="utf-8"?>
<p188:cmLst xmlns:a="http://schemas.openxmlformats.org/drawingml/2006/main" xmlns:r="http://schemas.openxmlformats.org/officeDocument/2006/relationships" xmlns:p188="http://schemas.microsoft.com/office/powerpoint/2018/8/main">
  <p188:cm id="{CAFC73B4-9AC5-47CF-AE36-DDBB0344EDAD}" authorId="{0D34733F-D27F-9457-5EA5-F02429FB6F1A}" status="resolved" created="2025-03-07T15:46:44.985" complete="100000">
    <ac:txMkLst xmlns:ac="http://schemas.microsoft.com/office/drawing/2013/main/command">
      <pc:docMk xmlns:pc="http://schemas.microsoft.com/office/powerpoint/2013/main/command"/>
      <pc:sldMk xmlns:pc="http://schemas.microsoft.com/office/powerpoint/2013/main/command" cId="3671349017" sldId="349"/>
      <ac:spMk id="3" creationId="{F4DC6236-7B64-388A-053F-00359A027A04}"/>
      <ac:txMk cp="101">
        <ac:context len="333" hash="1175073182"/>
      </ac:txMk>
    </ac:txMkLst>
    <p188:pos x="3839606" y="898680"/>
    <p188:txBody>
      <a:bodyPr/>
      <a:lstStyle/>
      <a:p>
        <a:r>
          <a:rPr lang="en-GB"/>
          <a:t>Not needed</a:t>
        </a:r>
      </a:p>
    </p188:txBody>
  </p188:cm>
  <p188:cm id="{0BA981E8-5BF3-4414-858E-8A6B15CDC6FB}" authorId="{0D34733F-D27F-9457-5EA5-F02429FB6F1A}" status="resolved" created="2025-03-07T15:49:48.673" complete="100000">
    <ac:txMkLst xmlns:ac="http://schemas.microsoft.com/office/drawing/2013/main/command">
      <pc:docMk xmlns:pc="http://schemas.microsoft.com/office/powerpoint/2013/main/command"/>
      <pc:sldMk xmlns:pc="http://schemas.microsoft.com/office/powerpoint/2013/main/command" cId="3671349017" sldId="349"/>
      <ac:spMk id="3" creationId="{F4DC6236-7B64-388A-053F-00359A027A04}"/>
      <ac:txMk cp="218" len="4">
        <ac:context len="333" hash="1175073182"/>
      </ac:txMk>
    </ac:txMkLst>
    <p188:pos x="883046" y="2148360"/>
    <p188:txBody>
      <a:bodyPr/>
      <a:lstStyle/>
      <a:p>
        <a:r>
          <a:rPr lang="en-GB"/>
          <a:t>Nitrogen</a:t>
        </a:r>
      </a:p>
    </p188:txBody>
  </p188:cm>
</p188:cmLst>
</file>

<file path=ppt/comments/modernComment_15E_6F035292.xml><?xml version="1.0" encoding="utf-8"?>
<p188:cmLst xmlns:a="http://schemas.openxmlformats.org/drawingml/2006/main" xmlns:r="http://schemas.openxmlformats.org/officeDocument/2006/relationships" xmlns:p188="http://schemas.microsoft.com/office/powerpoint/2018/8/main">
  <p188:cm id="{E6163A2D-218E-4D07-AA62-FBDB742C73E4}" authorId="{0D34733F-D27F-9457-5EA5-F02429FB6F1A}" status="resolved" created="2025-03-07T15:47:21.466" complete="100000">
    <ac:txMkLst xmlns:ac="http://schemas.microsoft.com/office/drawing/2013/main/command">
      <pc:docMk xmlns:pc="http://schemas.microsoft.com/office/powerpoint/2013/main/command"/>
      <pc:sldMk xmlns:pc="http://schemas.microsoft.com/office/powerpoint/2013/main/command" cId="1862488722" sldId="350"/>
      <ac:spMk id="3" creationId="{68E5E596-3A31-5023-013A-E6B296977AD4}"/>
      <ac:txMk cp="115" len="1">
        <ac:context len="281" hash="3001525755"/>
      </ac:txMk>
    </ac:txMkLst>
    <p188:pos x="3666886" y="797080"/>
    <p188:txBody>
      <a:bodyPr/>
      <a:lstStyle/>
      <a:p>
        <a:r>
          <a:rPr lang="en-GB"/>
          <a:t>Not needed</a:t>
        </a:r>
      </a:p>
    </p188:txBody>
  </p188:cm>
  <p188:cm id="{3332844D-3A19-47E6-8182-F73A1F0B14AC}" authorId="{0D34733F-D27F-9457-5EA5-F02429FB6F1A}" status="resolved" created="2025-03-07T15:47:37.324" complete="100000">
    <ac:txMkLst xmlns:ac="http://schemas.microsoft.com/office/drawing/2013/main/command">
      <pc:docMk xmlns:pc="http://schemas.microsoft.com/office/powerpoint/2013/main/command"/>
      <pc:sldMk xmlns:pc="http://schemas.microsoft.com/office/powerpoint/2013/main/command" cId="1862488722" sldId="350"/>
      <ac:spMk id="3" creationId="{68E5E596-3A31-5023-013A-E6B296977AD4}"/>
      <ac:txMk cp="213">
        <ac:context len="281" hash="3001525755"/>
      </ac:txMk>
    </ac:txMkLst>
    <p188:pos x="2092086" y="1467640"/>
    <p188:txBody>
      <a:bodyPr/>
      <a:lstStyle/>
      <a:p>
        <a:r>
          <a:rPr lang="en-GB"/>
          <a:t>that</a:t>
        </a:r>
      </a:p>
    </p188:txBody>
  </p188:cm>
</p188:cmLst>
</file>

<file path=ppt/comments/modernComment_15F_3266385D.xml><?xml version="1.0" encoding="utf-8"?>
<p188:cmLst xmlns:a="http://schemas.openxmlformats.org/drawingml/2006/main" xmlns:r="http://schemas.openxmlformats.org/officeDocument/2006/relationships" xmlns:p188="http://schemas.microsoft.com/office/powerpoint/2018/8/main">
  <p188:cm id="{A7ECE56D-C547-4289-8FF2-FCC7FB508A9B}" authorId="{207CE754-DEED-6894-4C93-D86BACC9F0C7}" status="resolved" created="2025-02-10T12:08:29.896" complete="100000">
    <pc:sldMkLst xmlns:pc="http://schemas.microsoft.com/office/powerpoint/2013/main/command">
      <pc:docMk/>
      <pc:sldMk cId="845559901" sldId="351"/>
    </pc:sldMkLst>
    <p188:txBody>
      <a:bodyPr/>
      <a:lstStyle/>
      <a:p>
        <a:r>
          <a:rPr lang="en-GB"/>
          <a:t>Need picture for here </a:t>
        </a:r>
      </a:p>
    </p188:txBody>
  </p188:cm>
  <p188:cm id="{22717281-6354-43A4-BBC7-A73B3C1CBB56}" authorId="{B863ADA5-689D-F00D-49A1-8DF10817491B}" status="resolved" created="2025-03-07T13:53:01.223" complete="100000">
    <ac:txMkLst xmlns:ac="http://schemas.microsoft.com/office/drawing/2013/main/command">
      <pc:docMk xmlns:pc="http://schemas.microsoft.com/office/powerpoint/2013/main/command"/>
      <pc:sldMk xmlns:pc="http://schemas.microsoft.com/office/powerpoint/2013/main/command" cId="845559901" sldId="351"/>
      <ac:spMk id="3" creationId="{DAB0F94E-E50D-9255-E851-704DA0CB0E1B}"/>
      <ac:txMk cp="219">
        <ac:context len="220" hash="4102639296"/>
      </ac:txMk>
    </ac:txMkLst>
    <p188:pos x="5389181" y="1361135"/>
    <p188:txBody>
      <a:bodyPr/>
      <a:lstStyle/>
      <a:p>
        <a:r>
          <a:rPr lang="en-GB"/>
          <a:t>This is the same ‘story’ as the gardener ie too much phosphate.</a:t>
        </a:r>
      </a:p>
    </p188:txBody>
  </p188:cm>
  <p188:cm id="{42A6DE55-2010-44BF-A505-794202A53DF3}" authorId="{0D34733F-D27F-9457-5EA5-F02429FB6F1A}" status="resolved" created="2025-03-07T15:50:05.432" complete="100000">
    <ac:txMkLst xmlns:ac="http://schemas.microsoft.com/office/drawing/2013/main/command">
      <pc:docMk xmlns:pc="http://schemas.microsoft.com/office/powerpoint/2013/main/command"/>
      <pc:sldMk xmlns:pc="http://schemas.microsoft.com/office/powerpoint/2013/main/command" cId="845559901" sldId="351"/>
      <ac:spMk id="3" creationId="{DAB0F94E-E50D-9255-E851-704DA0CB0E1B}"/>
      <ac:txMk cp="219">
        <ac:context len="220" hash="4102639296"/>
      </ac:txMk>
    </ac:txMkLst>
    <p188:pos x="1462166" y="1691160"/>
    <p188:txBody>
      <a:bodyPr/>
      <a:lstStyle/>
      <a:p>
        <a:r>
          <a:rPr lang="en-GB"/>
          <a:t>Phosphorous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052DC-672F-4FA7-B81F-8839B9D294D8}"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02075-2B6F-478B-99F8-15B7E99F2F09}" type="slidenum">
              <a:rPr lang="en-GB" smtClean="0"/>
              <a:t>‹#›</a:t>
            </a:fld>
            <a:endParaRPr lang="en-GB"/>
          </a:p>
        </p:txBody>
      </p:sp>
    </p:spTree>
    <p:extLst>
      <p:ext uri="{BB962C8B-B14F-4D97-AF65-F5344CB8AC3E}">
        <p14:creationId xmlns:p14="http://schemas.microsoft.com/office/powerpoint/2010/main" val="160394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2025</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748978BF.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3B_ACA1826B.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3C_A25834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35_3AE4551D.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34_5913CB0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18/10/relationships/comments" Target="../comments/modernComment_15C_8AAB07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5D_DAD457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microsoft.com/office/2018/10/relationships/comments" Target="../comments/modernComment_15E_6F03529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microsoft.com/office/2018/10/relationships/comments" Target="../comments/modernComment_15F_3266385D.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microsoft.com/office/2018/10/relationships/comments" Target="../comments/modernComment_157_E6CBF8FF.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55_100CA2CD.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53_C3257C7B.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41_DC0A3CAA.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40_AD2886C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58_EA7F52FE.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43_FF361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159_915A08F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5A_84ADA30F.xml"/><Relationship Id="rId2" Type="http://schemas.openxmlformats.org/officeDocument/2006/relationships/slideLayout" Target="../slideLayouts/slideLayout3.xml"/><Relationship Id="rId1" Type="http://schemas.openxmlformats.org/officeDocument/2006/relationships/video" Target="https://www.youtube.com/embed/s1hHBxEGy5A?start=41&amp;feature=oembed"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5B_5C7CD9C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8/10/relationships/comments" Target="../comments/modernComment_13F_9C799A7E.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33_AACCD3C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a:latin typeface="Arial"/>
                <a:cs typeface="Arial"/>
              </a:rPr>
              <a:t>Soil health and plant nutrients</a:t>
            </a:r>
            <a:endParaRPr lang="en-GB"/>
          </a:p>
        </p:txBody>
      </p:sp>
    </p:spTree>
    <p:extLst>
      <p:ext uri="{BB962C8B-B14F-4D97-AF65-F5344CB8AC3E}">
        <p14:creationId xmlns:p14="http://schemas.microsoft.com/office/powerpoint/2010/main" val="1955166399"/>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a:xfrm>
            <a:off x="1169273" y="1563798"/>
            <a:ext cx="10467555" cy="720000"/>
          </a:xfrm>
        </p:spPr>
        <p:txBody>
          <a:bodyPr/>
          <a:lstStyle/>
          <a:p>
            <a:r>
              <a:rPr lang="en-GB"/>
              <a:t>Magnesium used for making chlorophyll</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6" y="2571092"/>
            <a:ext cx="5242410" cy="3600000"/>
          </a:xfrm>
        </p:spPr>
        <p:txBody>
          <a:bodyPr/>
          <a:lstStyle/>
          <a:p>
            <a:pPr marL="0" indent="0">
              <a:buNone/>
            </a:pPr>
            <a:r>
              <a:rPr lang="en-GB" sz="2000"/>
              <a:t>Magnesium is part of the chlorophyll in all green plants and essential for photosynthesis. It also helps activate many plant enzymes needed for growth.</a:t>
            </a:r>
          </a:p>
          <a:p>
            <a:pPr marL="0" indent="0">
              <a:buNone/>
            </a:pPr>
            <a:endParaRPr lang="en-GB" sz="2000"/>
          </a:p>
          <a:p>
            <a:pPr marL="0" indent="0">
              <a:buNone/>
            </a:pPr>
            <a:r>
              <a:rPr lang="en-GB" sz="2000"/>
              <a:t>If a plant does not have enough magnesium the lower leaves will start to turn yellow.</a:t>
            </a:r>
          </a:p>
        </p:txBody>
      </p:sp>
      <p:pic>
        <p:nvPicPr>
          <p:cNvPr id="9218" name="Picture 2" descr="Free Leaf Green photo and picture">
            <a:extLst>
              <a:ext uri="{FF2B5EF4-FFF2-40B4-BE49-F238E27FC236}">
                <a16:creationId xmlns:a16="http://schemas.microsoft.com/office/drawing/2014/main" id="{E01C4717-44BD-EFB9-0745-1E871777FD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8627" y="2425698"/>
            <a:ext cx="4789715" cy="319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1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a:xfrm>
            <a:off x="1169273" y="1563798"/>
            <a:ext cx="10467555" cy="720000"/>
          </a:xfrm>
        </p:spPr>
        <p:txBody>
          <a:bodyPr/>
          <a:lstStyle/>
          <a:p>
            <a:r>
              <a:rPr lang="en-GB"/>
              <a:t>Nitrogen needed for growth</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5" y="2571092"/>
            <a:ext cx="6701095" cy="3600000"/>
          </a:xfrm>
        </p:spPr>
        <p:txBody>
          <a:bodyPr/>
          <a:lstStyle/>
          <a:p>
            <a:pPr marL="0" indent="0">
              <a:buNone/>
            </a:pPr>
            <a:r>
              <a:rPr lang="en-GB" sz="2000"/>
              <a:t>Nitrogen is used by plants to make proteins, including those to make leaves. </a:t>
            </a:r>
          </a:p>
          <a:p>
            <a:pPr marL="0" indent="0">
              <a:buNone/>
            </a:pPr>
            <a:endParaRPr lang="en-GB" sz="2000"/>
          </a:p>
          <a:p>
            <a:pPr marL="0" indent="0">
              <a:buNone/>
            </a:pPr>
            <a:r>
              <a:rPr lang="en-GB" sz="2000"/>
              <a:t>Plants need larger amounts of nitrogen than any other mineral. Nitrogen is a part of chlorophyll, the green pigment of the plant that is responsible for photosynthesis. Nitrogen helps with rapid growth of the plant, increases seed and fruit production and improves the quality of crops. </a:t>
            </a:r>
          </a:p>
          <a:p>
            <a:pPr marL="0" indent="0">
              <a:buNone/>
            </a:pPr>
            <a:endParaRPr lang="en-GB" sz="2000"/>
          </a:p>
          <a:p>
            <a:pPr marL="0" indent="0">
              <a:buNone/>
            </a:pPr>
            <a:r>
              <a:rPr lang="en-GB" sz="2000"/>
              <a:t>Nitrogen-deficient plants have poor growth and weak stems. The leaves will turn yellow and eventually die.</a:t>
            </a:r>
          </a:p>
        </p:txBody>
      </p:sp>
      <p:pic>
        <p:nvPicPr>
          <p:cNvPr id="5" name="Picture 4" descr="A plant in a pot&#10;&#10;AI-generated content may be incorrect.">
            <a:extLst>
              <a:ext uri="{FF2B5EF4-FFF2-40B4-BE49-F238E27FC236}">
                <a16:creationId xmlns:a16="http://schemas.microsoft.com/office/drawing/2014/main" id="{FA92E4AF-24C8-DAFF-00D8-67263638E2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256" y="2777300"/>
            <a:ext cx="3511814" cy="2633860"/>
          </a:xfrm>
          <a:prstGeom prst="rect">
            <a:avLst/>
          </a:prstGeom>
        </p:spPr>
      </p:pic>
    </p:spTree>
    <p:extLst>
      <p:ext uri="{BB962C8B-B14F-4D97-AF65-F5344CB8AC3E}">
        <p14:creationId xmlns:p14="http://schemas.microsoft.com/office/powerpoint/2010/main" val="289626583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a:xfrm>
            <a:off x="862222" y="1563798"/>
            <a:ext cx="10467555" cy="720000"/>
          </a:xfrm>
        </p:spPr>
        <p:txBody>
          <a:bodyPr/>
          <a:lstStyle/>
          <a:p>
            <a:r>
              <a:rPr lang="en-GB"/>
              <a:t>Phosphorous needed for healthy roots</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862222" y="2283798"/>
            <a:ext cx="6461610" cy="3600000"/>
          </a:xfrm>
        </p:spPr>
        <p:txBody>
          <a:bodyPr/>
          <a:lstStyle/>
          <a:p>
            <a:pPr marL="0" indent="0">
              <a:buNone/>
            </a:pPr>
            <a:r>
              <a:rPr lang="en-GB" sz="2000"/>
              <a:t>Plants that do not receive enough phosphorous have discoloured, purple leaves and small roots. </a:t>
            </a:r>
          </a:p>
          <a:p>
            <a:pPr marL="0" indent="0">
              <a:buNone/>
            </a:pPr>
            <a:endParaRPr lang="en-GB" sz="2000"/>
          </a:p>
          <a:p>
            <a:pPr marL="0" indent="0">
              <a:buNone/>
            </a:pPr>
            <a:r>
              <a:rPr lang="en-GB" sz="2000"/>
              <a:t>Phosphorus is an essential part of the process of photosynthesis. It is involved in the formation of oils, sugars and starches. It also helps to transform solar energy into chemical energy. </a:t>
            </a:r>
          </a:p>
          <a:p>
            <a:pPr marL="0" indent="0">
              <a:buNone/>
            </a:pPr>
            <a:endParaRPr lang="en-GB" sz="2000"/>
          </a:p>
          <a:p>
            <a:pPr marL="0" indent="0">
              <a:buNone/>
            </a:pPr>
            <a:r>
              <a:rPr lang="en-GB" sz="2000"/>
              <a:t>Plants need phosphorous to make roots. If plants don’t have proper roots, they will not be able to reach or locate all the nutrients it needs. </a:t>
            </a:r>
          </a:p>
          <a:p>
            <a:pPr marL="0" indent="0">
              <a:buNone/>
            </a:pPr>
            <a:r>
              <a:rPr lang="en-GB" sz="2000"/>
              <a:t>Excess phosphorus can inhibit magnesium absorption in plants. </a:t>
            </a:r>
          </a:p>
        </p:txBody>
      </p:sp>
      <p:pic>
        <p:nvPicPr>
          <p:cNvPr id="5" name="Picture 4" descr="A close up of a plant&#10;&#10;AI-generated content may be incorrect.">
            <a:extLst>
              <a:ext uri="{FF2B5EF4-FFF2-40B4-BE49-F238E27FC236}">
                <a16:creationId xmlns:a16="http://schemas.microsoft.com/office/drawing/2014/main" id="{8F14F7E6-4F70-2885-6CAF-FF1DD8441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2033" y="2620257"/>
            <a:ext cx="4339371" cy="2206267"/>
          </a:xfrm>
          <a:prstGeom prst="rect">
            <a:avLst/>
          </a:prstGeom>
        </p:spPr>
      </p:pic>
    </p:spTree>
    <p:extLst>
      <p:ext uri="{BB962C8B-B14F-4D97-AF65-F5344CB8AC3E}">
        <p14:creationId xmlns:p14="http://schemas.microsoft.com/office/powerpoint/2010/main" val="17023059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a:xfrm>
            <a:off x="1169273" y="1563798"/>
            <a:ext cx="10467555" cy="720000"/>
          </a:xfrm>
        </p:spPr>
        <p:txBody>
          <a:bodyPr/>
          <a:lstStyle/>
          <a:p>
            <a:r>
              <a:rPr lang="en-GB"/>
              <a:t>Potassium for healthy leaves and flowers</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6" y="2291152"/>
            <a:ext cx="5264181" cy="3600000"/>
          </a:xfrm>
        </p:spPr>
        <p:txBody>
          <a:bodyPr/>
          <a:lstStyle/>
          <a:p>
            <a:pPr marL="0" indent="0">
              <a:buNone/>
            </a:pPr>
            <a:r>
              <a:rPr lang="en-GB" sz="2000"/>
              <a:t>Potassium helps the plants to build protein and it is needed during photosynthesis. Potassium is also used to make flowers and fruit. </a:t>
            </a:r>
          </a:p>
          <a:p>
            <a:pPr marL="0" indent="0">
              <a:buNone/>
            </a:pPr>
            <a:endParaRPr lang="en-GB" sz="2000"/>
          </a:p>
          <a:p>
            <a:pPr marL="0" indent="0">
              <a:buNone/>
            </a:pPr>
            <a:r>
              <a:rPr lang="en-GB" sz="2000"/>
              <a:t>Too much potassium can hinder the absorption of magnesium. </a:t>
            </a:r>
          </a:p>
          <a:p>
            <a:pPr marL="0" indent="0">
              <a:buNone/>
            </a:pPr>
            <a:endParaRPr lang="en-GB" sz="2000"/>
          </a:p>
          <a:p>
            <a:pPr marL="0" indent="0">
              <a:buNone/>
            </a:pPr>
            <a:r>
              <a:rPr lang="en-GB" sz="2000"/>
              <a:t>If the plants don’t have enough potassium, they have poor flower and fruit growth. </a:t>
            </a:r>
          </a:p>
          <a:p>
            <a:pPr marL="0" indent="0">
              <a:buNone/>
            </a:pPr>
            <a:endParaRPr lang="en-GB" sz="2000"/>
          </a:p>
          <a:p>
            <a:pPr marL="0" indent="0">
              <a:buNone/>
            </a:pPr>
            <a:r>
              <a:rPr lang="en-GB" sz="2000"/>
              <a:t>The leaves will be yellow with dead spots.</a:t>
            </a:r>
          </a:p>
        </p:txBody>
      </p:sp>
      <p:pic>
        <p:nvPicPr>
          <p:cNvPr id="12290" name="Picture 2" descr="Free Leaves Botany photo and picture">
            <a:extLst>
              <a:ext uri="{FF2B5EF4-FFF2-40B4-BE49-F238E27FC236}">
                <a16:creationId xmlns:a16="http://schemas.microsoft.com/office/drawing/2014/main" id="{AE7FC4EF-82F2-6862-A105-234F475075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0" y="2283798"/>
            <a:ext cx="5140536" cy="343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7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p:txBody>
          <a:bodyPr/>
          <a:lstStyle/>
          <a:p>
            <a:r>
              <a:rPr lang="en-GB"/>
              <a:t>Mineral deficiency</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6" y="2571092"/>
            <a:ext cx="6722867" cy="3600000"/>
          </a:xfrm>
        </p:spPr>
        <p:txBody>
          <a:bodyPr/>
          <a:lstStyle/>
          <a:p>
            <a:pPr marL="0" indent="0">
              <a:buNone/>
            </a:pPr>
            <a:r>
              <a:rPr lang="en-GB" sz="2000"/>
              <a:t>Mineral deficiencies occur when a plant cannot get enough of a particular mineral from the soil for healthy growth. Different minerals are needed for different reasons, so each one causes different symptoms of mineral deficiency. </a:t>
            </a:r>
          </a:p>
          <a:p>
            <a:pPr marL="0" indent="0">
              <a:buNone/>
            </a:pPr>
            <a:r>
              <a:rPr lang="en-GB" sz="2000" b="1"/>
              <a:t>Nitrogen deficiency </a:t>
            </a:r>
            <a:r>
              <a:rPr lang="en-GB" sz="2000"/>
              <a:t>– plant will have poor growth and older leaves turn yellow.</a:t>
            </a:r>
          </a:p>
          <a:p>
            <a:pPr marL="0" indent="0">
              <a:buNone/>
            </a:pPr>
            <a:r>
              <a:rPr lang="en-GB" sz="2000" b="1"/>
              <a:t>Magnesium deficiency </a:t>
            </a:r>
            <a:r>
              <a:rPr lang="en-GB" sz="2000"/>
              <a:t>– plant leaves will turn yellow.</a:t>
            </a:r>
          </a:p>
          <a:p>
            <a:pPr marL="0" indent="0">
              <a:buNone/>
            </a:pPr>
            <a:r>
              <a:rPr lang="en-GB" sz="2000" b="1"/>
              <a:t>Phosphorus deficiency </a:t>
            </a:r>
            <a:r>
              <a:rPr lang="en-GB" sz="2000"/>
              <a:t>– plant will have poor root growth and younger leaves look purple.</a:t>
            </a:r>
          </a:p>
          <a:p>
            <a:pPr marL="0" indent="0">
              <a:buNone/>
            </a:pPr>
            <a:r>
              <a:rPr lang="en-GB" sz="2000" b="1"/>
              <a:t>Potassium deficiency </a:t>
            </a:r>
            <a:r>
              <a:rPr lang="en-GB" sz="2000"/>
              <a:t>– plant leaves go yellow and there are dead patches.</a:t>
            </a:r>
          </a:p>
        </p:txBody>
      </p:sp>
      <p:pic>
        <p:nvPicPr>
          <p:cNvPr id="5122" name="Picture 2" descr="Free Leaf Leaf Veins photo and picture">
            <a:extLst>
              <a:ext uri="{FF2B5EF4-FFF2-40B4-BE49-F238E27FC236}">
                <a16:creationId xmlns:a16="http://schemas.microsoft.com/office/drawing/2014/main" id="{9DC7A957-823F-B538-1422-B4C9CB3C65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5945" y="2697843"/>
            <a:ext cx="3894539" cy="259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4252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p:txBody>
          <a:bodyPr/>
          <a:lstStyle/>
          <a:p>
            <a:r>
              <a:rPr lang="en-GB"/>
              <a:t>There’s been a murder!</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6" y="2571092"/>
            <a:ext cx="6739195" cy="3600000"/>
          </a:xfrm>
        </p:spPr>
        <p:txBody>
          <a:bodyPr/>
          <a:lstStyle/>
          <a:p>
            <a:pPr marL="0" indent="0">
              <a:buNone/>
            </a:pPr>
            <a:r>
              <a:rPr lang="en-GB" sz="2000"/>
              <a:t>Sam the plant has been found dead in their apartment.</a:t>
            </a:r>
          </a:p>
          <a:p>
            <a:pPr marL="0" indent="0">
              <a:buNone/>
            </a:pPr>
            <a:endParaRPr lang="en-GB" sz="2000">
              <a:highlight>
                <a:srgbClr val="FFFF00"/>
              </a:highlight>
            </a:endParaRPr>
          </a:p>
          <a:p>
            <a:pPr marL="0" indent="0">
              <a:buNone/>
            </a:pPr>
            <a:r>
              <a:rPr lang="en-GB" sz="2000"/>
              <a:t>You need to work together to find out how and why they died.</a:t>
            </a:r>
          </a:p>
          <a:p>
            <a:pPr marL="0" indent="0">
              <a:buNone/>
            </a:pPr>
            <a:endParaRPr lang="en-GB" sz="2000"/>
          </a:p>
          <a:p>
            <a:pPr marL="0" indent="0">
              <a:buNone/>
            </a:pPr>
            <a:r>
              <a:rPr lang="en-GB" sz="2000"/>
              <a:t>Look around the room for clues. These will determine how they died – and who may have done it? </a:t>
            </a:r>
          </a:p>
          <a:p>
            <a:pPr marL="0" indent="0">
              <a:buNone/>
            </a:pPr>
            <a:endParaRPr lang="en-GB" sz="2000"/>
          </a:p>
          <a:p>
            <a:pPr marL="0" indent="0">
              <a:buNone/>
            </a:pPr>
            <a:r>
              <a:rPr lang="en-GB" sz="2000"/>
              <a:t>Look out for signs of a mineral deficiency.</a:t>
            </a:r>
          </a:p>
        </p:txBody>
      </p:sp>
      <p:pic>
        <p:nvPicPr>
          <p:cNvPr id="6" name="Picture 5" descr="A plant in a pot&#10;&#10;AI-generated content may be incorrect.">
            <a:extLst>
              <a:ext uri="{FF2B5EF4-FFF2-40B4-BE49-F238E27FC236}">
                <a16:creationId xmlns:a16="http://schemas.microsoft.com/office/drawing/2014/main" id="{C23227CE-5C5C-1BDC-64B9-D35F39F07E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8471" y="2310364"/>
            <a:ext cx="4027966" cy="2685575"/>
          </a:xfrm>
          <a:prstGeom prst="rect">
            <a:avLst/>
          </a:prstGeom>
        </p:spPr>
      </p:pic>
    </p:spTree>
    <p:extLst>
      <p:ext uri="{BB962C8B-B14F-4D97-AF65-F5344CB8AC3E}">
        <p14:creationId xmlns:p14="http://schemas.microsoft.com/office/powerpoint/2010/main" val="149446938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p:txBody>
          <a:bodyPr/>
          <a:lstStyle/>
          <a:p>
            <a:r>
              <a:rPr lang="en-GB"/>
              <a:t>There’s been a murder!</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4" y="2454120"/>
            <a:ext cx="6739195" cy="3600000"/>
          </a:xfrm>
        </p:spPr>
        <p:txBody>
          <a:bodyPr/>
          <a:lstStyle/>
          <a:p>
            <a:pPr marL="0" indent="0">
              <a:buNone/>
            </a:pPr>
            <a:r>
              <a:rPr lang="en-GB" sz="2000"/>
              <a:t>Sam the plant, was a vibrant happy plant that mysteriously died. </a:t>
            </a:r>
          </a:p>
          <a:p>
            <a:pPr marL="0" indent="0">
              <a:buNone/>
            </a:pPr>
            <a:endParaRPr lang="en-GB" sz="2000"/>
          </a:p>
          <a:p>
            <a:pPr marL="0" indent="0">
              <a:buNone/>
            </a:pPr>
            <a:r>
              <a:rPr lang="en-GB" sz="2000"/>
              <a:t>Their leaves started to turn yellow, stems weakened and eventually Sam died. With the leaves being yellow Sam could not produce chlorophyll and could not carry out photosynthesis. </a:t>
            </a:r>
          </a:p>
          <a:p>
            <a:pPr marL="0" indent="0">
              <a:buNone/>
            </a:pPr>
            <a:endParaRPr lang="en-GB" sz="2000"/>
          </a:p>
          <a:p>
            <a:pPr marL="0" indent="0">
              <a:buNone/>
            </a:pPr>
            <a:r>
              <a:rPr lang="en-GB" sz="2000"/>
              <a:t>We need you to figure out who killed Sam, and how? </a:t>
            </a:r>
          </a:p>
          <a:p>
            <a:pPr marL="0" indent="0">
              <a:buNone/>
            </a:pPr>
            <a:endParaRPr lang="en-GB" sz="2000"/>
          </a:p>
          <a:p>
            <a:pPr marL="0" indent="0">
              <a:buNone/>
            </a:pPr>
            <a:endParaRPr lang="en-GB" sz="2000"/>
          </a:p>
        </p:txBody>
      </p:sp>
      <p:pic>
        <p:nvPicPr>
          <p:cNvPr id="5" name="Picture 4" descr="A person holding a piece of paper and a pen&#10;&#10;AI-generated content may be incorrect.">
            <a:extLst>
              <a:ext uri="{FF2B5EF4-FFF2-40B4-BE49-F238E27FC236}">
                <a16:creationId xmlns:a16="http://schemas.microsoft.com/office/drawing/2014/main" id="{F9F76E4F-253B-2069-EF85-865213736B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4114" y="2186608"/>
            <a:ext cx="3672602" cy="2703443"/>
          </a:xfrm>
          <a:prstGeom prst="rect">
            <a:avLst/>
          </a:prstGeom>
        </p:spPr>
      </p:pic>
    </p:spTree>
    <p:extLst>
      <p:ext uri="{BB962C8B-B14F-4D97-AF65-F5344CB8AC3E}">
        <p14:creationId xmlns:p14="http://schemas.microsoft.com/office/powerpoint/2010/main" val="270568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CB7F-8CD0-1BB4-699B-B9DBCB4A2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EEA1F-8E28-2596-599A-BA828F655CB2}"/>
              </a:ext>
            </a:extLst>
          </p:cNvPr>
          <p:cNvSpPr>
            <a:spLocks noGrp="1"/>
          </p:cNvSpPr>
          <p:nvPr>
            <p:ph type="ctrTitle"/>
          </p:nvPr>
        </p:nvSpPr>
        <p:spPr/>
        <p:txBody>
          <a:bodyPr/>
          <a:lstStyle/>
          <a:p>
            <a:r>
              <a:rPr lang="en-GB"/>
              <a:t>Suspect 1: The gardener </a:t>
            </a:r>
          </a:p>
        </p:txBody>
      </p:sp>
      <p:sp>
        <p:nvSpPr>
          <p:cNvPr id="3" name="Subtitle 2">
            <a:extLst>
              <a:ext uri="{FF2B5EF4-FFF2-40B4-BE49-F238E27FC236}">
                <a16:creationId xmlns:a16="http://schemas.microsoft.com/office/drawing/2014/main" id="{C39A50AD-FC7D-E133-1640-FCC27D248498}"/>
              </a:ext>
            </a:extLst>
          </p:cNvPr>
          <p:cNvSpPr>
            <a:spLocks noGrp="1"/>
          </p:cNvSpPr>
          <p:nvPr>
            <p:ph type="subTitle" idx="1"/>
          </p:nvPr>
        </p:nvSpPr>
        <p:spPr>
          <a:xfrm>
            <a:off x="1169274" y="2454120"/>
            <a:ext cx="6739195" cy="3600000"/>
          </a:xfrm>
        </p:spPr>
        <p:txBody>
          <a:bodyPr/>
          <a:lstStyle/>
          <a:p>
            <a:pPr marL="0" indent="0">
              <a:buNone/>
            </a:pPr>
            <a:endParaRPr lang="en-GB" sz="2400"/>
          </a:p>
          <a:p>
            <a:pPr marL="0" indent="0">
              <a:buNone/>
            </a:pPr>
            <a:r>
              <a:rPr lang="en-GB" sz="2400"/>
              <a:t>I was working hard to make Sam’s soil perfect, but I got a little excited with a new fertiliser I bought.</a:t>
            </a:r>
          </a:p>
          <a:p>
            <a:pPr marL="0" indent="0">
              <a:buNone/>
            </a:pPr>
            <a:r>
              <a:rPr lang="en-GB" sz="2400"/>
              <a:t>I added extra phosphorous thinking it would make the roots healthier. I didn’t realise that it could inhibit with magnesium absorption. </a:t>
            </a:r>
          </a:p>
          <a:p>
            <a:pPr marL="0" indent="0">
              <a:buNone/>
            </a:pPr>
            <a:r>
              <a:rPr lang="en-GB" sz="2400"/>
              <a:t>I might have overdone it!</a:t>
            </a:r>
          </a:p>
        </p:txBody>
      </p:sp>
      <p:pic>
        <p:nvPicPr>
          <p:cNvPr id="5" name="Picture 4" descr="A plant with a note attached to it&#10;&#10;AI-generated content may be incorrect.">
            <a:extLst>
              <a:ext uri="{FF2B5EF4-FFF2-40B4-BE49-F238E27FC236}">
                <a16:creationId xmlns:a16="http://schemas.microsoft.com/office/drawing/2014/main" id="{C11AFE76-5732-FF8B-E186-69888B55F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6451" y="2852837"/>
            <a:ext cx="3491696" cy="2327797"/>
          </a:xfrm>
          <a:prstGeom prst="rect">
            <a:avLst/>
          </a:prstGeom>
        </p:spPr>
      </p:pic>
    </p:spTree>
    <p:extLst>
      <p:ext uri="{BB962C8B-B14F-4D97-AF65-F5344CB8AC3E}">
        <p14:creationId xmlns:p14="http://schemas.microsoft.com/office/powerpoint/2010/main" val="2326464277"/>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A92B-FB4B-AF79-56B5-6A9C42843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19DC5-E62F-1DE6-DF37-54B6C42A6A2E}"/>
              </a:ext>
            </a:extLst>
          </p:cNvPr>
          <p:cNvSpPr>
            <a:spLocks noGrp="1"/>
          </p:cNvSpPr>
          <p:nvPr>
            <p:ph type="ctrTitle"/>
          </p:nvPr>
        </p:nvSpPr>
        <p:spPr/>
        <p:txBody>
          <a:bodyPr/>
          <a:lstStyle/>
          <a:p>
            <a:r>
              <a:rPr lang="en-GB"/>
              <a:t>Suspect 2: The neighbouring plant </a:t>
            </a:r>
          </a:p>
        </p:txBody>
      </p:sp>
      <p:sp>
        <p:nvSpPr>
          <p:cNvPr id="3" name="Subtitle 2">
            <a:extLst>
              <a:ext uri="{FF2B5EF4-FFF2-40B4-BE49-F238E27FC236}">
                <a16:creationId xmlns:a16="http://schemas.microsoft.com/office/drawing/2014/main" id="{F4DC6236-7B64-388A-053F-00359A027A04}"/>
              </a:ext>
            </a:extLst>
          </p:cNvPr>
          <p:cNvSpPr>
            <a:spLocks noGrp="1"/>
          </p:cNvSpPr>
          <p:nvPr>
            <p:ph type="subTitle" idx="1"/>
          </p:nvPr>
        </p:nvSpPr>
        <p:spPr>
          <a:xfrm>
            <a:off x="1169274" y="2454120"/>
            <a:ext cx="6739195" cy="3600000"/>
          </a:xfrm>
        </p:spPr>
        <p:txBody>
          <a:bodyPr/>
          <a:lstStyle/>
          <a:p>
            <a:pPr marL="0" indent="0">
              <a:buNone/>
            </a:pPr>
            <a:r>
              <a:rPr lang="en-GB" sz="2400"/>
              <a:t>I have always been competitive with Sam about who can grow faster and bigger. </a:t>
            </a:r>
          </a:p>
          <a:p>
            <a:pPr marL="0" indent="0">
              <a:buNone/>
            </a:pPr>
            <a:r>
              <a:rPr lang="en-GB" sz="2400"/>
              <a:t>Recently, I overheard how too much nitrate in the soil can make a plant grow too fast. </a:t>
            </a:r>
          </a:p>
          <a:p>
            <a:pPr marL="0" indent="0">
              <a:buNone/>
            </a:pPr>
            <a:r>
              <a:rPr lang="en-GB" sz="2400"/>
              <a:t>I thought maybe if I gave Sam’s soil a little more nitrogen, they would get </a:t>
            </a:r>
            <a:r>
              <a:rPr lang="en-GB" sz="2400" b="1"/>
              <a:t>too</a:t>
            </a:r>
            <a:r>
              <a:rPr lang="en-GB" sz="2400"/>
              <a:t> big and strong and not survive. </a:t>
            </a:r>
          </a:p>
          <a:p>
            <a:pPr marL="0" indent="0">
              <a:buNone/>
            </a:pPr>
            <a:endParaRPr lang="en-GB" sz="2400"/>
          </a:p>
          <a:p>
            <a:pPr marL="0" indent="0">
              <a:buNone/>
            </a:pPr>
            <a:r>
              <a:rPr lang="en-GB" sz="2400"/>
              <a:t>But I never expected their leaves to turn yellow! </a:t>
            </a:r>
          </a:p>
          <a:p>
            <a:pPr marL="0" indent="0">
              <a:buNone/>
            </a:pPr>
            <a:endParaRPr lang="en-GB" sz="2000"/>
          </a:p>
        </p:txBody>
      </p:sp>
      <p:pic>
        <p:nvPicPr>
          <p:cNvPr id="4" name="Picture 3" descr="A plant in a pot&#10;&#10;AI-generated content may be incorrect.">
            <a:extLst>
              <a:ext uri="{FF2B5EF4-FFF2-40B4-BE49-F238E27FC236}">
                <a16:creationId xmlns:a16="http://schemas.microsoft.com/office/drawing/2014/main" id="{96BD4CDE-FA84-F85F-7831-1225285410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4034" y="2454120"/>
            <a:ext cx="4027966" cy="2685575"/>
          </a:xfrm>
          <a:prstGeom prst="rect">
            <a:avLst/>
          </a:prstGeom>
        </p:spPr>
      </p:pic>
    </p:spTree>
    <p:extLst>
      <p:ext uri="{BB962C8B-B14F-4D97-AF65-F5344CB8AC3E}">
        <p14:creationId xmlns:p14="http://schemas.microsoft.com/office/powerpoint/2010/main" val="367134901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2332-A5D1-3975-B720-3B6A9B5C3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A2FCF-9923-D7FB-D858-BF770256AECA}"/>
              </a:ext>
            </a:extLst>
          </p:cNvPr>
          <p:cNvSpPr>
            <a:spLocks noGrp="1"/>
          </p:cNvSpPr>
          <p:nvPr>
            <p:ph type="ctrTitle"/>
          </p:nvPr>
        </p:nvSpPr>
        <p:spPr/>
        <p:txBody>
          <a:bodyPr/>
          <a:lstStyle/>
          <a:p>
            <a:r>
              <a:rPr lang="en-GB"/>
              <a:t>Suspect 3: The teacher </a:t>
            </a:r>
          </a:p>
        </p:txBody>
      </p:sp>
      <p:sp>
        <p:nvSpPr>
          <p:cNvPr id="3" name="Subtitle 2">
            <a:extLst>
              <a:ext uri="{FF2B5EF4-FFF2-40B4-BE49-F238E27FC236}">
                <a16:creationId xmlns:a16="http://schemas.microsoft.com/office/drawing/2014/main" id="{68E5E596-3A31-5023-013A-E6B296977AD4}"/>
              </a:ext>
            </a:extLst>
          </p:cNvPr>
          <p:cNvSpPr>
            <a:spLocks noGrp="1"/>
          </p:cNvSpPr>
          <p:nvPr>
            <p:ph type="subTitle" idx="1"/>
          </p:nvPr>
        </p:nvSpPr>
        <p:spPr>
          <a:xfrm>
            <a:off x="1169274" y="2454120"/>
            <a:ext cx="6739195" cy="3600000"/>
          </a:xfrm>
        </p:spPr>
        <p:txBody>
          <a:bodyPr/>
          <a:lstStyle/>
          <a:p>
            <a:pPr marL="0" indent="0">
              <a:buNone/>
            </a:pPr>
            <a:r>
              <a:rPr lang="en-GB" sz="2400"/>
              <a:t>In our class experiment, I was testing the effects of different nutrients in the soil. </a:t>
            </a:r>
          </a:p>
          <a:p>
            <a:pPr marL="0" indent="0">
              <a:buNone/>
            </a:pPr>
            <a:r>
              <a:rPr lang="en-GB" sz="2400"/>
              <a:t>I read that potassium helps form healthy leaves and flowers. So, I added extra potassium to Sams’s soil. </a:t>
            </a:r>
          </a:p>
          <a:p>
            <a:pPr marL="0" indent="0">
              <a:buNone/>
            </a:pPr>
            <a:r>
              <a:rPr lang="en-GB" sz="2400"/>
              <a:t>I didn’t think that it could block the absorption of other minerals such as magnesium!</a:t>
            </a:r>
          </a:p>
        </p:txBody>
      </p:sp>
      <p:pic>
        <p:nvPicPr>
          <p:cNvPr id="6" name="Picture 5" descr="A person holding a plant&#10;&#10;AI-generated content may be incorrect.">
            <a:extLst>
              <a:ext uri="{FF2B5EF4-FFF2-40B4-BE49-F238E27FC236}">
                <a16:creationId xmlns:a16="http://schemas.microsoft.com/office/drawing/2014/main" id="{8838E533-DCF4-0F07-9F16-05900C8031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1827" y="2454120"/>
            <a:ext cx="3550255" cy="2367023"/>
          </a:xfrm>
          <a:prstGeom prst="rect">
            <a:avLst/>
          </a:prstGeom>
        </p:spPr>
      </p:pic>
    </p:spTree>
    <p:extLst>
      <p:ext uri="{BB962C8B-B14F-4D97-AF65-F5344CB8AC3E}">
        <p14:creationId xmlns:p14="http://schemas.microsoft.com/office/powerpoint/2010/main" val="186248872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Starter</a:t>
            </a:r>
          </a:p>
        </p:txBody>
      </p:sp>
      <p:sp>
        <p:nvSpPr>
          <p:cNvPr id="3" name="Subtitle 2"/>
          <p:cNvSpPr>
            <a:spLocks noGrp="1"/>
          </p:cNvSpPr>
          <p:nvPr>
            <p:ph type="subTitle" idx="1"/>
          </p:nvPr>
        </p:nvSpPr>
        <p:spPr>
          <a:xfrm>
            <a:off x="1169276" y="2283798"/>
            <a:ext cx="9720000" cy="3887294"/>
          </a:xfrm>
        </p:spPr>
        <p:txBody>
          <a:bodyPr/>
          <a:lstStyle/>
          <a:p>
            <a:pPr marL="0" indent="0">
              <a:buNone/>
            </a:pPr>
            <a:endParaRPr lang="en-GB" sz="2000">
              <a:latin typeface="Arial"/>
              <a:cs typeface="Arial"/>
            </a:endParaRPr>
          </a:p>
          <a:p>
            <a:pPr marL="457200" indent="-457200">
              <a:buFont typeface="+mj-lt"/>
              <a:buAutoNum type="arabicPeriod"/>
            </a:pPr>
            <a:endParaRPr lang="en-GB" sz="2000"/>
          </a:p>
          <a:p>
            <a:pPr marL="457200" indent="-457200">
              <a:buFont typeface="+mj-lt"/>
              <a:buAutoNum type="arabicPeriod"/>
            </a:pPr>
            <a:r>
              <a:rPr lang="en-GB" sz="2000">
                <a:latin typeface="Arial"/>
                <a:cs typeface="Arial"/>
              </a:rPr>
              <a:t>Where do plants get nutrients from?</a:t>
            </a:r>
          </a:p>
          <a:p>
            <a:pPr marL="457200" indent="-457200">
              <a:buAutoNum type="arabicPeriod"/>
            </a:pPr>
            <a:endParaRPr lang="en-GB" sz="2000"/>
          </a:p>
          <a:p>
            <a:pPr marL="457200" indent="-457200">
              <a:buFont typeface="+mj-lt"/>
              <a:buAutoNum type="arabicPeriod"/>
            </a:pPr>
            <a:endParaRPr lang="en-GB" sz="2000"/>
          </a:p>
          <a:p>
            <a:pPr marL="457200" indent="-457200">
              <a:buFont typeface="+mj-lt"/>
              <a:buAutoNum type="arabicPeriod"/>
            </a:pPr>
            <a:r>
              <a:rPr lang="en-GB" sz="2000">
                <a:latin typeface="Arial"/>
                <a:cs typeface="Arial"/>
              </a:rPr>
              <a:t>What might plants need nutrients for?</a:t>
            </a:r>
          </a:p>
          <a:p>
            <a:pPr marL="0" indent="0">
              <a:buNone/>
            </a:pPr>
            <a:endParaRPr lang="en-GB" sz="2000"/>
          </a:p>
        </p:txBody>
      </p:sp>
      <p:pic>
        <p:nvPicPr>
          <p:cNvPr id="1026" name="Picture 2" descr="Free Investment Concept photo and picture">
            <a:extLst>
              <a:ext uri="{FF2B5EF4-FFF2-40B4-BE49-F238E27FC236}">
                <a16:creationId xmlns:a16="http://schemas.microsoft.com/office/drawing/2014/main" id="{ED1D0ED3-6CF1-6231-46D6-225AEF0826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7667" y="2027464"/>
            <a:ext cx="5531304" cy="368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6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EA169-E2A1-96BA-F3AC-B47046449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122AE-BCFB-A920-49BF-ACFD2254EEB4}"/>
              </a:ext>
            </a:extLst>
          </p:cNvPr>
          <p:cNvSpPr>
            <a:spLocks noGrp="1"/>
          </p:cNvSpPr>
          <p:nvPr>
            <p:ph type="ctrTitle"/>
          </p:nvPr>
        </p:nvSpPr>
        <p:spPr/>
        <p:txBody>
          <a:bodyPr/>
          <a:lstStyle/>
          <a:p>
            <a:r>
              <a:rPr lang="en-GB"/>
              <a:t>Suspect 4: The watering can  </a:t>
            </a:r>
          </a:p>
        </p:txBody>
      </p:sp>
      <p:sp>
        <p:nvSpPr>
          <p:cNvPr id="3" name="Subtitle 2">
            <a:extLst>
              <a:ext uri="{FF2B5EF4-FFF2-40B4-BE49-F238E27FC236}">
                <a16:creationId xmlns:a16="http://schemas.microsoft.com/office/drawing/2014/main" id="{DAB0F94E-E50D-9255-E851-704DA0CB0E1B}"/>
              </a:ext>
            </a:extLst>
          </p:cNvPr>
          <p:cNvSpPr>
            <a:spLocks noGrp="1"/>
          </p:cNvSpPr>
          <p:nvPr>
            <p:ph type="subTitle" idx="1"/>
          </p:nvPr>
        </p:nvSpPr>
        <p:spPr>
          <a:xfrm>
            <a:off x="1169274" y="2454120"/>
            <a:ext cx="6739195" cy="3600000"/>
          </a:xfrm>
        </p:spPr>
        <p:txBody>
          <a:bodyPr/>
          <a:lstStyle/>
          <a:p>
            <a:pPr marL="0" indent="0">
              <a:buNone/>
            </a:pPr>
            <a:r>
              <a:rPr lang="en-GB" sz="2400"/>
              <a:t>I have had a very busy few weeks. </a:t>
            </a:r>
          </a:p>
          <a:p>
            <a:pPr marL="0" indent="0">
              <a:buNone/>
            </a:pPr>
            <a:endParaRPr lang="en-GB" sz="2400"/>
          </a:p>
          <a:p>
            <a:pPr marL="0" indent="0">
              <a:buNone/>
            </a:pPr>
            <a:r>
              <a:rPr lang="en-GB" sz="2400"/>
              <a:t>I will admit I have been neglecting Sam and I did not water them as much as I should have been. </a:t>
            </a:r>
          </a:p>
          <a:p>
            <a:pPr marL="0" indent="0">
              <a:buNone/>
            </a:pPr>
            <a:endParaRPr lang="en-GB" sz="2400"/>
          </a:p>
          <a:p>
            <a:pPr marL="0" indent="0">
              <a:buNone/>
            </a:pPr>
            <a:r>
              <a:rPr lang="en-GB" sz="2400"/>
              <a:t>But their yellow leaves were not wilted, so I don’t believe my actions killed Sam! </a:t>
            </a:r>
          </a:p>
          <a:p>
            <a:pPr marL="0" indent="0">
              <a:buNone/>
            </a:pPr>
            <a:r>
              <a:rPr lang="en-GB" sz="2400"/>
              <a:t> </a:t>
            </a:r>
          </a:p>
        </p:txBody>
      </p:sp>
      <p:pic>
        <p:nvPicPr>
          <p:cNvPr id="5" name="Picture 4" descr="A watering a plant in a pot&#10;&#10;AI-generated content may be incorrect.">
            <a:extLst>
              <a:ext uri="{FF2B5EF4-FFF2-40B4-BE49-F238E27FC236}">
                <a16:creationId xmlns:a16="http://schemas.microsoft.com/office/drawing/2014/main" id="{ABA073F6-C61C-586B-6440-A49FF3BB5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8965" y="2783068"/>
            <a:ext cx="3056199" cy="2037466"/>
          </a:xfrm>
          <a:prstGeom prst="rect">
            <a:avLst/>
          </a:prstGeom>
        </p:spPr>
      </p:pic>
    </p:spTree>
    <p:extLst>
      <p:ext uri="{BB962C8B-B14F-4D97-AF65-F5344CB8AC3E}">
        <p14:creationId xmlns:p14="http://schemas.microsoft.com/office/powerpoint/2010/main" val="84555990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06D2-4613-6AB6-982C-A650BC53F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9AAF0-014A-92A1-7413-DED588EFFBFE}"/>
              </a:ext>
            </a:extLst>
          </p:cNvPr>
          <p:cNvSpPr>
            <a:spLocks noGrp="1"/>
          </p:cNvSpPr>
          <p:nvPr>
            <p:ph type="ctrTitle"/>
          </p:nvPr>
        </p:nvSpPr>
        <p:spPr/>
        <p:txBody>
          <a:bodyPr/>
          <a:lstStyle/>
          <a:p>
            <a:r>
              <a:rPr lang="en-GB"/>
              <a:t>Who killed Sam and why? </a:t>
            </a:r>
          </a:p>
        </p:txBody>
      </p:sp>
      <p:sp>
        <p:nvSpPr>
          <p:cNvPr id="3" name="Subtitle 2">
            <a:extLst>
              <a:ext uri="{FF2B5EF4-FFF2-40B4-BE49-F238E27FC236}">
                <a16:creationId xmlns:a16="http://schemas.microsoft.com/office/drawing/2014/main" id="{3B85CEB4-7999-10A3-E9C9-74D4DD8C1AFA}"/>
              </a:ext>
            </a:extLst>
          </p:cNvPr>
          <p:cNvSpPr>
            <a:spLocks noGrp="1"/>
          </p:cNvSpPr>
          <p:nvPr>
            <p:ph type="subTitle" idx="1"/>
          </p:nvPr>
        </p:nvSpPr>
        <p:spPr>
          <a:xfrm>
            <a:off x="1169274" y="2454120"/>
            <a:ext cx="6739195" cy="3600000"/>
          </a:xfrm>
        </p:spPr>
        <p:txBody>
          <a:bodyPr/>
          <a:lstStyle/>
          <a:p>
            <a:pPr>
              <a:lnSpc>
                <a:spcPct val="90000"/>
              </a:lnSpc>
              <a:spcBef>
                <a:spcPts val="1000"/>
              </a:spcBef>
            </a:pPr>
            <a:r>
              <a:rPr lang="en-GB" sz="2000">
                <a:solidFill>
                  <a:srgbClr val="000000"/>
                </a:solidFill>
                <a:latin typeface="Arial" panose="020B0604020202020204" pitchFamily="34" charset="0"/>
                <a:ea typeface="Arial" panose="020B0604020202020204" pitchFamily="34" charset="0"/>
              </a:rPr>
              <a:t>Sam </a:t>
            </a:r>
            <a:r>
              <a:rPr lang="en-GB" sz="2000" kern="1200">
                <a:solidFill>
                  <a:srgbClr val="000000"/>
                </a:solidFill>
                <a:effectLst/>
                <a:latin typeface="Arial" panose="020B0604020202020204" pitchFamily="34" charset="0"/>
                <a:ea typeface="Arial" panose="020B0604020202020204" pitchFamily="34" charset="0"/>
              </a:rPr>
              <a:t>the plant has been murdered by …</a:t>
            </a:r>
            <a:endParaRPr lang="en-GB" sz="2000">
              <a:effectLst/>
              <a:latin typeface="Times New Roman" panose="02020603050405020304" pitchFamily="18" charset="0"/>
              <a:ea typeface="Times New Roman" panose="02020603050405020304" pitchFamily="18" charset="0"/>
            </a:endParaRPr>
          </a:p>
          <a:p>
            <a:pPr>
              <a:lnSpc>
                <a:spcPct val="90000"/>
              </a:lnSpc>
              <a:spcBef>
                <a:spcPts val="1000"/>
              </a:spcBef>
            </a:pPr>
            <a:r>
              <a:rPr lang="en-GB" sz="2000">
                <a:solidFill>
                  <a:srgbClr val="000000"/>
                </a:solidFill>
                <a:latin typeface="Arial" panose="020B0604020202020204" pitchFamily="34" charset="0"/>
                <a:ea typeface="Arial" panose="020B0604020202020204" pitchFamily="34" charset="0"/>
              </a:rPr>
              <a:t>Sam</a:t>
            </a:r>
            <a:r>
              <a:rPr lang="en-GB" sz="2000" kern="1200">
                <a:solidFill>
                  <a:srgbClr val="000000"/>
                </a:solidFill>
                <a:effectLst/>
                <a:latin typeface="Arial" panose="020B0604020202020204" pitchFamily="34" charset="0"/>
                <a:ea typeface="Arial" panose="020B0604020202020204" pitchFamily="34" charset="0"/>
              </a:rPr>
              <a:t> died from…</a:t>
            </a:r>
            <a:endParaRPr lang="en-GB" sz="2000">
              <a:effectLst/>
              <a:latin typeface="Times New Roman" panose="02020603050405020304" pitchFamily="18" charset="0"/>
              <a:ea typeface="Times New Roman" panose="02020603050405020304" pitchFamily="18" charset="0"/>
            </a:endParaRPr>
          </a:p>
          <a:p>
            <a:pPr>
              <a:lnSpc>
                <a:spcPct val="90000"/>
              </a:lnSpc>
              <a:spcBef>
                <a:spcPts val="1000"/>
              </a:spcBef>
            </a:pPr>
            <a:r>
              <a:rPr lang="en-GB" sz="2000" kern="1200">
                <a:solidFill>
                  <a:srgbClr val="000000"/>
                </a:solidFill>
                <a:effectLst/>
                <a:latin typeface="Arial" panose="020B0604020202020204" pitchFamily="34" charset="0"/>
                <a:ea typeface="Arial" panose="020B0604020202020204" pitchFamily="34" charset="0"/>
              </a:rPr>
              <a:t>This occurred because…</a:t>
            </a:r>
            <a:endParaRPr lang="en-GB" sz="2000">
              <a:effectLst/>
              <a:latin typeface="Times New Roman" panose="02020603050405020304" pitchFamily="18" charset="0"/>
              <a:ea typeface="Times New Roman" panose="02020603050405020304" pitchFamily="18" charset="0"/>
            </a:endParaRPr>
          </a:p>
          <a:p>
            <a:pPr marL="0" indent="0">
              <a:buNone/>
            </a:pPr>
            <a:endParaRPr lang="en-GB" sz="2400"/>
          </a:p>
        </p:txBody>
      </p:sp>
    </p:spTree>
    <p:extLst>
      <p:ext uri="{BB962C8B-B14F-4D97-AF65-F5344CB8AC3E}">
        <p14:creationId xmlns:p14="http://schemas.microsoft.com/office/powerpoint/2010/main" val="190650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p:txBody>
          <a:bodyPr/>
          <a:lstStyle/>
          <a:p>
            <a:r>
              <a:rPr lang="en-GB"/>
              <a:t>There’s been a murder!</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6" y="2571092"/>
            <a:ext cx="6739195" cy="3600000"/>
          </a:xfrm>
        </p:spPr>
        <p:txBody>
          <a:bodyPr/>
          <a:lstStyle/>
          <a:p>
            <a:pPr marL="0" indent="0">
              <a:buNone/>
            </a:pPr>
            <a:r>
              <a:rPr lang="en-GB" sz="2000"/>
              <a:t>Sam the plant has been murdered by.. </a:t>
            </a:r>
            <a:r>
              <a:rPr lang="en-GB" sz="2000" b="1"/>
              <a:t>the teacher </a:t>
            </a:r>
          </a:p>
          <a:p>
            <a:pPr marL="0" indent="0">
              <a:buNone/>
            </a:pPr>
            <a:endParaRPr lang="en-GB" sz="2000"/>
          </a:p>
          <a:p>
            <a:pPr marL="0" indent="0">
              <a:buNone/>
            </a:pPr>
            <a:r>
              <a:rPr lang="en-GB" sz="2000"/>
              <a:t>Sam died from… </a:t>
            </a:r>
            <a:r>
              <a:rPr lang="en-GB" sz="2000" b="1"/>
              <a:t>magnesium deficiency</a:t>
            </a:r>
          </a:p>
          <a:p>
            <a:pPr marL="0" indent="0">
              <a:buNone/>
            </a:pPr>
            <a:endParaRPr lang="en-GB" sz="2000"/>
          </a:p>
          <a:p>
            <a:pPr marL="0" indent="0">
              <a:buNone/>
            </a:pPr>
            <a:r>
              <a:rPr lang="en-GB" sz="2000"/>
              <a:t>This occurred because… </a:t>
            </a:r>
            <a:r>
              <a:rPr lang="en-GB" sz="2000" b="1"/>
              <a:t>the teacher added too much potassium to the soil, this meant Sam could not absorb the magnesium needed. As a result, they could not produce chlorophyll, and their leaves turned yellow. </a:t>
            </a:r>
          </a:p>
        </p:txBody>
      </p:sp>
      <p:pic>
        <p:nvPicPr>
          <p:cNvPr id="5" name="Picture 4" descr="A person holding a plant&#10;&#10;AI-generated content may be incorrect.">
            <a:extLst>
              <a:ext uri="{FF2B5EF4-FFF2-40B4-BE49-F238E27FC236}">
                <a16:creationId xmlns:a16="http://schemas.microsoft.com/office/drawing/2014/main" id="{5112C718-86A4-8F0D-8592-198D9E606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1827" y="2571092"/>
            <a:ext cx="3550255" cy="2367023"/>
          </a:xfrm>
          <a:prstGeom prst="rect">
            <a:avLst/>
          </a:prstGeom>
        </p:spPr>
      </p:pic>
    </p:spTree>
    <p:extLst>
      <p:ext uri="{BB962C8B-B14F-4D97-AF65-F5344CB8AC3E}">
        <p14:creationId xmlns:p14="http://schemas.microsoft.com/office/powerpoint/2010/main" val="3872127231"/>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BB62-D2BA-6201-D404-C66B1D30B497}"/>
              </a:ext>
            </a:extLst>
          </p:cNvPr>
          <p:cNvSpPr>
            <a:spLocks noGrp="1"/>
          </p:cNvSpPr>
          <p:nvPr>
            <p:ph type="ctrTitle"/>
          </p:nvPr>
        </p:nvSpPr>
        <p:spPr/>
        <p:txBody>
          <a:bodyPr/>
          <a:lstStyle/>
          <a:p>
            <a:r>
              <a:rPr lang="en-GB"/>
              <a:t>Complete this table</a:t>
            </a:r>
          </a:p>
        </p:txBody>
      </p:sp>
      <p:sp>
        <p:nvSpPr>
          <p:cNvPr id="3" name="Subtitle 2">
            <a:extLst>
              <a:ext uri="{FF2B5EF4-FFF2-40B4-BE49-F238E27FC236}">
                <a16:creationId xmlns:a16="http://schemas.microsoft.com/office/drawing/2014/main" id="{FC186083-D1B8-5D30-3600-0B5CADA56FC1}"/>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D5EC4A81-248A-A56D-A04F-A08940969F22}"/>
              </a:ext>
            </a:extLst>
          </p:cNvPr>
          <p:cNvGraphicFramePr>
            <a:graphicFrameLocks noGrp="1"/>
          </p:cNvGraphicFramePr>
          <p:nvPr>
            <p:extLst>
              <p:ext uri="{D42A27DB-BD31-4B8C-83A1-F6EECF244321}">
                <p14:modId xmlns:p14="http://schemas.microsoft.com/office/powerpoint/2010/main" val="1886580793"/>
              </p:ext>
            </p:extLst>
          </p:nvPr>
        </p:nvGraphicFramePr>
        <p:xfrm>
          <a:off x="510788" y="2423930"/>
          <a:ext cx="11108871" cy="3894323"/>
        </p:xfrm>
        <a:graphic>
          <a:graphicData uri="http://schemas.openxmlformats.org/drawingml/2006/table">
            <a:tbl>
              <a:tblPr firstRow="1" bandRow="1">
                <a:tableStyleId>{5C22544A-7EE6-4342-B048-85BDC9FD1C3A}</a:tableStyleId>
              </a:tblPr>
              <a:tblGrid>
                <a:gridCol w="2026826">
                  <a:extLst>
                    <a:ext uri="{9D8B030D-6E8A-4147-A177-3AD203B41FA5}">
                      <a16:colId xmlns:a16="http://schemas.microsoft.com/office/drawing/2014/main" val="2557505472"/>
                    </a:ext>
                  </a:extLst>
                </a:gridCol>
                <a:gridCol w="1798808">
                  <a:extLst>
                    <a:ext uri="{9D8B030D-6E8A-4147-A177-3AD203B41FA5}">
                      <a16:colId xmlns:a16="http://schemas.microsoft.com/office/drawing/2014/main" val="2006839629"/>
                    </a:ext>
                  </a:extLst>
                </a:gridCol>
                <a:gridCol w="3535831">
                  <a:extLst>
                    <a:ext uri="{9D8B030D-6E8A-4147-A177-3AD203B41FA5}">
                      <a16:colId xmlns:a16="http://schemas.microsoft.com/office/drawing/2014/main" val="1937937701"/>
                    </a:ext>
                  </a:extLst>
                </a:gridCol>
                <a:gridCol w="3747406">
                  <a:extLst>
                    <a:ext uri="{9D8B030D-6E8A-4147-A177-3AD203B41FA5}">
                      <a16:colId xmlns:a16="http://schemas.microsoft.com/office/drawing/2014/main" val="1444712957"/>
                    </a:ext>
                  </a:extLst>
                </a:gridCol>
              </a:tblGrid>
              <a:tr h="549590">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Name of mineral</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Symbol</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Why is it important?</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What do deficiency symptoms look like?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extLst>
                  <a:ext uri="{0D108BD9-81ED-4DB2-BD59-A6C34878D82A}">
                    <a16:rowId xmlns:a16="http://schemas.microsoft.com/office/drawing/2014/main" val="779190027"/>
                  </a:ext>
                </a:extLst>
              </a:tr>
              <a:tr h="782906">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544977884"/>
                  </a:ext>
                </a:extLst>
              </a:tr>
              <a:tr h="782906">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1549130485"/>
                  </a:ext>
                </a:extLst>
              </a:tr>
              <a:tr h="782906">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3066930749"/>
                  </a:ext>
                </a:extLst>
              </a:tr>
              <a:tr h="782906">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4091662641"/>
                  </a:ext>
                </a:extLst>
              </a:tr>
            </a:tbl>
          </a:graphicData>
        </a:graphic>
      </p:graphicFrame>
    </p:spTree>
    <p:extLst>
      <p:ext uri="{BB962C8B-B14F-4D97-AF65-F5344CB8AC3E}">
        <p14:creationId xmlns:p14="http://schemas.microsoft.com/office/powerpoint/2010/main" val="153625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BB62-D2BA-6201-D404-C66B1D30B497}"/>
              </a:ext>
            </a:extLst>
          </p:cNvPr>
          <p:cNvSpPr>
            <a:spLocks noGrp="1"/>
          </p:cNvSpPr>
          <p:nvPr>
            <p:ph type="ctrTitle"/>
          </p:nvPr>
        </p:nvSpPr>
        <p:spPr/>
        <p:txBody>
          <a:bodyPr/>
          <a:lstStyle/>
          <a:p>
            <a:r>
              <a:rPr lang="en-GB"/>
              <a:t>Answers</a:t>
            </a:r>
          </a:p>
        </p:txBody>
      </p:sp>
      <p:sp>
        <p:nvSpPr>
          <p:cNvPr id="3" name="Subtitle 2">
            <a:extLst>
              <a:ext uri="{FF2B5EF4-FFF2-40B4-BE49-F238E27FC236}">
                <a16:creationId xmlns:a16="http://schemas.microsoft.com/office/drawing/2014/main" id="{FC186083-D1B8-5D30-3600-0B5CADA56FC1}"/>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D5EC4A81-248A-A56D-A04F-A08940969F22}"/>
              </a:ext>
            </a:extLst>
          </p:cNvPr>
          <p:cNvGraphicFramePr>
            <a:graphicFrameLocks noGrp="1"/>
          </p:cNvGraphicFramePr>
          <p:nvPr>
            <p:extLst>
              <p:ext uri="{D42A27DB-BD31-4B8C-83A1-F6EECF244321}">
                <p14:modId xmlns:p14="http://schemas.microsoft.com/office/powerpoint/2010/main" val="2686042489"/>
              </p:ext>
            </p:extLst>
          </p:nvPr>
        </p:nvGraphicFramePr>
        <p:xfrm>
          <a:off x="510788" y="2309860"/>
          <a:ext cx="11108871" cy="4122464"/>
        </p:xfrm>
        <a:graphic>
          <a:graphicData uri="http://schemas.openxmlformats.org/drawingml/2006/table">
            <a:tbl>
              <a:tblPr firstRow="1" bandRow="1">
                <a:tableStyleId>{5C22544A-7EE6-4342-B048-85BDC9FD1C3A}</a:tableStyleId>
              </a:tblPr>
              <a:tblGrid>
                <a:gridCol w="2026826">
                  <a:extLst>
                    <a:ext uri="{9D8B030D-6E8A-4147-A177-3AD203B41FA5}">
                      <a16:colId xmlns:a16="http://schemas.microsoft.com/office/drawing/2014/main" val="2557505472"/>
                    </a:ext>
                  </a:extLst>
                </a:gridCol>
                <a:gridCol w="1798808">
                  <a:extLst>
                    <a:ext uri="{9D8B030D-6E8A-4147-A177-3AD203B41FA5}">
                      <a16:colId xmlns:a16="http://schemas.microsoft.com/office/drawing/2014/main" val="2006839629"/>
                    </a:ext>
                  </a:extLst>
                </a:gridCol>
                <a:gridCol w="3535831">
                  <a:extLst>
                    <a:ext uri="{9D8B030D-6E8A-4147-A177-3AD203B41FA5}">
                      <a16:colId xmlns:a16="http://schemas.microsoft.com/office/drawing/2014/main" val="1937937701"/>
                    </a:ext>
                  </a:extLst>
                </a:gridCol>
                <a:gridCol w="3747406">
                  <a:extLst>
                    <a:ext uri="{9D8B030D-6E8A-4147-A177-3AD203B41FA5}">
                      <a16:colId xmlns:a16="http://schemas.microsoft.com/office/drawing/2014/main" val="1444712957"/>
                    </a:ext>
                  </a:extLst>
                </a:gridCol>
              </a:tblGrid>
              <a:tr h="549590">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Name of mineral</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Symbol</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Why is it important?</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tc>
                  <a:txBody>
                    <a:bodyPr/>
                    <a:lstStyle/>
                    <a:p>
                      <a:pPr algn="l">
                        <a:lnSpc>
                          <a:spcPct val="115000"/>
                        </a:lnSpc>
                        <a:spcAft>
                          <a:spcPts val="1000"/>
                        </a:spcAft>
                      </a:pPr>
                      <a:r>
                        <a:rPr lang="en-GB" sz="2000">
                          <a:effectLst/>
                          <a:latin typeface="Arial" panose="020B0604020202020204" pitchFamily="34" charset="0"/>
                          <a:cs typeface="Arial" panose="020B0604020202020204" pitchFamily="34" charset="0"/>
                        </a:rPr>
                        <a:t>What do deficiency symptoms look like?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B83"/>
                    </a:solidFill>
                  </a:tcPr>
                </a:tc>
                <a:extLst>
                  <a:ext uri="{0D108BD9-81ED-4DB2-BD59-A6C34878D82A}">
                    <a16:rowId xmlns:a16="http://schemas.microsoft.com/office/drawing/2014/main" val="779190027"/>
                  </a:ext>
                </a:extLst>
              </a:tr>
              <a:tr h="782906">
                <a:tc>
                  <a:txBody>
                    <a:bodyPr/>
                    <a:lstStyle/>
                    <a:p>
                      <a:pPr algn="l">
                        <a:lnSpc>
                          <a:spcPct val="115000"/>
                        </a:lnSpc>
                      </a:pPr>
                      <a:r>
                        <a:rPr lang="en-GB" sz="1800">
                          <a:effectLst/>
                          <a:latin typeface="Arial" panose="020B0604020202020204" pitchFamily="34" charset="0"/>
                          <a:cs typeface="Arial" panose="020B0604020202020204" pitchFamily="34" charset="0"/>
                        </a:rPr>
                        <a:t>Magnesium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effectLst/>
                          <a:latin typeface="Arial" panose="020B0604020202020204" pitchFamily="34" charset="0"/>
                          <a:cs typeface="Arial" panose="020B0604020202020204" pitchFamily="34"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For growth</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Plant will have poor growth and older leaves turn yellow.</a:t>
                      </a:r>
                    </a:p>
                    <a:p>
                      <a:pPr algn="l">
                        <a:lnSpc>
                          <a:spcPct val="115000"/>
                        </a:lnSpc>
                      </a:pP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544977884"/>
                  </a:ext>
                </a:extLst>
              </a:tr>
              <a:tr h="782906">
                <a:tc>
                  <a:txBody>
                    <a:bodyPr/>
                    <a:lstStyle/>
                    <a:p>
                      <a:pPr algn="l">
                        <a:lnSpc>
                          <a:spcPct val="115000"/>
                        </a:lnSpc>
                      </a:pPr>
                      <a:r>
                        <a:rPr lang="en-GB" sz="1800">
                          <a:effectLst/>
                          <a:latin typeface="Arial" panose="020B0604020202020204" pitchFamily="34" charset="0"/>
                          <a:cs typeface="Arial" panose="020B0604020202020204" pitchFamily="34" charset="0"/>
                        </a:rPr>
                        <a:t>Potassium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effectLst/>
                          <a:latin typeface="Arial" panose="020B0604020202020204" pitchFamily="34" charset="0"/>
                          <a:cs typeface="Arial" panose="020B0604020202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For healthy roots</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Plants leaves will turn yellow.</a:t>
                      </a:r>
                    </a:p>
                    <a:p>
                      <a:pPr algn="l">
                        <a:lnSpc>
                          <a:spcPct val="115000"/>
                        </a:lnSpc>
                      </a:pP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1549130485"/>
                  </a:ext>
                </a:extLst>
              </a:tr>
              <a:tr h="782906">
                <a:tc>
                  <a:txBody>
                    <a:bodyPr/>
                    <a:lstStyle/>
                    <a:p>
                      <a:pPr algn="l">
                        <a:lnSpc>
                          <a:spcPct val="115000"/>
                        </a:lnSpc>
                      </a:pPr>
                      <a:r>
                        <a:rPr lang="en-GB" sz="1800">
                          <a:effectLst/>
                          <a:latin typeface="Arial" panose="020B0604020202020204" pitchFamily="34" charset="0"/>
                          <a:cs typeface="Arial" panose="020B0604020202020204" pitchFamily="34" charset="0"/>
                        </a:rPr>
                        <a:t>Phosphorous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effectLst/>
                          <a:latin typeface="Arial" panose="020B0604020202020204" pitchFamily="34" charset="0"/>
                          <a:cs typeface="Arial" panose="020B0604020202020204" pitchFamily="34"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For healthy leaves and flowers</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Plant will have poor root growth and younger leaves look purple.</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3066930749"/>
                  </a:ext>
                </a:extLst>
              </a:tr>
              <a:tr h="782906">
                <a:tc>
                  <a:txBody>
                    <a:bodyPr/>
                    <a:lstStyle/>
                    <a:p>
                      <a:pPr algn="l">
                        <a:lnSpc>
                          <a:spcPct val="115000"/>
                        </a:lnSpc>
                      </a:pPr>
                      <a:r>
                        <a:rPr lang="en-GB" sz="1800">
                          <a:effectLst/>
                          <a:latin typeface="Arial" panose="020B0604020202020204" pitchFamily="34" charset="0"/>
                          <a:cs typeface="Arial" panose="020B0604020202020204" pitchFamily="34" charset="0"/>
                        </a:rPr>
                        <a:t>Nitrogen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effectLst/>
                          <a:latin typeface="Arial" panose="020B0604020202020204" pitchFamily="34" charset="0"/>
                          <a:cs typeface="Arial" panose="020B0604020202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For making chlorophyll</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tc>
                  <a:txBody>
                    <a:bodyPr/>
                    <a:lstStyle/>
                    <a:p>
                      <a:pPr algn="l">
                        <a:lnSpc>
                          <a:spcPct val="115000"/>
                        </a:lnSpc>
                      </a:pPr>
                      <a:r>
                        <a:rPr lang="en-GB" sz="1800">
                          <a:latin typeface="Arial" panose="020B0604020202020204" pitchFamily="34" charset="0"/>
                          <a:cs typeface="Arial" panose="020B0604020202020204" pitchFamily="34" charset="0"/>
                        </a:rPr>
                        <a:t>Plants leaves go yellow and there are dead patches.</a:t>
                      </a:r>
                      <a:endParaRPr lang="en-GB" sz="180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C4D9"/>
                    </a:solidFill>
                  </a:tcPr>
                </a:tc>
                <a:extLst>
                  <a:ext uri="{0D108BD9-81ED-4DB2-BD59-A6C34878D82A}">
                    <a16:rowId xmlns:a16="http://schemas.microsoft.com/office/drawing/2014/main" val="4091662641"/>
                  </a:ext>
                </a:extLst>
              </a:tr>
            </a:tbl>
          </a:graphicData>
        </a:graphic>
      </p:graphicFrame>
    </p:spTree>
    <p:extLst>
      <p:ext uri="{BB962C8B-B14F-4D97-AF65-F5344CB8AC3E}">
        <p14:creationId xmlns:p14="http://schemas.microsoft.com/office/powerpoint/2010/main" val="269263565"/>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B94F-4836-6B51-23A2-1A99AEEF9C00}"/>
              </a:ext>
            </a:extLst>
          </p:cNvPr>
          <p:cNvSpPr>
            <a:spLocks noGrp="1"/>
          </p:cNvSpPr>
          <p:nvPr>
            <p:ph type="ctrTitle"/>
          </p:nvPr>
        </p:nvSpPr>
        <p:spPr/>
        <p:txBody>
          <a:bodyPr/>
          <a:lstStyle/>
          <a:p>
            <a:r>
              <a:rPr lang="en-GB"/>
              <a:t>Mix and match</a:t>
            </a:r>
          </a:p>
        </p:txBody>
      </p:sp>
      <p:sp>
        <p:nvSpPr>
          <p:cNvPr id="6" name="TextBox 5">
            <a:extLst>
              <a:ext uri="{FF2B5EF4-FFF2-40B4-BE49-F238E27FC236}">
                <a16:creationId xmlns:a16="http://schemas.microsoft.com/office/drawing/2014/main" id="{53D42F5D-5ACF-E4B1-E583-A1BCC1A60786}"/>
              </a:ext>
            </a:extLst>
          </p:cNvPr>
          <p:cNvSpPr txBox="1"/>
          <p:nvPr/>
        </p:nvSpPr>
        <p:spPr>
          <a:xfrm>
            <a:off x="1169274" y="2808514"/>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Nitrogen deficiency </a:t>
            </a:r>
          </a:p>
        </p:txBody>
      </p:sp>
      <p:sp>
        <p:nvSpPr>
          <p:cNvPr id="7" name="TextBox 6">
            <a:extLst>
              <a:ext uri="{FF2B5EF4-FFF2-40B4-BE49-F238E27FC236}">
                <a16:creationId xmlns:a16="http://schemas.microsoft.com/office/drawing/2014/main" id="{2D084C99-6D0E-F291-A14E-6E2A7EBCB1DB}"/>
              </a:ext>
            </a:extLst>
          </p:cNvPr>
          <p:cNvSpPr txBox="1"/>
          <p:nvPr/>
        </p:nvSpPr>
        <p:spPr>
          <a:xfrm>
            <a:off x="1169274" y="3621563"/>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Magnesium deficiency </a:t>
            </a:r>
          </a:p>
        </p:txBody>
      </p:sp>
      <p:sp>
        <p:nvSpPr>
          <p:cNvPr id="8" name="TextBox 7">
            <a:extLst>
              <a:ext uri="{FF2B5EF4-FFF2-40B4-BE49-F238E27FC236}">
                <a16:creationId xmlns:a16="http://schemas.microsoft.com/office/drawing/2014/main" id="{466CF5AD-5A47-A806-8521-42F77BC1E14E}"/>
              </a:ext>
            </a:extLst>
          </p:cNvPr>
          <p:cNvSpPr txBox="1"/>
          <p:nvPr/>
        </p:nvSpPr>
        <p:spPr>
          <a:xfrm>
            <a:off x="1169274" y="4434612"/>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Phosphorus deficiency </a:t>
            </a:r>
          </a:p>
        </p:txBody>
      </p:sp>
      <p:sp>
        <p:nvSpPr>
          <p:cNvPr id="9" name="TextBox 8">
            <a:extLst>
              <a:ext uri="{FF2B5EF4-FFF2-40B4-BE49-F238E27FC236}">
                <a16:creationId xmlns:a16="http://schemas.microsoft.com/office/drawing/2014/main" id="{521AD6C8-BDA2-8A0E-4D5E-36E73AC67E61}"/>
              </a:ext>
            </a:extLst>
          </p:cNvPr>
          <p:cNvSpPr txBox="1"/>
          <p:nvPr/>
        </p:nvSpPr>
        <p:spPr>
          <a:xfrm>
            <a:off x="1169273" y="5247661"/>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Potassium deficiency </a:t>
            </a:r>
          </a:p>
        </p:txBody>
      </p:sp>
      <p:sp>
        <p:nvSpPr>
          <p:cNvPr id="10" name="TextBox 9">
            <a:extLst>
              <a:ext uri="{FF2B5EF4-FFF2-40B4-BE49-F238E27FC236}">
                <a16:creationId xmlns:a16="http://schemas.microsoft.com/office/drawing/2014/main" id="{2D8F60E7-B274-E19E-C256-A9E01A5FB198}"/>
              </a:ext>
            </a:extLst>
          </p:cNvPr>
          <p:cNvSpPr txBox="1"/>
          <p:nvPr/>
        </p:nvSpPr>
        <p:spPr>
          <a:xfrm>
            <a:off x="4620985" y="2808514"/>
            <a:ext cx="7342413"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Plants leaves will turn yellow</a:t>
            </a:r>
          </a:p>
        </p:txBody>
      </p:sp>
      <p:sp>
        <p:nvSpPr>
          <p:cNvPr id="11" name="TextBox 10">
            <a:extLst>
              <a:ext uri="{FF2B5EF4-FFF2-40B4-BE49-F238E27FC236}">
                <a16:creationId xmlns:a16="http://schemas.microsoft.com/office/drawing/2014/main" id="{802A1D9D-CE7C-1AA7-9E4B-9A6948637E47}"/>
              </a:ext>
            </a:extLst>
          </p:cNvPr>
          <p:cNvSpPr txBox="1"/>
          <p:nvPr/>
        </p:nvSpPr>
        <p:spPr>
          <a:xfrm>
            <a:off x="4620986" y="3621563"/>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 will have poor root growth and younger leaves look purple</a:t>
            </a:r>
          </a:p>
        </p:txBody>
      </p:sp>
      <p:sp>
        <p:nvSpPr>
          <p:cNvPr id="12" name="TextBox 11">
            <a:extLst>
              <a:ext uri="{FF2B5EF4-FFF2-40B4-BE49-F238E27FC236}">
                <a16:creationId xmlns:a16="http://schemas.microsoft.com/office/drawing/2014/main" id="{3000AAF3-2FA6-18DD-0C66-F0062DC04D0D}"/>
              </a:ext>
            </a:extLst>
          </p:cNvPr>
          <p:cNvSpPr txBox="1"/>
          <p:nvPr/>
        </p:nvSpPr>
        <p:spPr>
          <a:xfrm>
            <a:off x="4620986" y="4426656"/>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 will have poor growth and older leaves turn yellow</a:t>
            </a:r>
          </a:p>
        </p:txBody>
      </p:sp>
      <p:sp>
        <p:nvSpPr>
          <p:cNvPr id="13" name="TextBox 12">
            <a:extLst>
              <a:ext uri="{FF2B5EF4-FFF2-40B4-BE49-F238E27FC236}">
                <a16:creationId xmlns:a16="http://schemas.microsoft.com/office/drawing/2014/main" id="{B30C930A-A012-4916-D682-183B41FA6814}"/>
              </a:ext>
            </a:extLst>
          </p:cNvPr>
          <p:cNvSpPr txBox="1"/>
          <p:nvPr/>
        </p:nvSpPr>
        <p:spPr>
          <a:xfrm>
            <a:off x="4620984" y="5231749"/>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Plants leaves go yellow and there are dead patches</a:t>
            </a:r>
          </a:p>
        </p:txBody>
      </p:sp>
    </p:spTree>
    <p:extLst>
      <p:ext uri="{BB962C8B-B14F-4D97-AF65-F5344CB8AC3E}">
        <p14:creationId xmlns:p14="http://schemas.microsoft.com/office/powerpoint/2010/main" val="327401381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B94F-4836-6B51-23A2-1A99AEEF9C00}"/>
              </a:ext>
            </a:extLst>
          </p:cNvPr>
          <p:cNvSpPr>
            <a:spLocks noGrp="1"/>
          </p:cNvSpPr>
          <p:nvPr>
            <p:ph type="ctrTitle"/>
          </p:nvPr>
        </p:nvSpPr>
        <p:spPr/>
        <p:txBody>
          <a:bodyPr/>
          <a:lstStyle/>
          <a:p>
            <a:r>
              <a:rPr lang="en-GB"/>
              <a:t>Mix and match</a:t>
            </a:r>
          </a:p>
        </p:txBody>
      </p:sp>
      <p:sp>
        <p:nvSpPr>
          <p:cNvPr id="6" name="TextBox 5">
            <a:extLst>
              <a:ext uri="{FF2B5EF4-FFF2-40B4-BE49-F238E27FC236}">
                <a16:creationId xmlns:a16="http://schemas.microsoft.com/office/drawing/2014/main" id="{53D42F5D-5ACF-E4B1-E583-A1BCC1A60786}"/>
              </a:ext>
            </a:extLst>
          </p:cNvPr>
          <p:cNvSpPr txBox="1"/>
          <p:nvPr/>
        </p:nvSpPr>
        <p:spPr>
          <a:xfrm>
            <a:off x="1169274" y="2808514"/>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Nitrogen deficiency </a:t>
            </a:r>
          </a:p>
        </p:txBody>
      </p:sp>
      <p:sp>
        <p:nvSpPr>
          <p:cNvPr id="7" name="TextBox 6">
            <a:extLst>
              <a:ext uri="{FF2B5EF4-FFF2-40B4-BE49-F238E27FC236}">
                <a16:creationId xmlns:a16="http://schemas.microsoft.com/office/drawing/2014/main" id="{2D084C99-6D0E-F291-A14E-6E2A7EBCB1DB}"/>
              </a:ext>
            </a:extLst>
          </p:cNvPr>
          <p:cNvSpPr txBox="1"/>
          <p:nvPr/>
        </p:nvSpPr>
        <p:spPr>
          <a:xfrm>
            <a:off x="1169274" y="3621563"/>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Magnesium deficiency </a:t>
            </a:r>
          </a:p>
        </p:txBody>
      </p:sp>
      <p:sp>
        <p:nvSpPr>
          <p:cNvPr id="8" name="TextBox 7">
            <a:extLst>
              <a:ext uri="{FF2B5EF4-FFF2-40B4-BE49-F238E27FC236}">
                <a16:creationId xmlns:a16="http://schemas.microsoft.com/office/drawing/2014/main" id="{466CF5AD-5A47-A806-8521-42F77BC1E14E}"/>
              </a:ext>
            </a:extLst>
          </p:cNvPr>
          <p:cNvSpPr txBox="1"/>
          <p:nvPr/>
        </p:nvSpPr>
        <p:spPr>
          <a:xfrm>
            <a:off x="1169274" y="4434612"/>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Phosphorus deficiency </a:t>
            </a:r>
          </a:p>
        </p:txBody>
      </p:sp>
      <p:sp>
        <p:nvSpPr>
          <p:cNvPr id="9" name="TextBox 8">
            <a:extLst>
              <a:ext uri="{FF2B5EF4-FFF2-40B4-BE49-F238E27FC236}">
                <a16:creationId xmlns:a16="http://schemas.microsoft.com/office/drawing/2014/main" id="{521AD6C8-BDA2-8A0E-4D5E-36E73AC67E61}"/>
              </a:ext>
            </a:extLst>
          </p:cNvPr>
          <p:cNvSpPr txBox="1"/>
          <p:nvPr/>
        </p:nvSpPr>
        <p:spPr>
          <a:xfrm>
            <a:off x="1169273" y="5247661"/>
            <a:ext cx="2847555" cy="400110"/>
          </a:xfrm>
          <a:prstGeom prst="rect">
            <a:avLst/>
          </a:prstGeom>
          <a:solidFill>
            <a:srgbClr val="B8B8D1"/>
          </a:solidFill>
        </p:spPr>
        <p:txBody>
          <a:bodyPr wrap="square" rtlCol="0">
            <a:spAutoFit/>
          </a:bodyPr>
          <a:lstStyle/>
          <a:p>
            <a:r>
              <a:rPr lang="en-GB" sz="2000">
                <a:latin typeface="Arial" panose="020B0604020202020204" pitchFamily="34" charset="0"/>
                <a:cs typeface="Arial" panose="020B0604020202020204" pitchFamily="34" charset="0"/>
              </a:rPr>
              <a:t>Potassium deficiency </a:t>
            </a:r>
          </a:p>
        </p:txBody>
      </p:sp>
      <p:sp>
        <p:nvSpPr>
          <p:cNvPr id="10" name="TextBox 9">
            <a:extLst>
              <a:ext uri="{FF2B5EF4-FFF2-40B4-BE49-F238E27FC236}">
                <a16:creationId xmlns:a16="http://schemas.microsoft.com/office/drawing/2014/main" id="{2D8F60E7-B274-E19E-C256-A9E01A5FB198}"/>
              </a:ext>
            </a:extLst>
          </p:cNvPr>
          <p:cNvSpPr txBox="1"/>
          <p:nvPr/>
        </p:nvSpPr>
        <p:spPr>
          <a:xfrm>
            <a:off x="4620985" y="2808514"/>
            <a:ext cx="7342413"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Plants leaves will turn yellow</a:t>
            </a:r>
          </a:p>
        </p:txBody>
      </p:sp>
      <p:sp>
        <p:nvSpPr>
          <p:cNvPr id="11" name="TextBox 10">
            <a:extLst>
              <a:ext uri="{FF2B5EF4-FFF2-40B4-BE49-F238E27FC236}">
                <a16:creationId xmlns:a16="http://schemas.microsoft.com/office/drawing/2014/main" id="{802A1D9D-CE7C-1AA7-9E4B-9A6948637E47}"/>
              </a:ext>
            </a:extLst>
          </p:cNvPr>
          <p:cNvSpPr txBox="1"/>
          <p:nvPr/>
        </p:nvSpPr>
        <p:spPr>
          <a:xfrm>
            <a:off x="4620986" y="3621563"/>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 will have poor root growth and younger leaves look purple</a:t>
            </a:r>
          </a:p>
        </p:txBody>
      </p:sp>
      <p:sp>
        <p:nvSpPr>
          <p:cNvPr id="12" name="TextBox 11">
            <a:extLst>
              <a:ext uri="{FF2B5EF4-FFF2-40B4-BE49-F238E27FC236}">
                <a16:creationId xmlns:a16="http://schemas.microsoft.com/office/drawing/2014/main" id="{3000AAF3-2FA6-18DD-0C66-F0062DC04D0D}"/>
              </a:ext>
            </a:extLst>
          </p:cNvPr>
          <p:cNvSpPr txBox="1"/>
          <p:nvPr/>
        </p:nvSpPr>
        <p:spPr>
          <a:xfrm>
            <a:off x="4620986" y="4426656"/>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 will have poor growth and older leaves turn yellow</a:t>
            </a:r>
          </a:p>
        </p:txBody>
      </p:sp>
      <p:sp>
        <p:nvSpPr>
          <p:cNvPr id="13" name="TextBox 12">
            <a:extLst>
              <a:ext uri="{FF2B5EF4-FFF2-40B4-BE49-F238E27FC236}">
                <a16:creationId xmlns:a16="http://schemas.microsoft.com/office/drawing/2014/main" id="{B30C930A-A012-4916-D682-183B41FA6814}"/>
              </a:ext>
            </a:extLst>
          </p:cNvPr>
          <p:cNvSpPr txBox="1"/>
          <p:nvPr/>
        </p:nvSpPr>
        <p:spPr>
          <a:xfrm>
            <a:off x="4620984" y="5231749"/>
            <a:ext cx="7342414" cy="400110"/>
          </a:xfrm>
          <a:prstGeom prst="rect">
            <a:avLst/>
          </a:prstGeom>
          <a:solidFill>
            <a:srgbClr val="F9D4B6"/>
          </a:solidFill>
        </p:spPr>
        <p:txBody>
          <a:bodyPr wrap="square" rtlCol="0">
            <a:spAutoFit/>
          </a:bodyPr>
          <a:lstStyle/>
          <a:p>
            <a:r>
              <a:rPr lang="en-GB" sz="2000">
                <a:latin typeface="Arial" panose="020B0604020202020204" pitchFamily="34" charset="0"/>
                <a:cs typeface="Arial" panose="020B0604020202020204" pitchFamily="34" charset="0"/>
              </a:rPr>
              <a:t>Plants leaves go yellow and there are dead patches</a:t>
            </a:r>
          </a:p>
        </p:txBody>
      </p:sp>
      <p:cxnSp>
        <p:nvCxnSpPr>
          <p:cNvPr id="15" name="Straight Connector 14">
            <a:extLst>
              <a:ext uri="{FF2B5EF4-FFF2-40B4-BE49-F238E27FC236}">
                <a16:creationId xmlns:a16="http://schemas.microsoft.com/office/drawing/2014/main" id="{338FDB14-5FB3-837A-124C-3D642F6D3DF2}"/>
              </a:ext>
            </a:extLst>
          </p:cNvPr>
          <p:cNvCxnSpPr>
            <a:stCxn id="6" idx="3"/>
            <a:endCxn id="12" idx="1"/>
          </p:cNvCxnSpPr>
          <p:nvPr/>
        </p:nvCxnSpPr>
        <p:spPr>
          <a:xfrm>
            <a:off x="4016829" y="3008569"/>
            <a:ext cx="604157" cy="1618142"/>
          </a:xfrm>
          <a:prstGeom prst="line">
            <a:avLst/>
          </a:prstGeom>
          <a:ln w="38100">
            <a:solidFill>
              <a:srgbClr val="263B8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4F2D28-A7FE-9C51-D16D-46326F6ED4C2}"/>
              </a:ext>
            </a:extLst>
          </p:cNvPr>
          <p:cNvCxnSpPr>
            <a:cxnSpLocks/>
            <a:endCxn id="10" idx="1"/>
          </p:cNvCxnSpPr>
          <p:nvPr/>
        </p:nvCxnSpPr>
        <p:spPr>
          <a:xfrm flipV="1">
            <a:off x="4016827" y="3008569"/>
            <a:ext cx="604158" cy="801115"/>
          </a:xfrm>
          <a:prstGeom prst="line">
            <a:avLst/>
          </a:prstGeom>
          <a:ln w="38100">
            <a:solidFill>
              <a:srgbClr val="263B8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50F3F8-2DDB-4722-AE8D-CFD6107385F3}"/>
              </a:ext>
            </a:extLst>
          </p:cNvPr>
          <p:cNvCxnSpPr>
            <a:cxnSpLocks/>
          </p:cNvCxnSpPr>
          <p:nvPr/>
        </p:nvCxnSpPr>
        <p:spPr>
          <a:xfrm flipV="1">
            <a:off x="4016827" y="3839519"/>
            <a:ext cx="604158" cy="801115"/>
          </a:xfrm>
          <a:prstGeom prst="line">
            <a:avLst/>
          </a:prstGeom>
          <a:ln w="38100">
            <a:solidFill>
              <a:srgbClr val="263B8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2B31DF-48A7-FFD2-770F-D75BC7D69522}"/>
              </a:ext>
            </a:extLst>
          </p:cNvPr>
          <p:cNvCxnSpPr>
            <a:cxnSpLocks/>
            <a:stCxn id="9" idx="3"/>
            <a:endCxn id="13" idx="1"/>
          </p:cNvCxnSpPr>
          <p:nvPr/>
        </p:nvCxnSpPr>
        <p:spPr>
          <a:xfrm flipV="1">
            <a:off x="4016828" y="5431804"/>
            <a:ext cx="604156" cy="15912"/>
          </a:xfrm>
          <a:prstGeom prst="line">
            <a:avLst/>
          </a:prstGeom>
          <a:ln w="38100">
            <a:solidFill>
              <a:srgbClr val="263B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658410"/>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4633-F99A-1F28-3136-C8AFAFF326C4}"/>
              </a:ext>
            </a:extLst>
          </p:cNvPr>
          <p:cNvSpPr>
            <a:spLocks noGrp="1"/>
          </p:cNvSpPr>
          <p:nvPr>
            <p:ph type="ctrTitle"/>
          </p:nvPr>
        </p:nvSpPr>
        <p:spPr>
          <a:xfrm>
            <a:off x="1052316" y="1606327"/>
            <a:ext cx="9720000" cy="720000"/>
          </a:xfrm>
        </p:spPr>
        <p:txBody>
          <a:bodyPr/>
          <a:lstStyle/>
          <a:p>
            <a:r>
              <a:rPr lang="en-GB"/>
              <a:t>Supporting plant health</a:t>
            </a:r>
          </a:p>
        </p:txBody>
      </p:sp>
      <p:sp>
        <p:nvSpPr>
          <p:cNvPr id="3" name="Subtitle 2">
            <a:extLst>
              <a:ext uri="{FF2B5EF4-FFF2-40B4-BE49-F238E27FC236}">
                <a16:creationId xmlns:a16="http://schemas.microsoft.com/office/drawing/2014/main" id="{0613619D-7EF3-F0BE-40EB-8747105EF6A4}"/>
              </a:ext>
            </a:extLst>
          </p:cNvPr>
          <p:cNvSpPr>
            <a:spLocks noGrp="1"/>
          </p:cNvSpPr>
          <p:nvPr>
            <p:ph type="subTitle" idx="1"/>
          </p:nvPr>
        </p:nvSpPr>
        <p:spPr>
          <a:xfrm>
            <a:off x="1169276" y="2571092"/>
            <a:ext cx="6091495" cy="3600000"/>
          </a:xfrm>
        </p:spPr>
        <p:txBody>
          <a:bodyPr/>
          <a:lstStyle/>
          <a:p>
            <a:r>
              <a:rPr lang="en-GB" sz="2000"/>
              <a:t>Farmers may support plant health by adding fertilisers to the soil.</a:t>
            </a:r>
          </a:p>
          <a:p>
            <a:r>
              <a:rPr lang="en-GB" sz="2000"/>
              <a:t>Fertilisers provide mineral ions needed for healthy growth in plants that have been lost from the soil. </a:t>
            </a:r>
          </a:p>
          <a:p>
            <a:r>
              <a:rPr lang="en-GB" sz="2000"/>
              <a:t>As plants grow, they absorb mineral ions from the water in the soil through their root hair cells. Over time, the concentration of these ions decreases, so farmers and gardeners add fertilisers to the soil.</a:t>
            </a:r>
          </a:p>
          <a:p>
            <a:r>
              <a:rPr lang="en-GB" sz="2000"/>
              <a:t>Some farming practises, like regenerative farming, use other techniques and fewer fertilisers.</a:t>
            </a:r>
          </a:p>
          <a:p>
            <a:endParaRPr lang="en-GB" sz="2000"/>
          </a:p>
          <a:p>
            <a:endParaRPr lang="en-GB" sz="2000"/>
          </a:p>
        </p:txBody>
      </p:sp>
      <p:pic>
        <p:nvPicPr>
          <p:cNvPr id="6" name="Picture 5" descr="A picture containing outdoor, sky, person, mammal&#10;&#10;Description automatically generated">
            <a:extLst>
              <a:ext uri="{FF2B5EF4-FFF2-40B4-BE49-F238E27FC236}">
                <a16:creationId xmlns:a16="http://schemas.microsoft.com/office/drawing/2014/main" id="{CED1E12E-88BF-001F-0EE4-F3667D870F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8676" y="2326327"/>
            <a:ext cx="4466804" cy="2974892"/>
          </a:xfrm>
          <a:prstGeom prst="rect">
            <a:avLst/>
          </a:prstGeom>
        </p:spPr>
      </p:pic>
    </p:spTree>
    <p:extLst>
      <p:ext uri="{BB962C8B-B14F-4D97-AF65-F5344CB8AC3E}">
        <p14:creationId xmlns:p14="http://schemas.microsoft.com/office/powerpoint/2010/main" val="1182926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665A-C265-60D0-08AA-B16CE6F6F014}"/>
              </a:ext>
            </a:extLst>
          </p:cNvPr>
          <p:cNvSpPr>
            <a:spLocks noGrp="1"/>
          </p:cNvSpPr>
          <p:nvPr>
            <p:ph type="ctrTitle"/>
          </p:nvPr>
        </p:nvSpPr>
        <p:spPr/>
        <p:txBody>
          <a:bodyPr/>
          <a:lstStyle/>
          <a:p>
            <a:r>
              <a:rPr lang="en-GB"/>
              <a:t>Fertilisers</a:t>
            </a:r>
          </a:p>
        </p:txBody>
      </p:sp>
      <p:sp>
        <p:nvSpPr>
          <p:cNvPr id="3" name="Subtitle 2">
            <a:extLst>
              <a:ext uri="{FF2B5EF4-FFF2-40B4-BE49-F238E27FC236}">
                <a16:creationId xmlns:a16="http://schemas.microsoft.com/office/drawing/2014/main" id="{275340A9-3D6D-4E0A-9791-C321A43CAE1A}"/>
              </a:ext>
            </a:extLst>
          </p:cNvPr>
          <p:cNvSpPr>
            <a:spLocks noGrp="1"/>
          </p:cNvSpPr>
          <p:nvPr>
            <p:ph type="subTitle" idx="1"/>
          </p:nvPr>
        </p:nvSpPr>
        <p:spPr>
          <a:xfrm>
            <a:off x="1169275" y="2283798"/>
            <a:ext cx="6363639" cy="3600000"/>
          </a:xfrm>
        </p:spPr>
        <p:txBody>
          <a:bodyPr/>
          <a:lstStyle/>
          <a:p>
            <a:pPr marL="0" indent="0">
              <a:buNone/>
            </a:pPr>
            <a:r>
              <a:rPr lang="en-GB" sz="2000"/>
              <a:t>When crops are harvested, minerals get removed from the ground as minerals can come from the plants that die or the shed leaves. This is an issue as mineral deficiencies lead to inadequate growth by the plant.</a:t>
            </a:r>
          </a:p>
          <a:p>
            <a:pPr marL="0" indent="0">
              <a:buNone/>
            </a:pPr>
            <a:r>
              <a:rPr lang="en-GB" sz="2000"/>
              <a:t>There are two types of fertilisers: </a:t>
            </a:r>
          </a:p>
          <a:p>
            <a:r>
              <a:rPr lang="en-GB" sz="2000"/>
              <a:t>Manufactured fertilisers which are made using chemicals; </a:t>
            </a:r>
          </a:p>
          <a:p>
            <a:r>
              <a:rPr lang="en-GB" sz="2000"/>
              <a:t>Organic fertilisers which originate from humans, plants or livestock e.g. manure or compost.</a:t>
            </a:r>
          </a:p>
        </p:txBody>
      </p:sp>
      <p:pic>
        <p:nvPicPr>
          <p:cNvPr id="4098" name="Picture 2" descr="Free Agriculture Chemical photo and picture">
            <a:extLst>
              <a:ext uri="{FF2B5EF4-FFF2-40B4-BE49-F238E27FC236}">
                <a16:creationId xmlns:a16="http://schemas.microsoft.com/office/drawing/2014/main" id="{40FCD589-7B37-353B-D4A2-FC7C7C6367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13275" y="2571092"/>
            <a:ext cx="4446495" cy="25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14310"/>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16E04-695F-5497-3F1F-DF897136B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1FBD3-4C74-7549-A452-9F3EBE80EAB9}"/>
              </a:ext>
            </a:extLst>
          </p:cNvPr>
          <p:cNvSpPr>
            <a:spLocks noGrp="1"/>
          </p:cNvSpPr>
          <p:nvPr>
            <p:ph type="ctrTitle"/>
          </p:nvPr>
        </p:nvSpPr>
        <p:spPr/>
        <p:txBody>
          <a:bodyPr/>
          <a:lstStyle/>
          <a:p>
            <a:r>
              <a:rPr lang="en-GB"/>
              <a:t>Fertilisers</a:t>
            </a:r>
          </a:p>
        </p:txBody>
      </p:sp>
      <p:sp>
        <p:nvSpPr>
          <p:cNvPr id="3" name="Subtitle 2">
            <a:extLst>
              <a:ext uri="{FF2B5EF4-FFF2-40B4-BE49-F238E27FC236}">
                <a16:creationId xmlns:a16="http://schemas.microsoft.com/office/drawing/2014/main" id="{F3F240F1-0789-F2D6-D6F9-CD3082869CB3}"/>
              </a:ext>
            </a:extLst>
          </p:cNvPr>
          <p:cNvSpPr>
            <a:spLocks noGrp="1"/>
          </p:cNvSpPr>
          <p:nvPr>
            <p:ph type="subTitle" idx="1"/>
          </p:nvPr>
        </p:nvSpPr>
        <p:spPr>
          <a:xfrm>
            <a:off x="1169275" y="2283798"/>
            <a:ext cx="6363639" cy="3600000"/>
          </a:xfrm>
        </p:spPr>
        <p:txBody>
          <a:bodyPr/>
          <a:lstStyle/>
          <a:p>
            <a:pPr marL="0" indent="0">
              <a:buNone/>
            </a:pPr>
            <a:endParaRPr lang="en-GB" sz="2000"/>
          </a:p>
          <a:p>
            <a:pPr marL="0" indent="0">
              <a:buNone/>
            </a:pPr>
            <a:r>
              <a:rPr lang="en-GB" sz="2000"/>
              <a:t>Farmers overcome mineral deficiencies and support plant growth by adding fertilisers to the soil. Fertilisers contain minerals such as:</a:t>
            </a:r>
          </a:p>
          <a:p>
            <a:r>
              <a:rPr lang="en-GB" sz="2000"/>
              <a:t>nitrogen;</a:t>
            </a:r>
          </a:p>
          <a:p>
            <a:r>
              <a:rPr lang="en-GB" sz="2000"/>
              <a:t>phosphorous;</a:t>
            </a:r>
          </a:p>
          <a:p>
            <a:r>
              <a:rPr lang="en-GB" sz="2000"/>
              <a:t>potassium compounds.</a:t>
            </a:r>
          </a:p>
        </p:txBody>
      </p:sp>
      <p:pic>
        <p:nvPicPr>
          <p:cNvPr id="4098" name="Picture 2" descr="Free Agriculture Chemical photo and picture">
            <a:extLst>
              <a:ext uri="{FF2B5EF4-FFF2-40B4-BE49-F238E27FC236}">
                <a16:creationId xmlns:a16="http://schemas.microsoft.com/office/drawing/2014/main" id="{A664E70F-7609-FB43-E379-280F8983BB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13275" y="2571092"/>
            <a:ext cx="4446495" cy="25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5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A1B-DAD5-282F-4108-F976E18389C3}"/>
              </a:ext>
            </a:extLst>
          </p:cNvPr>
          <p:cNvSpPr>
            <a:spLocks noGrp="1"/>
          </p:cNvSpPr>
          <p:nvPr>
            <p:ph type="ctrTitle"/>
          </p:nvPr>
        </p:nvSpPr>
        <p:spPr/>
        <p:txBody>
          <a:bodyPr/>
          <a:lstStyle/>
          <a:p>
            <a:r>
              <a:rPr lang="en-GB"/>
              <a:t>Soil health</a:t>
            </a:r>
          </a:p>
        </p:txBody>
      </p:sp>
      <p:sp>
        <p:nvSpPr>
          <p:cNvPr id="3" name="Subtitle 2">
            <a:extLst>
              <a:ext uri="{FF2B5EF4-FFF2-40B4-BE49-F238E27FC236}">
                <a16:creationId xmlns:a16="http://schemas.microsoft.com/office/drawing/2014/main" id="{F35A7B11-99AA-2BFC-CA29-AEA4641D1154}"/>
              </a:ext>
            </a:extLst>
          </p:cNvPr>
          <p:cNvSpPr>
            <a:spLocks noGrp="1"/>
          </p:cNvSpPr>
          <p:nvPr>
            <p:ph type="subTitle" idx="1"/>
          </p:nvPr>
        </p:nvSpPr>
        <p:spPr>
          <a:xfrm>
            <a:off x="1169277" y="2574677"/>
            <a:ext cx="5329908" cy="3600000"/>
          </a:xfrm>
        </p:spPr>
        <p:txBody>
          <a:bodyPr/>
          <a:lstStyle/>
          <a:p>
            <a:r>
              <a:rPr lang="en-GB" sz="2000"/>
              <a:t>Soil is an essential natural resource.</a:t>
            </a:r>
          </a:p>
          <a:p>
            <a:r>
              <a:rPr lang="en-GB" sz="2000"/>
              <a:t>Healthy soil is when the chemical, physical and biological properties of soil are optimal (the best).</a:t>
            </a:r>
          </a:p>
          <a:p>
            <a:r>
              <a:rPr lang="en-GB" sz="2000"/>
              <a:t>Chemical properties include pH, levels of nutrients and any contaminants. </a:t>
            </a:r>
          </a:p>
          <a:p>
            <a:r>
              <a:rPr lang="en-GB" sz="2000"/>
              <a:t>Physical properties include soil structure and water balance. </a:t>
            </a:r>
          </a:p>
          <a:p>
            <a:r>
              <a:rPr lang="en-GB" sz="2000"/>
              <a:t>Biological properties include earthworms, microbes and plant roots. </a:t>
            </a:r>
          </a:p>
        </p:txBody>
      </p:sp>
      <p:pic>
        <p:nvPicPr>
          <p:cNvPr id="5" name="Picture 4" descr="Hands in gloves holding a handful of dirt&#10;&#10;Description automatically generated with low confidence">
            <a:extLst>
              <a:ext uri="{FF2B5EF4-FFF2-40B4-BE49-F238E27FC236}">
                <a16:creationId xmlns:a16="http://schemas.microsoft.com/office/drawing/2014/main" id="{B18000E7-0293-FD75-EFE7-D24CE4E64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972" y="2434368"/>
            <a:ext cx="4649812" cy="2906132"/>
          </a:xfrm>
          <a:prstGeom prst="rect">
            <a:avLst/>
          </a:prstGeom>
        </p:spPr>
      </p:pic>
    </p:spTree>
    <p:extLst>
      <p:ext uri="{BB962C8B-B14F-4D97-AF65-F5344CB8AC3E}">
        <p14:creationId xmlns:p14="http://schemas.microsoft.com/office/powerpoint/2010/main" val="393421286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DAAE-59E3-D9EC-4B3C-2C7B970794A3}"/>
              </a:ext>
            </a:extLst>
          </p:cNvPr>
          <p:cNvSpPr>
            <a:spLocks noGrp="1"/>
          </p:cNvSpPr>
          <p:nvPr>
            <p:ph type="ctrTitle"/>
          </p:nvPr>
        </p:nvSpPr>
        <p:spPr/>
        <p:txBody>
          <a:bodyPr/>
          <a:lstStyle/>
          <a:p>
            <a:r>
              <a:rPr lang="en-GB"/>
              <a:t>Nitrogen, phosphorus and potassium</a:t>
            </a:r>
          </a:p>
        </p:txBody>
      </p:sp>
      <p:sp>
        <p:nvSpPr>
          <p:cNvPr id="3" name="Subtitle 2">
            <a:extLst>
              <a:ext uri="{FF2B5EF4-FFF2-40B4-BE49-F238E27FC236}">
                <a16:creationId xmlns:a16="http://schemas.microsoft.com/office/drawing/2014/main" id="{53688EF1-6AB8-DA7B-A8FE-3CB75E9AE749}"/>
              </a:ext>
            </a:extLst>
          </p:cNvPr>
          <p:cNvSpPr>
            <a:spLocks noGrp="1"/>
          </p:cNvSpPr>
          <p:nvPr>
            <p:ph type="subTitle" idx="1"/>
          </p:nvPr>
        </p:nvSpPr>
        <p:spPr>
          <a:xfrm>
            <a:off x="1169276" y="2290799"/>
            <a:ext cx="5628853" cy="3600000"/>
          </a:xfrm>
        </p:spPr>
        <p:txBody>
          <a:bodyPr/>
          <a:lstStyle/>
          <a:p>
            <a:r>
              <a:rPr lang="en-GB" sz="2000"/>
              <a:t>Usually, fertilisers contain nitrogen, phosphorus and potassium compounds. Fertilisers that supply all three elements are often called NPK fertilisers, after the chemical symbols for these three elements. </a:t>
            </a:r>
          </a:p>
          <a:p>
            <a:endParaRPr lang="en-GB" sz="2000"/>
          </a:p>
          <a:p>
            <a:r>
              <a:rPr lang="en-GB" sz="2000"/>
              <a:t>NPK (Nitrogen, phosphorus and potassium) values show the relative proportions of nitrates, phosphates and potassium in a fertiliser. They help farmers decide which fertiliser is best for the soil conditions in their fields and the specific requirements of the crop being grown.</a:t>
            </a:r>
          </a:p>
        </p:txBody>
      </p:sp>
      <p:pic>
        <p:nvPicPr>
          <p:cNvPr id="14338" name="Picture 2" descr="Free Dung Crap Place photo and picture">
            <a:extLst>
              <a:ext uri="{FF2B5EF4-FFF2-40B4-BE49-F238E27FC236}">
                <a16:creationId xmlns:a16="http://schemas.microsoft.com/office/drawing/2014/main" id="{68FA5029-8FEF-0087-E3BC-2CA1726683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6728" y="2456252"/>
            <a:ext cx="4903640" cy="32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8546"/>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DAAE-59E3-D9EC-4B3C-2C7B970794A3}"/>
              </a:ext>
            </a:extLst>
          </p:cNvPr>
          <p:cNvSpPr>
            <a:spLocks noGrp="1"/>
          </p:cNvSpPr>
          <p:nvPr>
            <p:ph type="ctrTitle"/>
          </p:nvPr>
        </p:nvSpPr>
        <p:spPr/>
        <p:txBody>
          <a:bodyPr/>
          <a:lstStyle/>
          <a:p>
            <a:r>
              <a:rPr lang="en-GB"/>
              <a:t>Nitrogen, phosphorus and potassium</a:t>
            </a:r>
          </a:p>
        </p:txBody>
      </p:sp>
      <p:sp>
        <p:nvSpPr>
          <p:cNvPr id="3" name="Subtitle 2">
            <a:extLst>
              <a:ext uri="{FF2B5EF4-FFF2-40B4-BE49-F238E27FC236}">
                <a16:creationId xmlns:a16="http://schemas.microsoft.com/office/drawing/2014/main" id="{53688EF1-6AB8-DA7B-A8FE-3CB75E9AE749}"/>
              </a:ext>
            </a:extLst>
          </p:cNvPr>
          <p:cNvSpPr>
            <a:spLocks noGrp="1"/>
          </p:cNvSpPr>
          <p:nvPr>
            <p:ph type="subTitle" idx="1"/>
          </p:nvPr>
        </p:nvSpPr>
        <p:spPr>
          <a:xfrm>
            <a:off x="1169276" y="2571092"/>
            <a:ext cx="5253295" cy="3600000"/>
          </a:xfrm>
        </p:spPr>
        <p:txBody>
          <a:bodyPr/>
          <a:lstStyle/>
          <a:p>
            <a:pPr marL="0" indent="0">
              <a:buNone/>
            </a:pPr>
            <a:r>
              <a:rPr lang="en-GB" sz="2000"/>
              <a:t>Fertiliser compounds must be soluble in water so they can be absorbed by the root hair cells. These can include:</a:t>
            </a:r>
          </a:p>
          <a:p>
            <a:r>
              <a:rPr lang="en-GB" sz="2000"/>
              <a:t>ammonium and nitrate ions (sources of nitrogen);</a:t>
            </a:r>
          </a:p>
          <a:p>
            <a:r>
              <a:rPr lang="en-GB" sz="2000"/>
              <a:t>phosphate ions (source of soluble phosphorus);</a:t>
            </a:r>
          </a:p>
          <a:p>
            <a:r>
              <a:rPr lang="en-GB" sz="2000"/>
              <a:t>all common potassium compounds dissolve in water to produce potassium ions.</a:t>
            </a:r>
          </a:p>
          <a:p>
            <a:endParaRPr lang="en-GB" sz="2000"/>
          </a:p>
          <a:p>
            <a:endParaRPr lang="en-GB" sz="2000"/>
          </a:p>
        </p:txBody>
      </p:sp>
      <p:pic>
        <p:nvPicPr>
          <p:cNvPr id="15362" name="Picture 2" descr="Free Hydrogen Sulfide Fertilizer Spray photo and picture">
            <a:extLst>
              <a:ext uri="{FF2B5EF4-FFF2-40B4-BE49-F238E27FC236}">
                <a16:creationId xmlns:a16="http://schemas.microsoft.com/office/drawing/2014/main" id="{7CE635AB-94AC-2F0D-6CD1-5D5BFAC39A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89271" y="2571092"/>
            <a:ext cx="5085653" cy="344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9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9865-6E58-C615-21CD-54F2674F1692}"/>
              </a:ext>
            </a:extLst>
          </p:cNvPr>
          <p:cNvSpPr>
            <a:spLocks noGrp="1"/>
          </p:cNvSpPr>
          <p:nvPr>
            <p:ph type="ctrTitle"/>
          </p:nvPr>
        </p:nvSpPr>
        <p:spPr/>
        <p:txBody>
          <a:bodyPr/>
          <a:lstStyle/>
          <a:p>
            <a:r>
              <a:rPr lang="en-GB"/>
              <a:t>Regenerative farming</a:t>
            </a:r>
          </a:p>
        </p:txBody>
      </p:sp>
      <p:sp>
        <p:nvSpPr>
          <p:cNvPr id="3" name="Subtitle 2">
            <a:extLst>
              <a:ext uri="{FF2B5EF4-FFF2-40B4-BE49-F238E27FC236}">
                <a16:creationId xmlns:a16="http://schemas.microsoft.com/office/drawing/2014/main" id="{5C1647BC-F425-6450-E27C-B1EF20AB9BEA}"/>
              </a:ext>
            </a:extLst>
          </p:cNvPr>
          <p:cNvSpPr>
            <a:spLocks noGrp="1"/>
          </p:cNvSpPr>
          <p:nvPr>
            <p:ph type="subTitle" idx="1"/>
          </p:nvPr>
        </p:nvSpPr>
        <p:spPr>
          <a:xfrm>
            <a:off x="1169276" y="2571092"/>
            <a:ext cx="5587574" cy="3600000"/>
          </a:xfrm>
        </p:spPr>
        <p:txBody>
          <a:bodyPr/>
          <a:lstStyle/>
          <a:p>
            <a:r>
              <a:rPr lang="en-GB"/>
              <a:t>Regenerative farming (or regenerative agriculture) is a way of farming that maintains soil health, reduces a farm’s impact on climate change and encourages biodiversity.</a:t>
            </a:r>
          </a:p>
          <a:p>
            <a:r>
              <a:rPr lang="en-GB"/>
              <a:t>Farms will usually reduce the amount of soil disturbance (tillage), and use compost to keep the soil fertile.</a:t>
            </a:r>
          </a:p>
          <a:p>
            <a:r>
              <a:rPr lang="en-GB"/>
              <a:t>Another important technique is ‘crop rotation’. This involves planting different crops in different seasons or years to restore the balance of nutrients in the soil. For example, planting peas or beans helps to maintain nitrogen in the soil for other crops that may need it.</a:t>
            </a:r>
          </a:p>
          <a:p>
            <a:pPr lvl="1"/>
            <a:endParaRPr lang="en-GB"/>
          </a:p>
          <a:p>
            <a:endParaRPr lang="en-GB"/>
          </a:p>
        </p:txBody>
      </p:sp>
      <p:pic>
        <p:nvPicPr>
          <p:cNvPr id="4" name="Picture 3" descr="A diagram of a growth cycle&#10;&#10;AI-generated content may be incorrect.">
            <a:extLst>
              <a:ext uri="{FF2B5EF4-FFF2-40B4-BE49-F238E27FC236}">
                <a16:creationId xmlns:a16="http://schemas.microsoft.com/office/drawing/2014/main" id="{2E0F0270-1E3A-DABE-6538-232BE1446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3224" y="2068387"/>
            <a:ext cx="4757627" cy="3806102"/>
          </a:xfrm>
          <a:prstGeom prst="rect">
            <a:avLst/>
          </a:prstGeom>
        </p:spPr>
      </p:pic>
    </p:spTree>
    <p:extLst>
      <p:ext uri="{BB962C8B-B14F-4D97-AF65-F5344CB8AC3E}">
        <p14:creationId xmlns:p14="http://schemas.microsoft.com/office/powerpoint/2010/main" val="243859685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Arial"/>
                <a:cs typeface="Arial"/>
              </a:rPr>
              <a:t>Soil health and plant nutrients</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5" name="TextBox 3">
            <a:extLst>
              <a:ext uri="{FF2B5EF4-FFF2-40B4-BE49-F238E27FC236}">
                <a16:creationId xmlns:a16="http://schemas.microsoft.com/office/drawing/2014/main" id="{3D7CBF16-376B-412B-D3C5-38F02FA04E57}"/>
              </a:ext>
            </a:extLst>
          </p:cNvPr>
          <p:cNvSpPr txBox="1"/>
          <p:nvPr/>
        </p:nvSpPr>
        <p:spPr>
          <a:xfrm>
            <a:off x="451470" y="6017203"/>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F2A6-6760-D6E0-3D86-EF04753C2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2063A-060F-8AE4-2E55-A3204DD9C79E}"/>
              </a:ext>
            </a:extLst>
          </p:cNvPr>
          <p:cNvSpPr>
            <a:spLocks noGrp="1"/>
          </p:cNvSpPr>
          <p:nvPr>
            <p:ph type="ctrTitle"/>
          </p:nvPr>
        </p:nvSpPr>
        <p:spPr/>
        <p:txBody>
          <a:bodyPr/>
          <a:lstStyle/>
          <a:p>
            <a:r>
              <a:rPr lang="en-GB"/>
              <a:t>Soil health</a:t>
            </a:r>
          </a:p>
        </p:txBody>
      </p:sp>
      <p:sp>
        <p:nvSpPr>
          <p:cNvPr id="3" name="Subtitle 2">
            <a:extLst>
              <a:ext uri="{FF2B5EF4-FFF2-40B4-BE49-F238E27FC236}">
                <a16:creationId xmlns:a16="http://schemas.microsoft.com/office/drawing/2014/main" id="{65E03044-8CDD-7800-226D-F04B2E26772B}"/>
              </a:ext>
            </a:extLst>
          </p:cNvPr>
          <p:cNvSpPr>
            <a:spLocks noGrp="1"/>
          </p:cNvSpPr>
          <p:nvPr>
            <p:ph type="subTitle" idx="1"/>
          </p:nvPr>
        </p:nvSpPr>
        <p:spPr>
          <a:xfrm>
            <a:off x="1169277" y="2574677"/>
            <a:ext cx="5329908" cy="3600000"/>
          </a:xfrm>
        </p:spPr>
        <p:txBody>
          <a:bodyPr/>
          <a:lstStyle/>
          <a:p>
            <a:r>
              <a:rPr lang="en-GB"/>
              <a:t>Healthy soil helps plants to grow and helps to keep the animals that eat plants healthy.</a:t>
            </a:r>
          </a:p>
          <a:p>
            <a:r>
              <a:rPr lang="en-GB"/>
              <a:t>Healthy soil means better crops and more livestock for us to eat.</a:t>
            </a:r>
          </a:p>
          <a:p>
            <a:r>
              <a:rPr lang="en-GB"/>
              <a:t>Soil also contains important microorganisms that help plants to grow well.</a:t>
            </a:r>
          </a:p>
        </p:txBody>
      </p:sp>
      <p:pic>
        <p:nvPicPr>
          <p:cNvPr id="5" name="Picture 4" descr="Hands in gloves holding a handful of dirt&#10;&#10;Description automatically generated with low confidence">
            <a:extLst>
              <a:ext uri="{FF2B5EF4-FFF2-40B4-BE49-F238E27FC236}">
                <a16:creationId xmlns:a16="http://schemas.microsoft.com/office/drawing/2014/main" id="{20A54188-1CAE-6A5C-5491-30CBC132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5972" y="2434368"/>
            <a:ext cx="4649812" cy="2906132"/>
          </a:xfrm>
          <a:prstGeom prst="rect">
            <a:avLst/>
          </a:prstGeom>
        </p:spPr>
      </p:pic>
    </p:spTree>
    <p:extLst>
      <p:ext uri="{BB962C8B-B14F-4D97-AF65-F5344CB8AC3E}">
        <p14:creationId xmlns:p14="http://schemas.microsoft.com/office/powerpoint/2010/main" val="175784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A1B-DAD5-282F-4108-F976E18389C3}"/>
              </a:ext>
            </a:extLst>
          </p:cNvPr>
          <p:cNvSpPr>
            <a:spLocks noGrp="1"/>
          </p:cNvSpPr>
          <p:nvPr>
            <p:ph type="ctrTitle"/>
          </p:nvPr>
        </p:nvSpPr>
        <p:spPr/>
        <p:txBody>
          <a:bodyPr/>
          <a:lstStyle/>
          <a:p>
            <a:r>
              <a:rPr lang="en-GB"/>
              <a:t>What does soil do?</a:t>
            </a:r>
          </a:p>
        </p:txBody>
      </p:sp>
      <p:sp>
        <p:nvSpPr>
          <p:cNvPr id="3" name="Subtitle 2">
            <a:extLst>
              <a:ext uri="{FF2B5EF4-FFF2-40B4-BE49-F238E27FC236}">
                <a16:creationId xmlns:a16="http://schemas.microsoft.com/office/drawing/2014/main" id="{F35A7B11-99AA-2BFC-CA29-AEA4641D1154}"/>
              </a:ext>
            </a:extLst>
          </p:cNvPr>
          <p:cNvSpPr>
            <a:spLocks noGrp="1"/>
          </p:cNvSpPr>
          <p:nvPr>
            <p:ph type="subTitle" idx="1"/>
          </p:nvPr>
        </p:nvSpPr>
        <p:spPr>
          <a:xfrm>
            <a:off x="1169277" y="2574677"/>
            <a:ext cx="5329908" cy="2257753"/>
          </a:xfrm>
        </p:spPr>
        <p:txBody>
          <a:bodyPr/>
          <a:lstStyle/>
          <a:p>
            <a:r>
              <a:rPr lang="en-GB" sz="2000">
                <a:latin typeface="Arial"/>
                <a:cs typeface="Arial"/>
              </a:rPr>
              <a:t>Soil can:</a:t>
            </a:r>
          </a:p>
          <a:p>
            <a:pPr marL="800100" lvl="1" indent="-342900" algn="l">
              <a:buFont typeface="Arial" panose="020B0604020202020204" pitchFamily="34" charset="0"/>
              <a:buChar char="•"/>
            </a:pPr>
            <a:r>
              <a:rPr lang="en-GB">
                <a:latin typeface="Arial"/>
                <a:cs typeface="Arial"/>
              </a:rPr>
              <a:t>Exchange gases with the air and store carbon. </a:t>
            </a:r>
          </a:p>
          <a:p>
            <a:pPr marL="800100" lvl="1" indent="-342900" algn="l">
              <a:buFont typeface="Arial" panose="020B0604020202020204" pitchFamily="34" charset="0"/>
              <a:buChar char="•"/>
            </a:pPr>
            <a:r>
              <a:rPr lang="en-GB">
                <a:latin typeface="Arial"/>
                <a:cs typeface="Arial"/>
              </a:rPr>
              <a:t>Regulate the flow of water</a:t>
            </a:r>
          </a:p>
          <a:p>
            <a:pPr marL="800100" lvl="1" indent="-342900" algn="l">
              <a:buFont typeface="Arial" panose="020B0604020202020204" pitchFamily="34" charset="0"/>
              <a:buChar char="•"/>
            </a:pPr>
            <a:r>
              <a:rPr lang="en-GB">
                <a:latin typeface="Arial"/>
                <a:cs typeface="Arial"/>
              </a:rPr>
              <a:t>Provide nutrients for plant growth</a:t>
            </a:r>
          </a:p>
          <a:p>
            <a:pPr marL="800100" lvl="1" indent="-342900" algn="l">
              <a:buFont typeface="Arial" panose="020B0604020202020204" pitchFamily="34" charset="0"/>
              <a:buChar char="•"/>
            </a:pPr>
            <a:r>
              <a:rPr lang="en-GB">
                <a:latin typeface="Arial"/>
                <a:cs typeface="Arial"/>
              </a:rPr>
              <a:t>Break down organic materials (through microorganisms that live there)</a:t>
            </a:r>
          </a:p>
          <a:p>
            <a:pPr marL="800100" lvl="1" indent="-342900" algn="l">
              <a:buFont typeface="Arial" panose="020B0604020202020204" pitchFamily="34" charset="0"/>
              <a:buChar char="•"/>
            </a:pPr>
            <a:r>
              <a:rPr lang="en-GB">
                <a:latin typeface="Arial"/>
                <a:cs typeface="Arial"/>
              </a:rPr>
              <a:t>Break down contamination from human activities.</a:t>
            </a:r>
          </a:p>
        </p:txBody>
      </p:sp>
      <p:pic>
        <p:nvPicPr>
          <p:cNvPr id="5" name="Online Media 4">
            <a:hlinkClick r:id="" action="ppaction://media"/>
            <a:extLst>
              <a:ext uri="{FF2B5EF4-FFF2-40B4-BE49-F238E27FC236}">
                <a16:creationId xmlns:a16="http://schemas.microsoft.com/office/drawing/2014/main" id="{4E95362C-FFE4-94E4-B2D7-CCA2BB4BADC9}"/>
              </a:ext>
            </a:extLst>
          </p:cNvPr>
          <p:cNvPicPr>
            <a:picLocks noRot="1" noChangeAspect="1"/>
          </p:cNvPicPr>
          <p:nvPr>
            <a:videoFile r:link="rId1"/>
          </p:nvPr>
        </p:nvPicPr>
        <p:blipFill>
          <a:blip r:embed="rId4"/>
          <a:srcRect/>
          <a:stretch/>
        </p:blipFill>
        <p:spPr>
          <a:xfrm>
            <a:off x="6948397" y="2610102"/>
            <a:ext cx="4670147" cy="2186902"/>
          </a:xfrm>
          <a:prstGeom prst="rect">
            <a:avLst/>
          </a:prstGeom>
        </p:spPr>
      </p:pic>
      <p:sp>
        <p:nvSpPr>
          <p:cNvPr id="6" name="TextBox 5">
            <a:extLst>
              <a:ext uri="{FF2B5EF4-FFF2-40B4-BE49-F238E27FC236}">
                <a16:creationId xmlns:a16="http://schemas.microsoft.com/office/drawing/2014/main" id="{4DD92BB3-FA22-3216-3B50-8CFD18988570}"/>
              </a:ext>
            </a:extLst>
          </p:cNvPr>
          <p:cNvSpPr txBox="1"/>
          <p:nvPr/>
        </p:nvSpPr>
        <p:spPr>
          <a:xfrm>
            <a:off x="6892724" y="4896529"/>
            <a:ext cx="4781494" cy="307777"/>
          </a:xfrm>
          <a:prstGeom prst="rect">
            <a:avLst/>
          </a:prstGeom>
          <a:noFill/>
        </p:spPr>
        <p:txBody>
          <a:bodyPr wrap="square" rtlCol="0">
            <a:spAutoFit/>
          </a:bodyPr>
          <a:lstStyle/>
          <a:p>
            <a:pPr algn="ctr"/>
            <a:r>
              <a:rPr lang="en-GB" sz="1400" i="1">
                <a:latin typeface="Arial" panose="020B0604020202020204" pitchFamily="34" charset="0"/>
                <a:cs typeface="Arial" panose="020B0604020202020204" pitchFamily="34" charset="0"/>
              </a:rPr>
              <a:t>Watch the video above for more information on soil health</a:t>
            </a:r>
          </a:p>
        </p:txBody>
      </p:sp>
    </p:spTree>
    <p:extLst>
      <p:ext uri="{BB962C8B-B14F-4D97-AF65-F5344CB8AC3E}">
        <p14:creationId xmlns:p14="http://schemas.microsoft.com/office/powerpoint/2010/main" val="22259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77FE-1833-77B1-6FB3-666C87375FBB}"/>
              </a:ext>
            </a:extLst>
          </p:cNvPr>
          <p:cNvSpPr>
            <a:spLocks noGrp="1"/>
          </p:cNvSpPr>
          <p:nvPr>
            <p:ph type="ctrTitle"/>
          </p:nvPr>
        </p:nvSpPr>
        <p:spPr/>
        <p:txBody>
          <a:bodyPr/>
          <a:lstStyle/>
          <a:p>
            <a:r>
              <a:rPr lang="en-GB"/>
              <a:t>What’s in the soil?</a:t>
            </a:r>
          </a:p>
        </p:txBody>
      </p:sp>
      <p:sp>
        <p:nvSpPr>
          <p:cNvPr id="3" name="Subtitle 2">
            <a:extLst>
              <a:ext uri="{FF2B5EF4-FFF2-40B4-BE49-F238E27FC236}">
                <a16:creationId xmlns:a16="http://schemas.microsoft.com/office/drawing/2014/main" id="{75C6B4FB-CAD0-A029-124E-76E1ACC6E454}"/>
              </a:ext>
            </a:extLst>
          </p:cNvPr>
          <p:cNvSpPr>
            <a:spLocks noGrp="1"/>
          </p:cNvSpPr>
          <p:nvPr>
            <p:ph type="subTitle" idx="1"/>
          </p:nvPr>
        </p:nvSpPr>
        <p:spPr>
          <a:xfrm>
            <a:off x="1302726" y="2176784"/>
            <a:ext cx="6062797" cy="3600000"/>
          </a:xfrm>
        </p:spPr>
        <p:txBody>
          <a:bodyPr/>
          <a:lstStyle/>
          <a:p>
            <a:r>
              <a:rPr lang="en-GB"/>
              <a:t>Soil contains a large number of different organisms.</a:t>
            </a:r>
          </a:p>
          <a:p>
            <a:r>
              <a:rPr lang="en-GB"/>
              <a:t>Earthworms, moles and insects burrow through the soil, creating aeration and making space for roots to grow.</a:t>
            </a:r>
          </a:p>
          <a:p>
            <a:r>
              <a:rPr lang="en-GB"/>
              <a:t>Bacteria and fungi live in the soil. They can decompose organic matter to provide nutrients for the plants growing in the soil. Some can also interact with plant roots. Some fungi grow around plant roots and exchange nutrients to keep both plants and fungus healthy.</a:t>
            </a:r>
          </a:p>
          <a:p>
            <a:r>
              <a:rPr lang="en-GB"/>
              <a:t>Other tiny worms called nematodes also live in the soil and can help to release nutrients that plants use.  </a:t>
            </a:r>
          </a:p>
          <a:p>
            <a:r>
              <a:rPr lang="en-GB"/>
              <a:t>Some nematodes are parasitic, which can cause crop losses and do not indicate good soil health. </a:t>
            </a:r>
          </a:p>
        </p:txBody>
      </p:sp>
      <p:pic>
        <p:nvPicPr>
          <p:cNvPr id="5" name="Picture 4" descr="A close-up of a microscope&#10;&#10;Description automatically generated with low confidence">
            <a:extLst>
              <a:ext uri="{FF2B5EF4-FFF2-40B4-BE49-F238E27FC236}">
                <a16:creationId xmlns:a16="http://schemas.microsoft.com/office/drawing/2014/main" id="{4BDF08F8-D505-EF92-1CDA-9A71CF74C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4347" y="2169783"/>
            <a:ext cx="3775762" cy="2518433"/>
          </a:xfrm>
          <a:prstGeom prst="rect">
            <a:avLst/>
          </a:prstGeom>
        </p:spPr>
      </p:pic>
      <p:sp>
        <p:nvSpPr>
          <p:cNvPr id="6" name="TextBox 5">
            <a:extLst>
              <a:ext uri="{FF2B5EF4-FFF2-40B4-BE49-F238E27FC236}">
                <a16:creationId xmlns:a16="http://schemas.microsoft.com/office/drawing/2014/main" id="{C1CA1C08-61EC-3D04-3D86-6160272174F9}"/>
              </a:ext>
            </a:extLst>
          </p:cNvPr>
          <p:cNvSpPr txBox="1"/>
          <p:nvPr/>
        </p:nvSpPr>
        <p:spPr>
          <a:xfrm>
            <a:off x="7834347" y="4911436"/>
            <a:ext cx="3775762" cy="738664"/>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Microscopic nematodes, like this one seen through a microscope, they can be good indicators of soil health.</a:t>
            </a:r>
          </a:p>
        </p:txBody>
      </p:sp>
    </p:spTree>
    <p:extLst>
      <p:ext uri="{BB962C8B-B14F-4D97-AF65-F5344CB8AC3E}">
        <p14:creationId xmlns:p14="http://schemas.microsoft.com/office/powerpoint/2010/main" val="155168608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946B-7726-FCC4-4CD5-C5A85AC765E8}"/>
              </a:ext>
            </a:extLst>
          </p:cNvPr>
          <p:cNvSpPr>
            <a:spLocks noGrp="1"/>
          </p:cNvSpPr>
          <p:nvPr>
            <p:ph type="ctrTitle"/>
          </p:nvPr>
        </p:nvSpPr>
        <p:spPr/>
        <p:txBody>
          <a:bodyPr/>
          <a:lstStyle/>
          <a:p>
            <a:r>
              <a:rPr lang="en-GB"/>
              <a:t>Minerals</a:t>
            </a:r>
          </a:p>
        </p:txBody>
      </p:sp>
      <p:sp>
        <p:nvSpPr>
          <p:cNvPr id="3" name="Subtitle 2">
            <a:extLst>
              <a:ext uri="{FF2B5EF4-FFF2-40B4-BE49-F238E27FC236}">
                <a16:creationId xmlns:a16="http://schemas.microsoft.com/office/drawing/2014/main" id="{75F285AC-5DA9-EDB0-ADFF-96305B285F74}"/>
              </a:ext>
            </a:extLst>
          </p:cNvPr>
          <p:cNvSpPr>
            <a:spLocks noGrp="1"/>
          </p:cNvSpPr>
          <p:nvPr>
            <p:ph type="subTitle" idx="1"/>
          </p:nvPr>
        </p:nvSpPr>
        <p:spPr>
          <a:xfrm>
            <a:off x="1169275" y="2571092"/>
            <a:ext cx="6435291" cy="3600000"/>
          </a:xfrm>
        </p:spPr>
        <p:txBody>
          <a:bodyPr/>
          <a:lstStyle/>
          <a:p>
            <a:r>
              <a:rPr lang="en-GB" sz="2000"/>
              <a:t>Minerals are naturally occurring inorganic substances.</a:t>
            </a:r>
          </a:p>
          <a:p>
            <a:endParaRPr lang="en-GB" sz="2000"/>
          </a:p>
          <a:p>
            <a:r>
              <a:rPr lang="en-GB" sz="2000"/>
              <a:t>Humans need minerals but we aren’t the only ones! Just like humans, plants need minerals for healthy growth.</a:t>
            </a:r>
          </a:p>
          <a:p>
            <a:endParaRPr lang="en-GB" sz="2000"/>
          </a:p>
          <a:p>
            <a:r>
              <a:rPr lang="en-GB" sz="2000"/>
              <a:t>Plants use minerals from the soil to build the complex molecules they need to survive and grow. The minerals are absorbed into the root hair cells and are then transported around the plant in the xylem tubes.</a:t>
            </a:r>
            <a:endParaRPr lang="en-GB"/>
          </a:p>
        </p:txBody>
      </p:sp>
      <p:pic>
        <p:nvPicPr>
          <p:cNvPr id="2050" name="Picture 2" descr="Free Agriculture Asia photo and picture">
            <a:extLst>
              <a:ext uri="{FF2B5EF4-FFF2-40B4-BE49-F238E27FC236}">
                <a16:creationId xmlns:a16="http://schemas.microsoft.com/office/drawing/2014/main" id="{4D67C71E-1BCD-52FC-7844-11D923970B1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56829" y="2673752"/>
            <a:ext cx="3580865" cy="300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2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A6B3-D88B-A046-E0FD-AA5227F7743B}"/>
              </a:ext>
            </a:extLst>
          </p:cNvPr>
          <p:cNvSpPr>
            <a:spLocks noGrp="1"/>
          </p:cNvSpPr>
          <p:nvPr>
            <p:ph type="ctrTitle"/>
          </p:nvPr>
        </p:nvSpPr>
        <p:spPr/>
        <p:txBody>
          <a:bodyPr/>
          <a:lstStyle/>
          <a:p>
            <a:r>
              <a:rPr lang="en-GB"/>
              <a:t>Absorbing minerals</a:t>
            </a:r>
          </a:p>
        </p:txBody>
      </p:sp>
      <p:sp>
        <p:nvSpPr>
          <p:cNvPr id="3" name="Subtitle 2">
            <a:extLst>
              <a:ext uri="{FF2B5EF4-FFF2-40B4-BE49-F238E27FC236}">
                <a16:creationId xmlns:a16="http://schemas.microsoft.com/office/drawing/2014/main" id="{E7912DA9-80FB-C72C-E254-FDFC9D3F0640}"/>
              </a:ext>
            </a:extLst>
          </p:cNvPr>
          <p:cNvSpPr>
            <a:spLocks noGrp="1"/>
          </p:cNvSpPr>
          <p:nvPr>
            <p:ph type="subTitle" idx="1"/>
          </p:nvPr>
        </p:nvSpPr>
        <p:spPr>
          <a:xfrm>
            <a:off x="1169276" y="2571092"/>
            <a:ext cx="7365124" cy="3600000"/>
          </a:xfrm>
        </p:spPr>
        <p:txBody>
          <a:bodyPr/>
          <a:lstStyle/>
          <a:p>
            <a:r>
              <a:rPr lang="en-GB" sz="2000"/>
              <a:t>As plants need minerals for their health, they must absorb minerals and need healthy soil to do this.</a:t>
            </a:r>
          </a:p>
          <a:p>
            <a:endParaRPr lang="en-GB" sz="2000"/>
          </a:p>
          <a:p>
            <a:r>
              <a:rPr lang="en-GB" sz="2000"/>
              <a:t>Plants can only absorb soluble minerals (those that can dissolve in water). They absorb minerals dissolved in solution from the soil through their root hair cells. The concentration of minerals in the soil is very low.</a:t>
            </a:r>
          </a:p>
          <a:p>
            <a:endParaRPr lang="en-GB" sz="2000"/>
          </a:p>
          <a:p>
            <a:r>
              <a:rPr lang="en-GB" sz="2000"/>
              <a:t>Minerals cannot be absorbed by osmosis because this is the movement of water only. They cannot be absorbed by diffusion, because the minerals are in very low concentration. Instead, active transport is used.</a:t>
            </a:r>
          </a:p>
        </p:txBody>
      </p:sp>
      <p:pic>
        <p:nvPicPr>
          <p:cNvPr id="5" name="Picture 4" descr="A diagram of a root hair cell&#10;&#10;AI-generated content may be incorrect.">
            <a:extLst>
              <a:ext uri="{FF2B5EF4-FFF2-40B4-BE49-F238E27FC236}">
                <a16:creationId xmlns:a16="http://schemas.microsoft.com/office/drawing/2014/main" id="{573ED4C5-3DE2-6790-198C-1BCBAA19C1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0976" y="2365745"/>
            <a:ext cx="3067493" cy="3067493"/>
          </a:xfrm>
          <a:prstGeom prst="rect">
            <a:avLst/>
          </a:prstGeom>
        </p:spPr>
      </p:pic>
    </p:spTree>
    <p:extLst>
      <p:ext uri="{BB962C8B-B14F-4D97-AF65-F5344CB8AC3E}">
        <p14:creationId xmlns:p14="http://schemas.microsoft.com/office/powerpoint/2010/main" val="262521510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DDA6-04B3-39B0-345A-5F821E79A89B}"/>
              </a:ext>
            </a:extLst>
          </p:cNvPr>
          <p:cNvSpPr>
            <a:spLocks noGrp="1"/>
          </p:cNvSpPr>
          <p:nvPr>
            <p:ph type="ctrTitle"/>
          </p:nvPr>
        </p:nvSpPr>
        <p:spPr/>
        <p:txBody>
          <a:bodyPr/>
          <a:lstStyle/>
          <a:p>
            <a:r>
              <a:rPr lang="en-GB"/>
              <a:t>Plants need minerals for growth</a:t>
            </a:r>
          </a:p>
        </p:txBody>
      </p:sp>
      <p:sp>
        <p:nvSpPr>
          <p:cNvPr id="3" name="Subtitle 2">
            <a:extLst>
              <a:ext uri="{FF2B5EF4-FFF2-40B4-BE49-F238E27FC236}">
                <a16:creationId xmlns:a16="http://schemas.microsoft.com/office/drawing/2014/main" id="{A196083E-CE3F-01B6-DE3A-86DC069A0D00}"/>
              </a:ext>
            </a:extLst>
          </p:cNvPr>
          <p:cNvSpPr>
            <a:spLocks noGrp="1"/>
          </p:cNvSpPr>
          <p:nvPr>
            <p:ph type="subTitle" idx="1"/>
          </p:nvPr>
        </p:nvSpPr>
        <p:spPr>
          <a:xfrm>
            <a:off x="1169277" y="2571092"/>
            <a:ext cx="6222124" cy="3600000"/>
          </a:xfrm>
        </p:spPr>
        <p:txBody>
          <a:bodyPr/>
          <a:lstStyle/>
          <a:p>
            <a:pPr marL="0" indent="0">
              <a:buNone/>
            </a:pPr>
            <a:r>
              <a:rPr lang="en-GB" sz="2000"/>
              <a:t>Plants need the following minerals along with others…</a:t>
            </a:r>
          </a:p>
          <a:p>
            <a:r>
              <a:rPr lang="en-GB" sz="2000" b="1"/>
              <a:t>Nitrogen</a:t>
            </a:r>
            <a:r>
              <a:rPr lang="en-GB" sz="2000"/>
              <a:t> for growth.</a:t>
            </a:r>
          </a:p>
          <a:p>
            <a:r>
              <a:rPr lang="en-GB" sz="2000" b="1"/>
              <a:t>Phosphorous</a:t>
            </a:r>
            <a:r>
              <a:rPr lang="en-GB" sz="2000"/>
              <a:t> for healthy roots.</a:t>
            </a:r>
          </a:p>
          <a:p>
            <a:r>
              <a:rPr lang="en-GB" sz="2000" b="1"/>
              <a:t>Potassium</a:t>
            </a:r>
            <a:r>
              <a:rPr lang="en-GB" sz="2000"/>
              <a:t> for healthy leaves and flowers.</a:t>
            </a:r>
          </a:p>
          <a:p>
            <a:r>
              <a:rPr lang="en-GB" sz="2000" b="1"/>
              <a:t>Magnesium</a:t>
            </a:r>
            <a:r>
              <a:rPr lang="en-GB" sz="2000"/>
              <a:t> for making chlorophyll.</a:t>
            </a:r>
          </a:p>
          <a:p>
            <a:pPr marL="0" indent="0">
              <a:buNone/>
            </a:pPr>
            <a:endParaRPr lang="en-GB" sz="2000"/>
          </a:p>
          <a:p>
            <a:pPr marL="0" indent="0">
              <a:buNone/>
            </a:pPr>
            <a:r>
              <a:rPr lang="en-GB" sz="2000"/>
              <a:t>If a plant does not have enough of these minerals, it may suffer from mineral deficiency. Poor plant growth may be due to a deficiency in one or more minerals.</a:t>
            </a:r>
          </a:p>
          <a:p>
            <a:pPr marL="0" indent="0">
              <a:buNone/>
            </a:pPr>
            <a:r>
              <a:rPr lang="en-GB" sz="2000" b="1"/>
              <a:t>How do farmers reduce the risk of plants having mineral deficiencies?</a:t>
            </a:r>
            <a:endParaRPr lang="en-GB" sz="2000"/>
          </a:p>
          <a:p>
            <a:endParaRPr lang="en-GB"/>
          </a:p>
        </p:txBody>
      </p:sp>
      <p:pic>
        <p:nvPicPr>
          <p:cNvPr id="5" name="Picture 4" descr="A close-up of a vegetable garden&#10;&#10;AI-generated content may be incorrect.">
            <a:extLst>
              <a:ext uri="{FF2B5EF4-FFF2-40B4-BE49-F238E27FC236}">
                <a16:creationId xmlns:a16="http://schemas.microsoft.com/office/drawing/2014/main" id="{7829493F-68CD-BA04-E84A-746E3B476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708" y="2755452"/>
            <a:ext cx="3341740" cy="2218238"/>
          </a:xfrm>
          <a:prstGeom prst="rect">
            <a:avLst/>
          </a:prstGeom>
        </p:spPr>
      </p:pic>
    </p:spTree>
    <p:extLst>
      <p:ext uri="{BB962C8B-B14F-4D97-AF65-F5344CB8AC3E}">
        <p14:creationId xmlns:p14="http://schemas.microsoft.com/office/powerpoint/2010/main" val="286555027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137b2bab820a419a40b4603ae7abae1c">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2fd01da5dc91ffbe40dbb14f60d4d2be"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9E1445-4F08-4550-A509-C8E73E168EAF}">
  <ds:schemaRefs>
    <ds:schemaRef ds:uri="http://schemas.microsoft.com/sharepoint/v3/contenttype/forms"/>
  </ds:schemaRefs>
</ds:datastoreItem>
</file>

<file path=customXml/itemProps2.xml><?xml version="1.0" encoding="utf-8"?>
<ds:datastoreItem xmlns:ds="http://schemas.openxmlformats.org/officeDocument/2006/customXml" ds:itemID="{8968E25C-FE8E-4215-8CCD-CFC570E9629B}">
  <ds:schemaRefs>
    <ds:schemaRef ds:uri="4c7d02dd-d8f6-4ac9-bd74-b11e6dbbf829"/>
    <ds:schemaRef ds:uri="e23bd75c-2c0f-42ec-881a-8c8145746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60DF48-C2C6-4B65-8120-BDA42722433D}">
  <ds:schemaRefs>
    <ds:schemaRef ds:uri="4c7d02dd-d8f6-4ac9-bd74-b11e6dbbf829"/>
    <ds:schemaRef ds:uri="c53071f4-7f44-43fd-895c-8e7b6a3746b0"/>
    <ds:schemaRef ds:uri="e23bd75c-2c0f-42ec-881a-8c8145746009"/>
    <ds:schemaRef ds:uri="ead97cfe-a968-427f-b02b-893e6ba0355a"/>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a12ce54b-3d3d-4346-95ef-ff13ca5dd47d}" enabled="0" method="" siteId="{a12ce54b-3d3d-4346-95ef-ff13ca5dd47d}"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0</Notes>
  <HiddenSlides>0</HiddenSlide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Custom Design</vt:lpstr>
      <vt:lpstr>1_Custom Design</vt:lpstr>
      <vt:lpstr>3_Custom Design</vt:lpstr>
      <vt:lpstr>Soil health and plant nutrients</vt:lpstr>
      <vt:lpstr>Starter</vt:lpstr>
      <vt:lpstr>Soil health</vt:lpstr>
      <vt:lpstr>Soil health</vt:lpstr>
      <vt:lpstr>What does soil do?</vt:lpstr>
      <vt:lpstr>What’s in the soil?</vt:lpstr>
      <vt:lpstr>Minerals</vt:lpstr>
      <vt:lpstr>Absorbing minerals</vt:lpstr>
      <vt:lpstr>Plants need minerals for growth</vt:lpstr>
      <vt:lpstr>Magnesium used for making chlorophyll</vt:lpstr>
      <vt:lpstr>Nitrogen needed for growth</vt:lpstr>
      <vt:lpstr>Phosphorous needed for healthy roots</vt:lpstr>
      <vt:lpstr>Potassium for healthy leaves and flowers</vt:lpstr>
      <vt:lpstr>Mineral deficiency</vt:lpstr>
      <vt:lpstr>There’s been a murder!</vt:lpstr>
      <vt:lpstr>There’s been a murder!</vt:lpstr>
      <vt:lpstr>Suspect 1: The gardener </vt:lpstr>
      <vt:lpstr>Suspect 2: The neighbouring plant </vt:lpstr>
      <vt:lpstr>Suspect 3: The teacher </vt:lpstr>
      <vt:lpstr>Suspect 4: The watering can  </vt:lpstr>
      <vt:lpstr>Who killed Sam and why? </vt:lpstr>
      <vt:lpstr>There’s been a murder!</vt:lpstr>
      <vt:lpstr>Complete this table</vt:lpstr>
      <vt:lpstr>Answers</vt:lpstr>
      <vt:lpstr>Mix and match</vt:lpstr>
      <vt:lpstr>Mix and match</vt:lpstr>
      <vt:lpstr>Supporting plant health</vt:lpstr>
      <vt:lpstr>Fertilisers</vt:lpstr>
      <vt:lpstr>Fertilisers</vt:lpstr>
      <vt:lpstr>Nitrogen, phosphorus and potassium</vt:lpstr>
      <vt:lpstr>Nitrogen, phosphorus and potassium</vt:lpstr>
      <vt:lpstr>Regenerative farming</vt:lpstr>
      <vt:lpstr>Soil health and plant nutrients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revision>1</cp:revision>
  <dcterms:created xsi:type="dcterms:W3CDTF">2018-10-10T09:22:08Z</dcterms:created>
  <dcterms:modified xsi:type="dcterms:W3CDTF">2025-04-28T12:18:30Z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MediaServiceImageTags">
    <vt:lpwstr/>
  </property>
</Properties>
</file>