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6" r:id="rId6"/>
    <p:sldId id="267" r:id="rId7"/>
    <p:sldId id="268" r:id="rId8"/>
    <p:sldId id="269" r:id="rId9"/>
    <p:sldId id="270" r:id="rId10"/>
    <p:sldId id="271" r:id="rId11"/>
    <p:sldId id="272" r:id="rId12"/>
    <p:sldId id="273" r:id="rId13"/>
    <p:sldId id="275" r:id="rId14"/>
    <p:sldId id="276" r:id="rId15"/>
    <p:sldId id="277" r:id="rId16"/>
    <p:sldId id="278" r:id="rId17"/>
    <p:sldId id="279" r:id="rId18"/>
    <p:sldId id="281"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FC1AC-2034-411F-BD36-999C5372E8CA}" v="3" dt="2024-05-22T14:15:18.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2" autoAdjust="0"/>
  </p:normalViewPr>
  <p:slideViewPr>
    <p:cSldViewPr snapToGrid="0" snapToObjects="1">
      <p:cViewPr varScale="1">
        <p:scale>
          <a:sx n="88" d="100"/>
          <a:sy n="88" d="100"/>
        </p:scale>
        <p:origin x="117"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D30FC1AC-2034-411F-BD36-999C5372E8CA}"/>
    <pc:docChg chg="undo custSel modSld modMainMaster">
      <pc:chgData name="Alexander White" userId="3da70261-e0e7-408d-aace-eb577feade9e" providerId="ADAL" clId="{D30FC1AC-2034-411F-BD36-999C5372E8CA}" dt="2024-05-22T14:16:12.611" v="45" actId="20577"/>
      <pc:docMkLst>
        <pc:docMk/>
      </pc:docMkLst>
      <pc:sldChg chg="addSp modSp">
        <pc:chgData name="Alexander White" userId="3da70261-e0e7-408d-aace-eb577feade9e" providerId="ADAL" clId="{D30FC1AC-2034-411F-BD36-999C5372E8CA}" dt="2024-05-21T09:19:59.104" v="0"/>
        <pc:sldMkLst>
          <pc:docMk/>
          <pc:sldMk cId="2302005153" sldId="261"/>
        </pc:sldMkLst>
        <pc:spChg chg="add mod">
          <ac:chgData name="Alexander White" userId="3da70261-e0e7-408d-aace-eb577feade9e" providerId="ADAL" clId="{D30FC1AC-2034-411F-BD36-999C5372E8CA}" dt="2024-05-21T09:19:59.104" v="0"/>
          <ac:spMkLst>
            <pc:docMk/>
            <pc:sldMk cId="2302005153" sldId="261"/>
            <ac:spMk id="4" creationId="{3ABBDAD7-C475-A600-81D7-581255CB53A8}"/>
          </ac:spMkLst>
        </pc:spChg>
      </pc:sldChg>
      <pc:sldChg chg="modSp mod">
        <pc:chgData name="Alexander White" userId="3da70261-e0e7-408d-aace-eb577feade9e" providerId="ADAL" clId="{D30FC1AC-2034-411F-BD36-999C5372E8CA}" dt="2024-05-22T14:14:11.774" v="17"/>
        <pc:sldMkLst>
          <pc:docMk/>
          <pc:sldMk cId="3027717582" sldId="266"/>
        </pc:sldMkLst>
        <pc:spChg chg="mod">
          <ac:chgData name="Alexander White" userId="3da70261-e0e7-408d-aace-eb577feade9e" providerId="ADAL" clId="{D30FC1AC-2034-411F-BD36-999C5372E8CA}" dt="2024-05-22T14:14:11.774" v="17"/>
          <ac:spMkLst>
            <pc:docMk/>
            <pc:sldMk cId="3027717582" sldId="266"/>
            <ac:spMk id="2" creationId="{00000000-0000-0000-0000-000000000000}"/>
          </ac:spMkLst>
        </pc:spChg>
      </pc:sldChg>
      <pc:sldChg chg="addSp delSp modSp mod">
        <pc:chgData name="Alexander White" userId="3da70261-e0e7-408d-aace-eb577feade9e" providerId="ADAL" clId="{D30FC1AC-2034-411F-BD36-999C5372E8CA}" dt="2024-05-22T14:14:24.432" v="23" actId="14100"/>
        <pc:sldMkLst>
          <pc:docMk/>
          <pc:sldMk cId="2864210118" sldId="267"/>
        </pc:sldMkLst>
        <pc:spChg chg="add del mod">
          <ac:chgData name="Alexander White" userId="3da70261-e0e7-408d-aace-eb577feade9e" providerId="ADAL" clId="{D30FC1AC-2034-411F-BD36-999C5372E8CA}" dt="2024-05-22T14:14:21.894" v="22" actId="14100"/>
          <ac:spMkLst>
            <pc:docMk/>
            <pc:sldMk cId="2864210118" sldId="267"/>
            <ac:spMk id="3" creationId="{00000000-0000-0000-0000-000000000000}"/>
          </ac:spMkLst>
        </pc:spChg>
        <pc:spChg chg="add del mod">
          <ac:chgData name="Alexander White" userId="3da70261-e0e7-408d-aace-eb577feade9e" providerId="ADAL" clId="{D30FC1AC-2034-411F-BD36-999C5372E8CA}" dt="2024-05-22T14:14:18.654" v="20" actId="21"/>
          <ac:spMkLst>
            <pc:docMk/>
            <pc:sldMk cId="2864210118" sldId="267"/>
            <ac:spMk id="5" creationId="{2AA0B631-A157-4CF5-7E7D-F58F5F593696}"/>
          </ac:spMkLst>
        </pc:spChg>
        <pc:picChg chg="mod">
          <ac:chgData name="Alexander White" userId="3da70261-e0e7-408d-aace-eb577feade9e" providerId="ADAL" clId="{D30FC1AC-2034-411F-BD36-999C5372E8CA}" dt="2024-05-22T14:14:24.432" v="23" actId="14100"/>
          <ac:picMkLst>
            <pc:docMk/>
            <pc:sldMk cId="2864210118" sldId="267"/>
            <ac:picMk id="1043" creationId="{00000000-0000-0000-0000-000000000000}"/>
          </ac:picMkLst>
        </pc:picChg>
      </pc:sldChg>
      <pc:sldChg chg="modSp mod">
        <pc:chgData name="Alexander White" userId="3da70261-e0e7-408d-aace-eb577feade9e" providerId="ADAL" clId="{D30FC1AC-2034-411F-BD36-999C5372E8CA}" dt="2024-05-22T14:14:32.468" v="24" actId="20577"/>
        <pc:sldMkLst>
          <pc:docMk/>
          <pc:sldMk cId="1548190223" sldId="268"/>
        </pc:sldMkLst>
        <pc:spChg chg="mod">
          <ac:chgData name="Alexander White" userId="3da70261-e0e7-408d-aace-eb577feade9e" providerId="ADAL" clId="{D30FC1AC-2034-411F-BD36-999C5372E8CA}" dt="2024-05-22T14:14:32.468" v="24" actId="20577"/>
          <ac:spMkLst>
            <pc:docMk/>
            <pc:sldMk cId="1548190223" sldId="268"/>
            <ac:spMk id="3" creationId="{00000000-0000-0000-0000-000000000000}"/>
          </ac:spMkLst>
        </pc:spChg>
      </pc:sldChg>
      <pc:sldChg chg="addSp modSp mod">
        <pc:chgData name="Alexander White" userId="3da70261-e0e7-408d-aace-eb577feade9e" providerId="ADAL" clId="{D30FC1AC-2034-411F-BD36-999C5372E8CA}" dt="2024-05-22T14:15:18.978" v="26"/>
        <pc:sldMkLst>
          <pc:docMk/>
          <pc:sldMk cId="2473317022" sldId="269"/>
        </pc:sldMkLst>
        <pc:spChg chg="mod">
          <ac:chgData name="Alexander White" userId="3da70261-e0e7-408d-aace-eb577feade9e" providerId="ADAL" clId="{D30FC1AC-2034-411F-BD36-999C5372E8CA}" dt="2024-05-22T14:15:04.782" v="25" actId="14100"/>
          <ac:spMkLst>
            <pc:docMk/>
            <pc:sldMk cId="2473317022" sldId="269"/>
            <ac:spMk id="3" creationId="{00000000-0000-0000-0000-000000000000}"/>
          </ac:spMkLst>
        </pc:spChg>
        <pc:picChg chg="add mod">
          <ac:chgData name="Alexander White" userId="3da70261-e0e7-408d-aace-eb577feade9e" providerId="ADAL" clId="{D30FC1AC-2034-411F-BD36-999C5372E8CA}" dt="2024-05-22T14:15:18.978" v="26"/>
          <ac:picMkLst>
            <pc:docMk/>
            <pc:sldMk cId="2473317022" sldId="269"/>
            <ac:picMk id="4" creationId="{4927CF0C-9405-AAA3-2CDA-B5D5AB3A069A}"/>
          </ac:picMkLst>
        </pc:picChg>
      </pc:sldChg>
      <pc:sldChg chg="modSp mod">
        <pc:chgData name="Alexander White" userId="3da70261-e0e7-408d-aace-eb577feade9e" providerId="ADAL" clId="{D30FC1AC-2034-411F-BD36-999C5372E8CA}" dt="2024-05-22T14:15:45.036" v="28" actId="14100"/>
        <pc:sldMkLst>
          <pc:docMk/>
          <pc:sldMk cId="193353993" sldId="273"/>
        </pc:sldMkLst>
        <pc:spChg chg="mod">
          <ac:chgData name="Alexander White" userId="3da70261-e0e7-408d-aace-eb577feade9e" providerId="ADAL" clId="{D30FC1AC-2034-411F-BD36-999C5372E8CA}" dt="2024-05-22T14:15:42.574" v="27" actId="14100"/>
          <ac:spMkLst>
            <pc:docMk/>
            <pc:sldMk cId="193353993" sldId="273"/>
            <ac:spMk id="3" creationId="{00000000-0000-0000-0000-000000000000}"/>
          </ac:spMkLst>
        </pc:spChg>
        <pc:picChg chg="mod">
          <ac:chgData name="Alexander White" userId="3da70261-e0e7-408d-aace-eb577feade9e" providerId="ADAL" clId="{D30FC1AC-2034-411F-BD36-999C5372E8CA}" dt="2024-05-22T14:15:45.036" v="28" actId="14100"/>
          <ac:picMkLst>
            <pc:docMk/>
            <pc:sldMk cId="193353993" sldId="273"/>
            <ac:picMk id="4" creationId="{00000000-0000-0000-0000-000000000000}"/>
          </ac:picMkLst>
        </pc:picChg>
      </pc:sldChg>
      <pc:sldChg chg="modSp mod">
        <pc:chgData name="Alexander White" userId="3da70261-e0e7-408d-aace-eb577feade9e" providerId="ADAL" clId="{D30FC1AC-2034-411F-BD36-999C5372E8CA}" dt="2024-05-22T14:15:59.419" v="36" actId="20577"/>
        <pc:sldMkLst>
          <pc:docMk/>
          <pc:sldMk cId="1786560768" sldId="278"/>
        </pc:sldMkLst>
        <pc:spChg chg="mod">
          <ac:chgData name="Alexander White" userId="3da70261-e0e7-408d-aace-eb577feade9e" providerId="ADAL" clId="{D30FC1AC-2034-411F-BD36-999C5372E8CA}" dt="2024-05-22T14:15:59.419" v="36" actId="20577"/>
          <ac:spMkLst>
            <pc:docMk/>
            <pc:sldMk cId="1786560768" sldId="278"/>
            <ac:spMk id="2" creationId="{00000000-0000-0000-0000-000000000000}"/>
          </ac:spMkLst>
        </pc:spChg>
      </pc:sldChg>
      <pc:sldChg chg="modSp mod">
        <pc:chgData name="Alexander White" userId="3da70261-e0e7-408d-aace-eb577feade9e" providerId="ADAL" clId="{D30FC1AC-2034-411F-BD36-999C5372E8CA}" dt="2024-05-22T14:16:12.611" v="45" actId="20577"/>
        <pc:sldMkLst>
          <pc:docMk/>
          <pc:sldMk cId="1643595668" sldId="279"/>
        </pc:sldMkLst>
        <pc:spChg chg="mod">
          <ac:chgData name="Alexander White" userId="3da70261-e0e7-408d-aace-eb577feade9e" providerId="ADAL" clId="{D30FC1AC-2034-411F-BD36-999C5372E8CA}" dt="2024-05-22T14:16:12.611" v="45" actId="20577"/>
          <ac:spMkLst>
            <pc:docMk/>
            <pc:sldMk cId="1643595668" sldId="279"/>
            <ac:spMk id="2" creationId="{00000000-0000-0000-0000-000000000000}"/>
          </ac:spMkLst>
        </pc:spChg>
        <pc:spChg chg="mod">
          <ac:chgData name="Alexander White" userId="3da70261-e0e7-408d-aace-eb577feade9e" providerId="ADAL" clId="{D30FC1AC-2034-411F-BD36-999C5372E8CA}" dt="2024-05-22T14:16:07.458" v="37" actId="2711"/>
          <ac:spMkLst>
            <pc:docMk/>
            <pc:sldMk cId="1643595668" sldId="279"/>
            <ac:spMk id="3" creationId="{00000000-0000-0000-0000-000000000000}"/>
          </ac:spMkLst>
        </pc:spChg>
      </pc:sldChg>
      <pc:sldMasterChg chg="modSp mod">
        <pc:chgData name="Alexander White" userId="3da70261-e0e7-408d-aace-eb577feade9e" providerId="ADAL" clId="{D30FC1AC-2034-411F-BD36-999C5372E8CA}" dt="2024-05-21T09:20:07.411" v="4" actId="20577"/>
        <pc:sldMasterMkLst>
          <pc:docMk/>
          <pc:sldMasterMk cId="1328885048" sldId="2147483648"/>
        </pc:sldMasterMkLst>
        <pc:spChg chg="mod">
          <ac:chgData name="Alexander White" userId="3da70261-e0e7-408d-aace-eb577feade9e" providerId="ADAL" clId="{D30FC1AC-2034-411F-BD36-999C5372E8CA}" dt="2024-05-21T09:20:07.411" v="4" actId="20577"/>
          <ac:spMkLst>
            <pc:docMk/>
            <pc:sldMasterMk cId="1328885048" sldId="2147483648"/>
            <ac:spMk id="9" creationId="{00000000-0000-0000-0000-000000000000}"/>
          </ac:spMkLst>
        </pc:spChg>
      </pc:sldMasterChg>
      <pc:sldMasterChg chg="modSp mod">
        <pc:chgData name="Alexander White" userId="3da70261-e0e7-408d-aace-eb577feade9e" providerId="ADAL" clId="{D30FC1AC-2034-411F-BD36-999C5372E8CA}" dt="2024-05-21T09:20:11.839" v="8" actId="20577"/>
        <pc:sldMasterMkLst>
          <pc:docMk/>
          <pc:sldMasterMk cId="1498317190" sldId="2147483650"/>
        </pc:sldMasterMkLst>
        <pc:spChg chg="mod">
          <ac:chgData name="Alexander White" userId="3da70261-e0e7-408d-aace-eb577feade9e" providerId="ADAL" clId="{D30FC1AC-2034-411F-BD36-999C5372E8CA}" dt="2024-05-21T09:20:11.839" v="8" actId="20577"/>
          <ac:spMkLst>
            <pc:docMk/>
            <pc:sldMasterMk cId="1498317190" sldId="2147483650"/>
            <ac:spMk id="9" creationId="{00000000-0000-0000-0000-000000000000}"/>
          </ac:spMkLst>
        </pc:spChg>
      </pc:sldMasterChg>
      <pc:sldMasterChg chg="modSp mod">
        <pc:chgData name="Alexander White" userId="3da70261-e0e7-408d-aace-eb577feade9e" providerId="ADAL" clId="{D30FC1AC-2034-411F-BD36-999C5372E8CA}" dt="2024-05-21T09:20:16.089" v="12" actId="20577"/>
        <pc:sldMasterMkLst>
          <pc:docMk/>
          <pc:sldMasterMk cId="1822393236" sldId="2147483652"/>
        </pc:sldMasterMkLst>
        <pc:spChg chg="mod">
          <ac:chgData name="Alexander White" userId="3da70261-e0e7-408d-aace-eb577feade9e" providerId="ADAL" clId="{D30FC1AC-2034-411F-BD36-999C5372E8CA}" dt="2024-05-21T09:20:16.089" v="12" actId="20577"/>
          <ac:spMkLst>
            <pc:docMk/>
            <pc:sldMasterMk cId="1822393236" sldId="2147483652"/>
            <ac:spMk id="9" creationId="{00000000-0000-0000-0000-000000000000}"/>
          </ac:spMkLst>
        </pc:spChg>
      </pc:sldMasterChg>
      <pc:sldMasterChg chg="modSp mod">
        <pc:chgData name="Alexander White" userId="3da70261-e0e7-408d-aace-eb577feade9e" providerId="ADAL" clId="{D30FC1AC-2034-411F-BD36-999C5372E8CA}" dt="2024-05-21T09:20:20.417" v="16" actId="20577"/>
        <pc:sldMasterMkLst>
          <pc:docMk/>
          <pc:sldMasterMk cId="1788143608" sldId="2147483656"/>
        </pc:sldMasterMkLst>
        <pc:spChg chg="mod">
          <ac:chgData name="Alexander White" userId="3da70261-e0e7-408d-aace-eb577feade9e" providerId="ADAL" clId="{D30FC1AC-2034-411F-BD36-999C5372E8CA}" dt="2024-05-21T09:20:20.417" v="16" actId="20577"/>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Sensory evaluation</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is sensory evaluation important? </a:t>
            </a:r>
          </a:p>
        </p:txBody>
      </p:sp>
      <p:sp>
        <p:nvSpPr>
          <p:cNvPr id="3" name="Subtitle 2"/>
          <p:cNvSpPr>
            <a:spLocks noGrp="1"/>
          </p:cNvSpPr>
          <p:nvPr>
            <p:ph type="subTitle" idx="1"/>
          </p:nvPr>
        </p:nvSpPr>
        <p:spPr>
          <a:xfrm>
            <a:off x="1169276" y="2571092"/>
            <a:ext cx="7803274" cy="3600000"/>
          </a:xfrm>
        </p:spPr>
        <p:txBody>
          <a:bodyPr/>
          <a:lstStyle/>
          <a:p>
            <a:pPr marL="0" indent="0">
              <a:buFont typeface="Arial" pitchFamily="34" charset="0"/>
              <a:buNone/>
              <a:defRPr/>
            </a:pPr>
            <a:r>
              <a:rPr lang="en-GB" altLang="en-US" sz="2000" dirty="0">
                <a:latin typeface="Arial"/>
                <a:ea typeface="ヒラギノ角ゴ Pro W3" charset="-128"/>
                <a:cs typeface="Arial"/>
              </a:rPr>
              <a:t>Sensory evaluation is used at several stages during product development and production to:</a:t>
            </a:r>
          </a:p>
          <a:p>
            <a:pPr>
              <a:buFont typeface="Arial" pitchFamily="34" charset="0"/>
              <a:buChar char="•"/>
              <a:defRPr/>
            </a:pPr>
            <a:r>
              <a:rPr lang="en-GB" sz="2000" dirty="0">
                <a:latin typeface="Arial"/>
                <a:cs typeface="Arial"/>
              </a:rPr>
              <a:t>evaluate a range of existing food products;</a:t>
            </a:r>
          </a:p>
          <a:p>
            <a:pPr>
              <a:buFont typeface="Arial" pitchFamily="34" charset="0"/>
              <a:buChar char="•"/>
              <a:defRPr/>
            </a:pPr>
            <a:r>
              <a:rPr lang="en-GB" sz="2000" dirty="0">
                <a:latin typeface="Arial"/>
                <a:cs typeface="Arial"/>
              </a:rPr>
              <a:t>analyse a test kitchen sample for improvements;</a:t>
            </a:r>
          </a:p>
          <a:p>
            <a:pPr>
              <a:buFont typeface="Arial" pitchFamily="34" charset="0"/>
              <a:buChar char="•"/>
              <a:defRPr/>
            </a:pPr>
            <a:r>
              <a:rPr lang="en-GB" sz="2000" dirty="0">
                <a:latin typeface="Arial"/>
                <a:cs typeface="Arial"/>
              </a:rPr>
              <a:t>gauge consumer response to a product;</a:t>
            </a:r>
          </a:p>
          <a:p>
            <a:pPr>
              <a:buFont typeface="Arial" pitchFamily="34" charset="0"/>
              <a:buChar char="•"/>
              <a:defRPr/>
            </a:pPr>
            <a:r>
              <a:rPr lang="en-GB" sz="2000" dirty="0">
                <a:latin typeface="Arial"/>
                <a:cs typeface="Arial"/>
              </a:rPr>
              <a:t>check that a final product meets its original specification;</a:t>
            </a:r>
          </a:p>
          <a:p>
            <a:pPr>
              <a:buFont typeface="Arial" pitchFamily="34" charset="0"/>
              <a:buChar char="•"/>
              <a:defRPr/>
            </a:pPr>
            <a:r>
              <a:rPr lang="en-GB" sz="2000" dirty="0">
                <a:latin typeface="Arial"/>
                <a:cs typeface="Arial"/>
              </a:rPr>
              <a:t>detect differences between products from different runs or batches;</a:t>
            </a:r>
          </a:p>
          <a:p>
            <a:pPr>
              <a:buFont typeface="Arial" pitchFamily="34" charset="0"/>
              <a:buChar char="•"/>
              <a:defRPr/>
            </a:pPr>
            <a:r>
              <a:rPr lang="en-GB" sz="2000" dirty="0">
                <a:latin typeface="Arial"/>
                <a:cs typeface="Arial"/>
              </a:rPr>
              <a:t>monitor quality control by checking regular samples against specification.</a:t>
            </a:r>
          </a:p>
          <a:p>
            <a:pPr marL="0" indent="0">
              <a:buNone/>
            </a:pPr>
            <a:endParaRPr lang="en-GB" sz="2000" dirty="0"/>
          </a:p>
        </p:txBody>
      </p:sp>
      <p:pic>
        <p:nvPicPr>
          <p:cNvPr id="4" name="Picture 6" descr="aatg_3"/>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9132868" y="2629036"/>
            <a:ext cx="2697182" cy="207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99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Setting up a tasting area</a:t>
            </a:r>
          </a:p>
        </p:txBody>
      </p:sp>
      <p:sp>
        <p:nvSpPr>
          <p:cNvPr id="3" name="Subtitle 2"/>
          <p:cNvSpPr>
            <a:spLocks noGrp="1"/>
          </p:cNvSpPr>
          <p:nvPr>
            <p:ph type="subTitle" idx="1"/>
          </p:nvPr>
        </p:nvSpPr>
        <p:spPr>
          <a:xfrm>
            <a:off x="1169276" y="2571092"/>
            <a:ext cx="7593724" cy="3600000"/>
          </a:xfrm>
        </p:spPr>
        <p:txBody>
          <a:bodyPr/>
          <a:lstStyle/>
          <a:p>
            <a:pPr marL="0" indent="0">
              <a:buNone/>
            </a:pPr>
            <a:r>
              <a:rPr lang="en-GB" sz="2000" dirty="0">
                <a:latin typeface="Arial"/>
                <a:cs typeface="Arial"/>
              </a:rPr>
              <a:t>Everyone has different perceptions of tastes, so the tasters should understand that no-one has the ‘right’ answer.  </a:t>
            </a:r>
          </a:p>
          <a:p>
            <a:pPr marL="0" indent="0">
              <a:buNone/>
            </a:pPr>
            <a:endParaRPr lang="en-GB" sz="2000" dirty="0">
              <a:latin typeface="Arial"/>
              <a:cs typeface="Arial"/>
            </a:endParaRPr>
          </a:p>
          <a:p>
            <a:pPr marL="0" indent="0">
              <a:buNone/>
            </a:pPr>
            <a:r>
              <a:rPr lang="en-GB" sz="2000" dirty="0">
                <a:latin typeface="Arial"/>
                <a:cs typeface="Arial"/>
              </a:rPr>
              <a:t>During a tasting session, the tasters should not talk or share ideas, or look at the expressions on the faces of the other tasters.  In industry, tasting booths are used to prevent this from happening.</a:t>
            </a:r>
          </a:p>
          <a:p>
            <a:pPr marL="0" indent="0">
              <a:buNone/>
            </a:pPr>
            <a:endParaRPr lang="en-GB" sz="2000" dirty="0"/>
          </a:p>
        </p:txBody>
      </p:sp>
      <p:pic>
        <p:nvPicPr>
          <p:cNvPr id="4" name="Picture 4" descr="qap4_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377" y="2437742"/>
            <a:ext cx="270047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35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Fair testing</a:t>
            </a:r>
          </a:p>
        </p:txBody>
      </p:sp>
      <p:sp>
        <p:nvSpPr>
          <p:cNvPr id="3" name="Subtitle 2"/>
          <p:cNvSpPr>
            <a:spLocks noGrp="1"/>
          </p:cNvSpPr>
          <p:nvPr>
            <p:ph type="subTitle" idx="1"/>
          </p:nvPr>
        </p:nvSpPr>
        <p:spPr>
          <a:xfrm>
            <a:off x="1169276" y="2571092"/>
            <a:ext cx="7860424" cy="3600000"/>
          </a:xfrm>
        </p:spPr>
        <p:txBody>
          <a:bodyPr/>
          <a:lstStyle/>
          <a:p>
            <a:pPr marL="0" indent="0">
              <a:buFont typeface="Arial" pitchFamily="34" charset="0"/>
              <a:buNone/>
              <a:defRPr/>
            </a:pPr>
            <a:r>
              <a:rPr lang="en-GB" sz="2000" dirty="0">
                <a:latin typeface="Arial"/>
                <a:cs typeface="Arial"/>
              </a:rPr>
              <a:t>In order to obtain reliable results, the tests are set up in a controlled way to ensure fair testing.  This could include:</a:t>
            </a:r>
          </a:p>
          <a:p>
            <a:pPr>
              <a:buFont typeface="Arial" pitchFamily="34" charset="0"/>
              <a:buChar char="•"/>
              <a:defRPr/>
            </a:pPr>
            <a:r>
              <a:rPr lang="en-GB" sz="2000" dirty="0">
                <a:latin typeface="Arial"/>
                <a:cs typeface="Arial"/>
              </a:rPr>
              <a:t>a quiet environment controlled by lighting and temperature;</a:t>
            </a:r>
          </a:p>
          <a:p>
            <a:pPr>
              <a:buFont typeface="Arial" pitchFamily="34" charset="0"/>
              <a:buChar char="•"/>
              <a:defRPr/>
            </a:pPr>
            <a:r>
              <a:rPr lang="en-GB" sz="2000" dirty="0">
                <a:latin typeface="Arial"/>
                <a:cs typeface="Arial"/>
              </a:rPr>
              <a:t>an atmosphere free from smells;</a:t>
            </a:r>
          </a:p>
          <a:p>
            <a:pPr>
              <a:buFont typeface="Arial" pitchFamily="34" charset="0"/>
              <a:buChar char="•"/>
              <a:defRPr/>
            </a:pPr>
            <a:r>
              <a:rPr lang="en-GB" sz="2000" dirty="0">
                <a:latin typeface="Arial"/>
                <a:cs typeface="Arial"/>
              </a:rPr>
              <a:t>individual booths to reduce influence from other testers;</a:t>
            </a:r>
          </a:p>
          <a:p>
            <a:pPr>
              <a:buFont typeface="Arial" pitchFamily="34" charset="0"/>
              <a:buChar char="•"/>
              <a:defRPr/>
            </a:pPr>
            <a:r>
              <a:rPr lang="en-GB" sz="2000" dirty="0">
                <a:latin typeface="Arial"/>
                <a:cs typeface="Arial"/>
              </a:rPr>
              <a:t>food samples presented on or in identical sized and shaped plain containers;</a:t>
            </a:r>
          </a:p>
          <a:p>
            <a:pPr marL="0" indent="0">
              <a:buFont typeface="Arial" pitchFamily="34" charset="0"/>
              <a:buNone/>
              <a:defRPr/>
            </a:pPr>
            <a:endParaRPr lang="en-GB" sz="2000" dirty="0"/>
          </a:p>
          <a:p>
            <a:pPr marL="0" indent="0">
              <a:buNone/>
            </a:pPr>
            <a:endParaRPr lang="en-GB" sz="2000" dirty="0"/>
          </a:p>
        </p:txBody>
      </p:sp>
      <p:pic>
        <p:nvPicPr>
          <p:cNvPr id="4" name="Picture 5" descr="Dishes, White, Plate, Stemware, Plate Empty,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650" y="2571092"/>
            <a:ext cx="2178050" cy="308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90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Controls</a:t>
            </a:r>
          </a:p>
        </p:txBody>
      </p:sp>
      <p:sp>
        <p:nvSpPr>
          <p:cNvPr id="3" name="Subtitle 2"/>
          <p:cNvSpPr>
            <a:spLocks noGrp="1"/>
          </p:cNvSpPr>
          <p:nvPr>
            <p:ph type="subTitle" idx="1"/>
          </p:nvPr>
        </p:nvSpPr>
        <p:spPr>
          <a:xfrm>
            <a:off x="1169276" y="2571092"/>
            <a:ext cx="7708024" cy="3600000"/>
          </a:xfrm>
        </p:spPr>
        <p:txBody>
          <a:bodyPr/>
          <a:lstStyle/>
          <a:p>
            <a:pPr marL="0" indent="0">
              <a:buNone/>
              <a:defRPr/>
            </a:pPr>
            <a:r>
              <a:rPr lang="en-US" sz="2000" dirty="0"/>
              <a:t>Controls to ensure fair testing also include:</a:t>
            </a:r>
            <a:endParaRPr lang="en-GB" sz="2000" dirty="0"/>
          </a:p>
          <a:p>
            <a:pPr>
              <a:defRPr/>
            </a:pPr>
            <a:r>
              <a:rPr lang="en-GB" sz="2000" dirty="0"/>
              <a:t>all samples served in the same way, at the same temperature (appropriate to the food);</a:t>
            </a:r>
          </a:p>
          <a:p>
            <a:pPr>
              <a:buFont typeface="Arial" pitchFamily="34" charset="0"/>
              <a:buChar char="•"/>
              <a:defRPr/>
            </a:pPr>
            <a:r>
              <a:rPr lang="en-GB" sz="2000" dirty="0"/>
              <a:t>tasters allowed to sip water or eat a plain biscuit in between each tasting to clear the palate;</a:t>
            </a:r>
          </a:p>
          <a:p>
            <a:pPr>
              <a:buFont typeface="Arial" pitchFamily="34" charset="0"/>
              <a:buChar char="•"/>
              <a:defRPr/>
            </a:pPr>
            <a:r>
              <a:rPr lang="en-GB" sz="2000" dirty="0"/>
              <a:t>a small number of samples presented at one time, otherwise their taste buds get tired.</a:t>
            </a:r>
          </a:p>
        </p:txBody>
      </p:sp>
      <p:pic>
        <p:nvPicPr>
          <p:cNvPr id="4" name="Picture 5" descr="Cookie, Water Biscuit,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838" y="2283798"/>
            <a:ext cx="24225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Jenny\AppData\Local\Microsoft\Windows\INetCache\IE\W52D0TNO\water_glass_by_emptypulchritude-d5bwg4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700" y="3909329"/>
            <a:ext cx="2469174" cy="226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6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Controls</a:t>
            </a:r>
          </a:p>
        </p:txBody>
      </p:sp>
      <p:sp>
        <p:nvSpPr>
          <p:cNvPr id="3" name="Subtitle 2"/>
          <p:cNvSpPr>
            <a:spLocks noGrp="1"/>
          </p:cNvSpPr>
          <p:nvPr>
            <p:ph type="subTitle" idx="1"/>
          </p:nvPr>
        </p:nvSpPr>
        <p:spPr>
          <a:xfrm>
            <a:off x="1169276" y="2571092"/>
            <a:ext cx="7765174" cy="3600000"/>
          </a:xfrm>
        </p:spPr>
        <p:txBody>
          <a:bodyPr/>
          <a:lstStyle/>
          <a:p>
            <a:pPr marL="0" indent="0">
              <a:buNone/>
            </a:pPr>
            <a:r>
              <a:rPr lang="en-US" sz="2000" dirty="0">
                <a:latin typeface="Arial" panose="020B0604020202020204" pitchFamily="34" charset="0"/>
                <a:cs typeface="Arial" panose="020B0604020202020204" pitchFamily="34" charset="0"/>
              </a:rPr>
              <a:t>Controls to ensure fair testing also include:</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samples of food coded randomly to avoid the tasters having a preference – e.g. three random numbers or letters, such as 327 or DTH. Single numbers such as 1,2,3 are avoided as these numbers can imply that the food has an order already;</a:t>
            </a:r>
          </a:p>
          <a:p>
            <a:r>
              <a:rPr lang="en-GB" sz="2000" dirty="0">
                <a:latin typeface="Arial" panose="020B0604020202020204" pitchFamily="34" charset="0"/>
                <a:cs typeface="Arial" panose="020B0604020202020204" pitchFamily="34" charset="0"/>
              </a:rPr>
              <a:t>clear instructions are given to the taster;</a:t>
            </a:r>
          </a:p>
          <a:p>
            <a:r>
              <a:rPr lang="en-GB" sz="2000" dirty="0">
                <a:latin typeface="Arial" panose="020B0604020202020204" pitchFamily="34" charset="0"/>
                <a:cs typeface="Arial" panose="020B0604020202020204" pitchFamily="34" charset="0"/>
              </a:rPr>
              <a:t>straight forward response sheets are used to record the results.</a:t>
            </a:r>
          </a:p>
          <a:p>
            <a:pPr marL="0" indent="0">
              <a:buNone/>
            </a:pPr>
            <a:endParaRPr lang="en-GB" sz="2000" dirty="0">
              <a:latin typeface="Arial" panose="020B0604020202020204" pitchFamily="34" charset="0"/>
              <a:cs typeface="Arial" panose="020B0604020202020204" pitchFamily="34" charset="0"/>
            </a:endParaRPr>
          </a:p>
        </p:txBody>
      </p:sp>
      <p:pic>
        <p:nvPicPr>
          <p:cNvPr id="4" name="Picture 5" descr="C:\Users\fmeek\AppData\Local\Microsoft\Windows\Temporary Internet Files\Content.IE5\CI01CZPZ\GivingInstruc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0152" y="2633798"/>
            <a:ext cx="2331473" cy="174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59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200150" y="1148282"/>
            <a:ext cx="7391400" cy="5244600"/>
          </a:xfrm>
          <a:prstGeom prst="rect">
            <a:avLst/>
          </a:prstGeom>
        </p:spPr>
      </p:pic>
    </p:spTree>
    <p:extLst>
      <p:ext uri="{BB962C8B-B14F-4D97-AF65-F5344CB8AC3E}">
        <p14:creationId xmlns:p14="http://schemas.microsoft.com/office/powerpoint/2010/main" val="48228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Sensory evaluation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3ABBDAD7-C475-A600-81D7-581255CB53A8}"/>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Sensory evaluation</a:t>
            </a:r>
          </a:p>
        </p:txBody>
      </p:sp>
      <p:sp>
        <p:nvSpPr>
          <p:cNvPr id="3" name="Subtitle 2"/>
          <p:cNvSpPr>
            <a:spLocks noGrp="1"/>
          </p:cNvSpPr>
          <p:nvPr>
            <p:ph type="subTitle" idx="1"/>
          </p:nvPr>
        </p:nvSpPr>
        <p:spPr/>
        <p:txBody>
          <a:bodyPr/>
          <a:lstStyle/>
          <a:p>
            <a:pPr marL="0" indent="0" algn="ctr">
              <a:buNone/>
            </a:pPr>
            <a:r>
              <a:rPr lang="en-GB" sz="2200" b="1" dirty="0">
                <a:latin typeface="Arial" panose="020B0604020202020204" pitchFamily="34" charset="0"/>
                <a:cs typeface="Arial" panose="020B0604020202020204" pitchFamily="34" charset="0"/>
              </a:rPr>
              <a:t>“How we experience food is a multisensory experience involving taste, feel of the food in our mouths, aroma, and the feasting of our eyes”</a:t>
            </a:r>
            <a:br>
              <a:rPr lang="en-GB" sz="2200" b="1" dirty="0">
                <a:latin typeface="Arial" panose="020B0604020202020204" pitchFamily="34" charset="0"/>
                <a:cs typeface="Arial" panose="020B0604020202020204" pitchFamily="34" charset="0"/>
              </a:rPr>
            </a:b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Professor Charles Spence, Oxford University</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71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sensory evaluation? </a:t>
            </a:r>
          </a:p>
        </p:txBody>
      </p:sp>
      <p:sp>
        <p:nvSpPr>
          <p:cNvPr id="3" name="Subtitle 2"/>
          <p:cNvSpPr>
            <a:spLocks noGrp="1"/>
          </p:cNvSpPr>
          <p:nvPr>
            <p:ph type="subTitle" idx="1"/>
          </p:nvPr>
        </p:nvSpPr>
        <p:spPr>
          <a:xfrm>
            <a:off x="1169277" y="2571092"/>
            <a:ext cx="5596194" cy="3600000"/>
          </a:xfrm>
        </p:spPr>
        <p:txBody>
          <a:bodyPr/>
          <a:lstStyle/>
          <a:p>
            <a:pPr marL="0" indent="0">
              <a:buNone/>
            </a:pPr>
            <a:r>
              <a:rPr lang="en-GB" sz="2000" dirty="0">
                <a:latin typeface="Arial" panose="020B0604020202020204" pitchFamily="34" charset="0"/>
                <a:ea typeface="Calibri" panose="020F0502020204030204" pitchFamily="34" charset="0"/>
                <a:cs typeface="Times New Roman" panose="02020603050405020304" pitchFamily="18" charset="0"/>
              </a:rPr>
              <a:t>Sensory evaluation is a scientific discipline that analyses and measures human responses to the composition of food and drink, e.g. appearance, touch, odour, texture, temperature and taste. </a:t>
            </a:r>
          </a:p>
          <a:p>
            <a:pPr marL="0" indent="0">
              <a:buNone/>
            </a:pPr>
            <a:endParaRPr lang="en-GB" sz="2000" dirty="0"/>
          </a:p>
        </p:txBody>
      </p:sp>
      <p:pic>
        <p:nvPicPr>
          <p:cNvPr id="1043" name="Picture 19" descr="C:\Users\Jenny\AppData\Local\Microsoft\Windows\INetCache\IE\0RYEYTLC\3485579611_43f3cd2cc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143" y="2571092"/>
            <a:ext cx="3813297" cy="285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1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use sensory evaluation? </a:t>
            </a:r>
          </a:p>
        </p:txBody>
      </p:sp>
      <p:sp>
        <p:nvSpPr>
          <p:cNvPr id="3" name="Subtitle 2"/>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Sensory evaluation can be used to:</a:t>
            </a:r>
          </a:p>
          <a:p>
            <a:pPr lvl="0"/>
            <a:r>
              <a:rPr lang="en-GB" sz="2000" dirty="0">
                <a:latin typeface="Arial" panose="020B0604020202020204" pitchFamily="34" charset="0"/>
                <a:cs typeface="Arial" panose="020B0604020202020204" pitchFamily="34" charset="0"/>
              </a:rPr>
              <a:t>compare similarities/differences in a range of dishes/products; </a:t>
            </a:r>
          </a:p>
          <a:p>
            <a:pPr lvl="0"/>
            <a:r>
              <a:rPr lang="en-GB" sz="2000" dirty="0">
                <a:latin typeface="Arial" panose="020B0604020202020204" pitchFamily="34" charset="0"/>
                <a:cs typeface="Arial" panose="020B0604020202020204" pitchFamily="34" charset="0"/>
              </a:rPr>
              <a:t>evaluate a range of existing dishes/food products; analyse food samples for improvements; </a:t>
            </a:r>
          </a:p>
          <a:p>
            <a:pPr lvl="0"/>
            <a:r>
              <a:rPr lang="en-GB" sz="2000" dirty="0">
                <a:latin typeface="Arial" panose="020B0604020202020204" pitchFamily="34" charset="0"/>
                <a:cs typeface="Arial" panose="020B0604020202020204" pitchFamily="34" charset="0"/>
              </a:rPr>
              <a:t>gauge responses to a dish/product, e.g. acceptable v unacceptable; </a:t>
            </a:r>
          </a:p>
          <a:p>
            <a:pPr lvl="0"/>
            <a:r>
              <a:rPr lang="en-GB" sz="2000" dirty="0">
                <a:latin typeface="Arial" panose="020B0604020202020204" pitchFamily="34" charset="0"/>
                <a:cs typeface="Arial" panose="020B0604020202020204" pitchFamily="34" charset="0"/>
              </a:rPr>
              <a:t>explore specific characteristics of an ingredient or dish/food product; </a:t>
            </a:r>
          </a:p>
          <a:p>
            <a:pPr lvl="0"/>
            <a:r>
              <a:rPr lang="en-GB" sz="2000" dirty="0">
                <a:latin typeface="Arial" panose="020B0604020202020204" pitchFamily="34" charset="0"/>
                <a:cs typeface="Arial" panose="020B0604020202020204" pitchFamily="34" charset="0"/>
              </a:rPr>
              <a:t>check whether a final dish/food product meets its original specification; </a:t>
            </a:r>
          </a:p>
          <a:p>
            <a:pPr lvl="0"/>
            <a:r>
              <a:rPr lang="en-GB" sz="2000" dirty="0">
                <a:latin typeface="Arial" panose="020B0604020202020204" pitchFamily="34" charset="0"/>
                <a:cs typeface="Arial" panose="020B0604020202020204" pitchFamily="34" charset="0"/>
              </a:rPr>
              <a:t>provide objective and subjective feedback data to enable informed decisions to be made.</a:t>
            </a:r>
          </a:p>
          <a:p>
            <a:pPr marL="0" indent="0">
              <a:buNone/>
            </a:pPr>
            <a:endParaRPr lang="en-GB" sz="2000" dirty="0"/>
          </a:p>
        </p:txBody>
      </p:sp>
    </p:spTree>
    <p:extLst>
      <p:ext uri="{BB962C8B-B14F-4D97-AF65-F5344CB8AC3E}">
        <p14:creationId xmlns:p14="http://schemas.microsoft.com/office/powerpoint/2010/main" val="154819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senses</a:t>
            </a:r>
          </a:p>
        </p:txBody>
      </p:sp>
      <p:sp>
        <p:nvSpPr>
          <p:cNvPr id="3" name="Subtitle 2"/>
          <p:cNvSpPr>
            <a:spLocks noGrp="1"/>
          </p:cNvSpPr>
          <p:nvPr>
            <p:ph type="subTitle" idx="1"/>
          </p:nvPr>
        </p:nvSpPr>
        <p:spPr>
          <a:xfrm>
            <a:off x="1169276" y="2571092"/>
            <a:ext cx="5694167" cy="3600000"/>
          </a:xfrm>
        </p:spPr>
        <p:txBody>
          <a:bodyPr/>
          <a:lstStyle/>
          <a:p>
            <a:pPr marL="0" indent="0">
              <a:buNone/>
            </a:pPr>
            <a:r>
              <a:rPr lang="en-GB" sz="2000" dirty="0">
                <a:latin typeface="Arial" panose="020B0604020202020204" pitchFamily="34" charset="0"/>
                <a:cs typeface="Arial" panose="020B0604020202020204" pitchFamily="34" charset="0"/>
              </a:rPr>
              <a:t>There are five senses used when tasting food and drink: sight, smell, taste, hearing and touch.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senses help to develop food preferences (likes and dislikes) and evaluate foods through preference or discrimination tests.</a:t>
            </a:r>
          </a:p>
          <a:p>
            <a:pPr marL="0" indent="0">
              <a:buNone/>
            </a:pPr>
            <a:endParaRPr lang="en-GB" sz="2000" dirty="0"/>
          </a:p>
        </p:txBody>
      </p:sp>
      <p:pic>
        <p:nvPicPr>
          <p:cNvPr id="4" name="Picture 5" descr="MPj04304810000[1]">
            <a:extLst>
              <a:ext uri="{FF2B5EF4-FFF2-40B4-BE49-F238E27FC236}">
                <a16:creationId xmlns:a16="http://schemas.microsoft.com/office/drawing/2014/main" id="{4927CF0C-9405-AAA3-2CDA-B5D5AB3A069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35686" y="1459366"/>
            <a:ext cx="2693829" cy="4711726"/>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3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Sight and smell</a:t>
            </a:r>
          </a:p>
        </p:txBody>
      </p:sp>
      <p:sp>
        <p:nvSpPr>
          <p:cNvPr id="3" name="Subtitle 2"/>
          <p:cNvSpPr>
            <a:spLocks noGrp="1"/>
          </p:cNvSpPr>
          <p:nvPr>
            <p:ph type="subTitle" idx="1"/>
          </p:nvPr>
        </p:nvSpPr>
        <p:spPr>
          <a:xfrm>
            <a:off x="1169277" y="2571092"/>
            <a:ext cx="7202214" cy="3600000"/>
          </a:xfrm>
        </p:spPr>
        <p:txBody>
          <a:bodyPr/>
          <a:lstStyle/>
          <a:p>
            <a:pPr marL="0" indent="0">
              <a:buNone/>
            </a:pPr>
            <a:r>
              <a:rPr lang="en-GB" sz="2000" dirty="0">
                <a:latin typeface="Arial" panose="020B0604020202020204" pitchFamily="34" charset="0"/>
                <a:cs typeface="Arial" panose="020B0604020202020204" pitchFamily="34" charset="0"/>
              </a:rPr>
              <a:t>The size, shape, colour, temperature and surface texture all play an important part in helping to determine the first reaction to a food.</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Smell (odour) and taste work together to produce flavour. This  is the reason why people with a blocked nose find it difficult to determine the flavours of foods. Smell can trigger memories and either encourage or discourage someone from eating a food.</a:t>
            </a:r>
            <a:endParaRPr lang="en-US" sz="2000" dirty="0">
              <a:latin typeface="Arial" panose="020B0604020202020204" pitchFamily="34" charset="0"/>
              <a:cs typeface="Arial" panose="020B0604020202020204" pitchFamily="34" charset="0"/>
            </a:endParaRPr>
          </a:p>
          <a:p>
            <a:pPr marL="0" indent="0">
              <a:buNone/>
            </a:pPr>
            <a:endParaRPr lang="en-GB" sz="2000" dirty="0"/>
          </a:p>
        </p:txBody>
      </p:sp>
      <p:pic>
        <p:nvPicPr>
          <p:cNvPr id="4" name="Picture 7" descr="C:\Users\fmeek\Dropbox\Images for MEI spring poster\shutterstock_128857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654" y="2174324"/>
            <a:ext cx="2428821" cy="16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Users\fmeek\Dropbox\Images for MEI spring poster\shutterstock_1882640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005" y="4076973"/>
            <a:ext cx="1923470" cy="175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94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 hearing and touch</a:t>
            </a:r>
          </a:p>
        </p:txBody>
      </p:sp>
      <p:sp>
        <p:nvSpPr>
          <p:cNvPr id="3" name="Subtitle 2"/>
          <p:cNvSpPr>
            <a:spLocks noGrp="1"/>
          </p:cNvSpPr>
          <p:nvPr>
            <p:ph type="subTitle" idx="1"/>
          </p:nvPr>
        </p:nvSpPr>
        <p:spPr>
          <a:xfrm>
            <a:off x="1169276" y="2571092"/>
            <a:ext cx="7536574" cy="3600000"/>
          </a:xfrm>
        </p:spPr>
        <p:txBody>
          <a:bodyPr/>
          <a:lstStyle/>
          <a:p>
            <a:pPr marL="0" indent="0">
              <a:buNone/>
            </a:pPr>
            <a:r>
              <a:rPr lang="en-GB" sz="2000" dirty="0"/>
              <a:t>We can detect five basic tastes: bitter, salt, sour, sweet and umami.</a:t>
            </a:r>
          </a:p>
          <a:p>
            <a:pPr marL="0" indent="0">
              <a:buNone/>
            </a:pPr>
            <a:endParaRPr lang="en-US" sz="2000" dirty="0"/>
          </a:p>
          <a:p>
            <a:pPr marL="0" indent="0">
              <a:buNone/>
            </a:pPr>
            <a:r>
              <a:rPr lang="en-GB" sz="2000" dirty="0"/>
              <a:t>The sound of food being prepared, cooked, served and eaten all help to influence food preferences. The sounds also influence our understanding of whether they are fresh or ripe, e.g. a crisp, crunchy apple. </a:t>
            </a:r>
          </a:p>
          <a:p>
            <a:pPr marL="0" indent="0">
              <a:buNone/>
            </a:pPr>
            <a:endParaRPr lang="en-US" sz="2000" dirty="0"/>
          </a:p>
          <a:p>
            <a:pPr marL="0" indent="0">
              <a:buNone/>
            </a:pPr>
            <a:r>
              <a:rPr lang="en-GB" sz="2000" dirty="0"/>
              <a:t>Food texture is the way food is felt by the fingertips, tongue, teeth and palate. When food is placed in the mouth, the surface of the tongue and other sensitive skin reacts to its surface texture. This sensation is known as mouthfeel.</a:t>
            </a:r>
          </a:p>
        </p:txBody>
      </p:sp>
      <p:pic>
        <p:nvPicPr>
          <p:cNvPr id="4" name="Picture 8" descr="C:\Users\fmeek\Dropbox\Images for MEI spring poster\shutterstock_142187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338" y="3593028"/>
            <a:ext cx="860573" cy="12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Users\fmeek\Dropbox\Images for MEI spring poster\shutterstock_336266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4713" y="2158872"/>
            <a:ext cx="1559823" cy="104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fmeek\Dropbox\Images for MEI spring poster\shutterstock_3378225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9938" y="4964592"/>
            <a:ext cx="18097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3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 receptors</a:t>
            </a:r>
          </a:p>
        </p:txBody>
      </p:sp>
      <p:sp>
        <p:nvSpPr>
          <p:cNvPr id="3" name="Subtitle 2"/>
          <p:cNvSpPr>
            <a:spLocks noGrp="1"/>
          </p:cNvSpPr>
          <p:nvPr>
            <p:ph type="subTitle" idx="1"/>
          </p:nvPr>
        </p:nvSpPr>
        <p:spPr/>
        <p:txBody>
          <a:bodyPr/>
          <a:lstStyle/>
          <a:p>
            <a:pPr marL="0" indent="0" algn="just">
              <a:buNone/>
            </a:pPr>
            <a:r>
              <a:rPr lang="en-GB" sz="2000" dirty="0">
                <a:latin typeface="Arial" panose="020B0604020202020204" pitchFamily="34" charset="0"/>
                <a:cs typeface="Arial" panose="020B0604020202020204" pitchFamily="34" charset="0"/>
              </a:rPr>
              <a:t>The classical "taste map" is an over simplification. </a:t>
            </a:r>
          </a:p>
          <a:p>
            <a:pPr marL="0" indent="0" algn="just">
              <a:buNone/>
            </a:pPr>
            <a:r>
              <a:rPr lang="en-GB" sz="2000" dirty="0">
                <a:latin typeface="Arial" panose="020B0604020202020204" pitchFamily="34" charset="0"/>
                <a:cs typeface="Arial" panose="020B0604020202020204" pitchFamily="34" charset="0"/>
              </a:rPr>
              <a:t>Sensitivity to all tastes is distributed across the whole tongue (and other regions of the mouth where there are taste buds), but some areas are more responsive to certain tastes than others.</a:t>
            </a:r>
          </a:p>
          <a:p>
            <a:pPr marL="0" indent="0" algn="just">
              <a:buNone/>
            </a:pPr>
            <a:r>
              <a:rPr lang="en-GB" sz="2000" dirty="0">
                <a:latin typeface="Arial" panose="020B0604020202020204" pitchFamily="34" charset="0"/>
                <a:cs typeface="Arial" panose="020B0604020202020204" pitchFamily="34" charset="0"/>
              </a:rPr>
              <a:t>Our tongues are covered with </a:t>
            </a:r>
            <a:r>
              <a:rPr lang="en-GB" sz="2000" i="1" dirty="0">
                <a:latin typeface="Arial" panose="020B0604020202020204" pitchFamily="34" charset="0"/>
                <a:cs typeface="Arial" panose="020B0604020202020204" pitchFamily="34" charset="0"/>
              </a:rPr>
              <a:t>taste buds</a:t>
            </a:r>
            <a:r>
              <a:rPr lang="en-GB" sz="2000" dirty="0">
                <a:latin typeface="Arial" panose="020B0604020202020204" pitchFamily="34" charset="0"/>
                <a:cs typeface="Arial" panose="020B0604020202020204" pitchFamily="34" charset="0"/>
              </a:rPr>
              <a:t>, which are designed to sense chemicals in the mouth. Most </a:t>
            </a:r>
            <a:r>
              <a:rPr lang="en-GB" sz="2000" i="1" dirty="0">
                <a:latin typeface="Arial" panose="020B0604020202020204" pitchFamily="34" charset="0"/>
                <a:cs typeface="Arial" panose="020B0604020202020204" pitchFamily="34" charset="0"/>
              </a:rPr>
              <a:t>taste buds </a:t>
            </a:r>
            <a:r>
              <a:rPr lang="en-GB" sz="2000" dirty="0">
                <a:latin typeface="Arial" panose="020B0604020202020204" pitchFamily="34" charset="0"/>
                <a:cs typeface="Arial" panose="020B0604020202020204" pitchFamily="34" charset="0"/>
              </a:rPr>
              <a:t>are located in the top outer edges of the tongue, but there are also receptors at the back of the tongue as well as on the walls of the mouth and at the back of the throat.  </a:t>
            </a:r>
          </a:p>
          <a:p>
            <a:pPr marL="0" indent="0" algn="just">
              <a:buNone/>
            </a:pPr>
            <a:r>
              <a:rPr lang="en-GB" sz="2000" dirty="0">
                <a:latin typeface="Arial" panose="020B0604020202020204" pitchFamily="34" charset="0"/>
                <a:cs typeface="Arial" panose="020B0604020202020204" pitchFamily="34" charset="0"/>
              </a:rPr>
              <a:t>As we chew food, molecules mix with saliva, enter </a:t>
            </a:r>
            <a:r>
              <a:rPr lang="en-GB" sz="2000" i="1" dirty="0">
                <a:latin typeface="Arial" panose="020B0604020202020204" pitchFamily="34" charset="0"/>
                <a:cs typeface="Arial" panose="020B0604020202020204" pitchFamily="34" charset="0"/>
              </a:rPr>
              <a:t>taste pores </a:t>
            </a:r>
            <a:r>
              <a:rPr lang="en-GB" sz="2000" dirty="0">
                <a:latin typeface="Arial" panose="020B0604020202020204" pitchFamily="34" charset="0"/>
                <a:cs typeface="Arial" panose="020B0604020202020204" pitchFamily="34" charset="0"/>
              </a:rPr>
              <a:t>and interact with </a:t>
            </a:r>
            <a:r>
              <a:rPr lang="en-GB" sz="2000" i="1" dirty="0">
                <a:latin typeface="Arial" panose="020B0604020202020204" pitchFamily="34" charset="0"/>
                <a:cs typeface="Arial" panose="020B0604020202020204" pitchFamily="34" charset="0"/>
              </a:rPr>
              <a:t>gustatory hairs</a:t>
            </a:r>
            <a:r>
              <a:rPr lang="en-GB" sz="2000" dirty="0">
                <a:latin typeface="Arial" panose="020B0604020202020204" pitchFamily="34" charset="0"/>
                <a:cs typeface="Arial" panose="020B0604020202020204" pitchFamily="34" charset="0"/>
              </a:rPr>
              <a:t>, also known as </a:t>
            </a:r>
            <a:r>
              <a:rPr lang="en-GB" sz="2000" i="1" dirty="0">
                <a:latin typeface="Arial" panose="020B0604020202020204" pitchFamily="34" charset="0"/>
                <a:cs typeface="Arial" panose="020B0604020202020204" pitchFamily="34" charset="0"/>
              </a:rPr>
              <a:t>taste receptors. </a:t>
            </a:r>
            <a:r>
              <a:rPr lang="en-GB" sz="2000" dirty="0">
                <a:latin typeface="Arial" panose="020B0604020202020204" pitchFamily="34" charset="0"/>
                <a:cs typeface="Arial" panose="020B0604020202020204" pitchFamily="34" charset="0"/>
              </a:rPr>
              <a:t>This triggers nerve impulses that are transmitted to the brain.</a:t>
            </a:r>
          </a:p>
          <a:p>
            <a:pPr marL="0" indent="0" algn="just">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29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Taste receptors</a:t>
            </a:r>
          </a:p>
        </p:txBody>
      </p:sp>
      <p:sp>
        <p:nvSpPr>
          <p:cNvPr id="3" name="Subtitle 2"/>
          <p:cNvSpPr>
            <a:spLocks noGrp="1"/>
          </p:cNvSpPr>
          <p:nvPr>
            <p:ph type="subTitle" idx="1"/>
          </p:nvPr>
        </p:nvSpPr>
        <p:spPr>
          <a:xfrm>
            <a:off x="1169276" y="2571092"/>
            <a:ext cx="6641224" cy="3600000"/>
          </a:xfrm>
        </p:spPr>
        <p:txBody>
          <a:bodyPr/>
          <a:lstStyle/>
          <a:p>
            <a:pPr marL="0" indent="0">
              <a:buNone/>
            </a:pPr>
            <a:r>
              <a:rPr lang="en-GB" sz="2000" dirty="0">
                <a:latin typeface="Arial"/>
                <a:cs typeface="Arial"/>
              </a:rPr>
              <a:t>Human tongues are covered with 2,000 to 10,000 taste buds, and each bud contains between 50 and 100 taste receptor cells. Taste buds are activated very quickly; a salty or sweet taste that touches a taste bud for even one tenth of a second will trigger a neural impulse.</a:t>
            </a:r>
          </a:p>
          <a:p>
            <a:pPr marL="0" indent="0">
              <a:buNone/>
            </a:pPr>
            <a:r>
              <a:rPr lang="en-GB" sz="2000" dirty="0">
                <a:latin typeface="Arial"/>
                <a:cs typeface="Arial"/>
              </a:rPr>
              <a:t>On average, taste buds live for about 5 days, after which new taste buds are created to replace them. </a:t>
            </a:r>
          </a:p>
          <a:p>
            <a:pPr marL="0" indent="0">
              <a:buNone/>
            </a:pPr>
            <a:r>
              <a:rPr lang="en-GB" sz="2000" dirty="0">
                <a:latin typeface="Arial"/>
                <a:cs typeface="Arial"/>
              </a:rPr>
              <a:t>As we get older, the rate of creation decreases making us less sensitive to taste. </a:t>
            </a:r>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401" y="2395728"/>
            <a:ext cx="3868121" cy="2622586"/>
          </a:xfrm>
          <a:prstGeom prst="rect">
            <a:avLst/>
          </a:prstGeom>
        </p:spPr>
      </p:pic>
    </p:spTree>
    <p:extLst>
      <p:ext uri="{BB962C8B-B14F-4D97-AF65-F5344CB8AC3E}">
        <p14:creationId xmlns:p14="http://schemas.microsoft.com/office/powerpoint/2010/main" val="193353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1370A7-C293-4EFA-84B9-5CE3515605D7}"/>
</file>

<file path=customXml/itemProps2.xml><?xml version="1.0" encoding="utf-8"?>
<ds:datastoreItem xmlns:ds="http://schemas.openxmlformats.org/officeDocument/2006/customXml" ds:itemID="{D8D8D60E-4E8D-425E-9F70-31D555DBBD04}"/>
</file>

<file path=customXml/itemProps3.xml><?xml version="1.0" encoding="utf-8"?>
<ds:datastoreItem xmlns:ds="http://schemas.openxmlformats.org/officeDocument/2006/customXml" ds:itemID="{7CED4951-1319-4DA9-8350-E559FACE70E1}"/>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16</vt:i4>
      </vt:variant>
    </vt:vector>
  </HeadingPairs>
  <TitlesOfParts>
    <vt:vector size="21" baseType="lpstr">
      <vt:lpstr>Arial</vt:lpstr>
      <vt:lpstr>Office Theme</vt:lpstr>
      <vt:lpstr>Custom Design</vt:lpstr>
      <vt:lpstr>1_Custom Design</vt:lpstr>
      <vt:lpstr>3_Custom Design</vt:lpstr>
      <vt:lpstr>Sensory evaluation</vt:lpstr>
      <vt:lpstr>Sensory evaluation</vt:lpstr>
      <vt:lpstr>What is sensory evaluation? </vt:lpstr>
      <vt:lpstr>Why use sensory evaluation? </vt:lpstr>
      <vt:lpstr>The senses</vt:lpstr>
      <vt:lpstr>Sight and smell</vt:lpstr>
      <vt:lpstr>Taste, hearing and touch</vt:lpstr>
      <vt:lpstr>Taste receptors</vt:lpstr>
      <vt:lpstr>Taste receptors</vt:lpstr>
      <vt:lpstr>Why is sensory evaluation important? </vt:lpstr>
      <vt:lpstr>Setting up a tasting area</vt:lpstr>
      <vt:lpstr>Fair testing</vt:lpstr>
      <vt:lpstr>Controls</vt:lpstr>
      <vt:lpstr>Controls</vt:lpstr>
      <vt:lpstr>PowerPoint Presentation</vt:lpstr>
      <vt:lpstr>Sensory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33</cp:revision>
  <dcterms:created xsi:type="dcterms:W3CDTF">2018-10-10T09:22:08Z</dcterms:created>
  <dcterms:modified xsi:type="dcterms:W3CDTF">2024-05-22T14:16:19Z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