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64" r:id="rId5"/>
    <p:sldMasterId id="2147483738" r:id="rId6"/>
    <p:sldMasterId id="2147483743" r:id="rId7"/>
    <p:sldMasterId id="2147483745" r:id="rId8"/>
    <p:sldMasterId id="2147483747" r:id="rId9"/>
    <p:sldMasterId id="2147483750" r:id="rId10"/>
    <p:sldMasterId id="2147483760" r:id="rId11"/>
    <p:sldMasterId id="2147483772" r:id="rId12"/>
  </p:sldMasterIdLst>
  <p:notesMasterIdLst>
    <p:notesMasterId r:id="rId58"/>
  </p:notesMasterIdLst>
  <p:handoutMasterIdLst>
    <p:handoutMasterId r:id="rId59"/>
  </p:handoutMasterIdLst>
  <p:sldIdLst>
    <p:sldId id="388" r:id="rId13"/>
    <p:sldId id="469" r:id="rId14"/>
    <p:sldId id="515" r:id="rId15"/>
    <p:sldId id="544" r:id="rId16"/>
    <p:sldId id="545" r:id="rId17"/>
    <p:sldId id="523" r:id="rId18"/>
    <p:sldId id="524" r:id="rId19"/>
    <p:sldId id="538" r:id="rId20"/>
    <p:sldId id="256" r:id="rId21"/>
    <p:sldId id="257" r:id="rId22"/>
    <p:sldId id="258" r:id="rId23"/>
    <p:sldId id="262" r:id="rId24"/>
    <p:sldId id="526" r:id="rId25"/>
    <p:sldId id="527" r:id="rId26"/>
    <p:sldId id="528" r:id="rId27"/>
    <p:sldId id="413" r:id="rId28"/>
    <p:sldId id="412" r:id="rId29"/>
    <p:sldId id="508" r:id="rId30"/>
    <p:sldId id="512" r:id="rId31"/>
    <p:sldId id="546" r:id="rId32"/>
    <p:sldId id="529" r:id="rId33"/>
    <p:sldId id="531" r:id="rId34"/>
    <p:sldId id="537" r:id="rId35"/>
    <p:sldId id="536" r:id="rId36"/>
    <p:sldId id="547" r:id="rId37"/>
    <p:sldId id="548" r:id="rId38"/>
    <p:sldId id="551" r:id="rId39"/>
    <p:sldId id="552" r:id="rId40"/>
    <p:sldId id="549" r:id="rId41"/>
    <p:sldId id="427" r:id="rId42"/>
    <p:sldId id="494" r:id="rId43"/>
    <p:sldId id="496" r:id="rId44"/>
    <p:sldId id="497" r:id="rId45"/>
    <p:sldId id="265" r:id="rId46"/>
    <p:sldId id="268" r:id="rId47"/>
    <p:sldId id="269" r:id="rId48"/>
    <p:sldId id="540" r:id="rId49"/>
    <p:sldId id="543" r:id="rId50"/>
    <p:sldId id="329" r:id="rId51"/>
    <p:sldId id="519" r:id="rId52"/>
    <p:sldId id="516" r:id="rId53"/>
    <p:sldId id="518" r:id="rId54"/>
    <p:sldId id="521" r:id="rId55"/>
    <p:sldId id="517" r:id="rId56"/>
    <p:sldId id="362"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Lockyer" initials="SL" lastIdx="9" clrIdx="0">
    <p:extLst>
      <p:ext uri="{19B8F6BF-5375-455C-9EA6-DF929625EA0E}">
        <p15:presenceInfo xmlns:p15="http://schemas.microsoft.com/office/powerpoint/2012/main" userId="S-1-5-21-1974762338-2042246095-630515929-1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61BA"/>
    <a:srgbClr val="F33DA5"/>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6317F-170D-4129-83C5-D303A7E60640}" v="34" dt="2022-07-02T08:49:22.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1286317F-170D-4129-83C5-D303A7E60640}"/>
    <pc:docChg chg="delSld modSld">
      <pc:chgData name="Frances Meek" userId="f3af35cc-3229-46e1-af36-3525661cfbd3" providerId="ADAL" clId="{1286317F-170D-4129-83C5-D303A7E60640}" dt="2022-07-02T08:48:14.098" v="7" actId="1076"/>
      <pc:docMkLst>
        <pc:docMk/>
      </pc:docMkLst>
      <pc:sldChg chg="modSp">
        <pc:chgData name="Frances Meek" userId="f3af35cc-3229-46e1-af36-3525661cfbd3" providerId="ADAL" clId="{1286317F-170D-4129-83C5-D303A7E60640}" dt="2022-07-02T08:47:49.148" v="4" actId="1076"/>
        <pc:sldMkLst>
          <pc:docMk/>
          <pc:sldMk cId="0" sldId="265"/>
        </pc:sldMkLst>
        <pc:picChg chg="mod">
          <ac:chgData name="Frances Meek" userId="f3af35cc-3229-46e1-af36-3525661cfbd3" providerId="ADAL" clId="{1286317F-170D-4129-83C5-D303A7E60640}" dt="2022-07-02T08:47:49.148" v="4" actId="1076"/>
          <ac:picMkLst>
            <pc:docMk/>
            <pc:sldMk cId="0" sldId="265"/>
            <ac:picMk id="39947" creationId="{2CB3A291-1367-D683-537D-253B3A71D337}"/>
          </ac:picMkLst>
        </pc:picChg>
        <pc:picChg chg="mod">
          <ac:chgData name="Frances Meek" userId="f3af35cc-3229-46e1-af36-3525661cfbd3" providerId="ADAL" clId="{1286317F-170D-4129-83C5-D303A7E60640}" dt="2022-07-02T08:47:49.148" v="4" actId="1076"/>
          <ac:picMkLst>
            <pc:docMk/>
            <pc:sldMk cId="0" sldId="265"/>
            <ac:picMk id="39948" creationId="{603C74BE-3886-4224-577A-413F7E2B14D4}"/>
          </ac:picMkLst>
        </pc:picChg>
        <pc:picChg chg="mod">
          <ac:chgData name="Frances Meek" userId="f3af35cc-3229-46e1-af36-3525661cfbd3" providerId="ADAL" clId="{1286317F-170D-4129-83C5-D303A7E60640}" dt="2022-07-02T08:47:49.148" v="4" actId="1076"/>
          <ac:picMkLst>
            <pc:docMk/>
            <pc:sldMk cId="0" sldId="265"/>
            <ac:picMk id="39949" creationId="{0711F4DA-7A0C-7B41-21C5-A28356F51AE6}"/>
          </ac:picMkLst>
        </pc:picChg>
      </pc:sldChg>
      <pc:sldChg chg="del">
        <pc:chgData name="Frances Meek" userId="f3af35cc-3229-46e1-af36-3525661cfbd3" providerId="ADAL" clId="{1286317F-170D-4129-83C5-D303A7E60640}" dt="2022-07-02T08:40:30.542" v="0" actId="47"/>
        <pc:sldMkLst>
          <pc:docMk/>
          <pc:sldMk cId="2582238690" sldId="357"/>
        </pc:sldMkLst>
      </pc:sldChg>
      <pc:sldChg chg="del">
        <pc:chgData name="Frances Meek" userId="f3af35cc-3229-46e1-af36-3525661cfbd3" providerId="ADAL" clId="{1286317F-170D-4129-83C5-D303A7E60640}" dt="2022-07-02T08:40:31.090" v="1" actId="47"/>
        <pc:sldMkLst>
          <pc:docMk/>
          <pc:sldMk cId="1194114546" sldId="358"/>
        </pc:sldMkLst>
      </pc:sldChg>
      <pc:sldChg chg="del">
        <pc:chgData name="Frances Meek" userId="f3af35cc-3229-46e1-af36-3525661cfbd3" providerId="ADAL" clId="{1286317F-170D-4129-83C5-D303A7E60640}" dt="2022-07-02T08:40:39.980" v="2" actId="47"/>
        <pc:sldMkLst>
          <pc:docMk/>
          <pc:sldMk cId="4084959460" sldId="361"/>
        </pc:sldMkLst>
      </pc:sldChg>
      <pc:sldChg chg="del">
        <pc:chgData name="Frances Meek" userId="f3af35cc-3229-46e1-af36-3525661cfbd3" providerId="ADAL" clId="{1286317F-170D-4129-83C5-D303A7E60640}" dt="2022-07-02T08:40:42.963" v="3" actId="47"/>
        <pc:sldMkLst>
          <pc:docMk/>
          <pc:sldMk cId="2623210695" sldId="492"/>
        </pc:sldMkLst>
      </pc:sldChg>
      <pc:sldChg chg="modSp mod">
        <pc:chgData name="Frances Meek" userId="f3af35cc-3229-46e1-af36-3525661cfbd3" providerId="ADAL" clId="{1286317F-170D-4129-83C5-D303A7E60640}" dt="2022-07-02T08:48:14.098" v="7" actId="1076"/>
        <pc:sldMkLst>
          <pc:docMk/>
          <pc:sldMk cId="3914143296" sldId="519"/>
        </pc:sldMkLst>
        <pc:picChg chg="mod">
          <ac:chgData name="Frances Meek" userId="f3af35cc-3229-46e1-af36-3525661cfbd3" providerId="ADAL" clId="{1286317F-170D-4129-83C5-D303A7E60640}" dt="2022-07-02T08:48:14.098" v="7" actId="1076"/>
          <ac:picMkLst>
            <pc:docMk/>
            <pc:sldMk cId="3914143296" sldId="519"/>
            <ac:picMk id="12" creationId="{BD90E161-7224-5A9C-4A0F-CC27B4A6A7BE}"/>
          </ac:picMkLst>
        </pc:picChg>
        <pc:picChg chg="mod">
          <ac:chgData name="Frances Meek" userId="f3af35cc-3229-46e1-af36-3525661cfbd3" providerId="ADAL" clId="{1286317F-170D-4129-83C5-D303A7E60640}" dt="2022-07-02T08:48:14.098" v="7" actId="1076"/>
          <ac:picMkLst>
            <pc:docMk/>
            <pc:sldMk cId="3914143296" sldId="519"/>
            <ac:picMk id="13" creationId="{6C751760-98F6-B78C-642C-74CC6DCE9FC0}"/>
          </ac:picMkLst>
        </pc:picChg>
        <pc:picChg chg="mod">
          <ac:chgData name="Frances Meek" userId="f3af35cc-3229-46e1-af36-3525661cfbd3" providerId="ADAL" clId="{1286317F-170D-4129-83C5-D303A7E60640}" dt="2022-07-02T08:48:14.098" v="7" actId="1076"/>
          <ac:picMkLst>
            <pc:docMk/>
            <pc:sldMk cId="3914143296" sldId="519"/>
            <ac:picMk id="14" creationId="{7AC952D9-935E-0387-1996-F6D6C3835236}"/>
          </ac:picMkLst>
        </pc:picChg>
        <pc:picChg chg="mod">
          <ac:chgData name="Frances Meek" userId="f3af35cc-3229-46e1-af36-3525661cfbd3" providerId="ADAL" clId="{1286317F-170D-4129-83C5-D303A7E60640}" dt="2022-07-02T08:48:14.098" v="7" actId="1076"/>
          <ac:picMkLst>
            <pc:docMk/>
            <pc:sldMk cId="3914143296" sldId="519"/>
            <ac:picMk id="15" creationId="{2039B367-BCFC-966C-F16A-DD7A181EC09E}"/>
          </ac:picMkLst>
        </pc:picChg>
      </pc:sldChg>
      <pc:sldChg chg="modSp">
        <pc:chgData name="Frances Meek" userId="f3af35cc-3229-46e1-af36-3525661cfbd3" providerId="ADAL" clId="{1286317F-170D-4129-83C5-D303A7E60640}" dt="2022-07-02T08:48:01.640" v="5" actId="1076"/>
        <pc:sldMkLst>
          <pc:docMk/>
          <pc:sldMk cId="0" sldId="540"/>
        </pc:sldMkLst>
        <pc:picChg chg="mod">
          <ac:chgData name="Frances Meek" userId="f3af35cc-3229-46e1-af36-3525661cfbd3" providerId="ADAL" clId="{1286317F-170D-4129-83C5-D303A7E60640}" dt="2022-07-02T08:48:01.640" v="5" actId="1076"/>
          <ac:picMkLst>
            <pc:docMk/>
            <pc:sldMk cId="0" sldId="540"/>
            <ac:picMk id="46082" creationId="{731FD51C-5E10-4461-35BF-775DD83B654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1B08CF3D-FF37-4C1C-82E8-430E71F90BAD}" type="datetimeFigureOut">
              <a:rPr lang="en-GB" smtClean="0"/>
              <a:t>02/07/2022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9C1F54C-240F-49B2-893A-16BFF9AD5089}" type="slidenum">
              <a:rPr lang="en-GB" smtClean="0"/>
              <a:t>‹#›</a:t>
            </a:fld>
            <a:endParaRPr lang="en-GB"/>
          </a:p>
        </p:txBody>
      </p:sp>
    </p:spTree>
    <p:extLst>
      <p:ext uri="{BB962C8B-B14F-4D97-AF65-F5344CB8AC3E}">
        <p14:creationId xmlns:p14="http://schemas.microsoft.com/office/powerpoint/2010/main" val="1701332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AAB554F4-ED46-4F26-A2D6-3B07EEE860FA}" type="datetimeFigureOut">
              <a:rPr lang="en-GB" smtClean="0"/>
              <a:t>02/07/2022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3666ED-86A5-4133-9AFC-9F5F8839214E}" type="slidenum">
              <a:rPr lang="en-GB" smtClean="0"/>
              <a:t>‹#›</a:t>
            </a:fld>
            <a:endParaRPr lang="en-GB"/>
          </a:p>
        </p:txBody>
      </p:sp>
    </p:spTree>
    <p:extLst>
      <p:ext uri="{BB962C8B-B14F-4D97-AF65-F5344CB8AC3E}">
        <p14:creationId xmlns:p14="http://schemas.microsoft.com/office/powerpoint/2010/main" val="429208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666ED-86A5-4133-9AFC-9F5F8839214E}" type="slidenum">
              <a:rPr lang="en-GB" smtClean="0"/>
              <a:t>1</a:t>
            </a:fld>
            <a:endParaRPr lang="en-GB"/>
          </a:p>
        </p:txBody>
      </p:sp>
    </p:spTree>
    <p:extLst>
      <p:ext uri="{BB962C8B-B14F-4D97-AF65-F5344CB8AC3E}">
        <p14:creationId xmlns:p14="http://schemas.microsoft.com/office/powerpoint/2010/main" val="52967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255;p14:notes">
            <a:extLst>
              <a:ext uri="{FF2B5EF4-FFF2-40B4-BE49-F238E27FC236}">
                <a16:creationId xmlns:a16="http://schemas.microsoft.com/office/drawing/2014/main" id="{6CDC6F2A-F0FE-ACF7-CD0B-40F46E69C12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45059" name="Google Shape;256;p14:notes">
            <a:extLst>
              <a:ext uri="{FF2B5EF4-FFF2-40B4-BE49-F238E27FC236}">
                <a16:creationId xmlns:a16="http://schemas.microsoft.com/office/drawing/2014/main" id="{5939C98F-3D36-C62D-CCB8-7AEAD4559D39}"/>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rgbClr val="000000"/>
              </a:buClr>
              <a:buSzPts val="1200"/>
              <a:buFont typeface="Calibri" panose="020F0502020204030204" pitchFamily="34" charset="0"/>
              <a:buNone/>
            </a:pPr>
            <a:r>
              <a:rPr lang="en-GB" altLang="en-US">
                <a:latin typeface="Calibri" panose="020F0502020204030204" pitchFamily="34" charset="0"/>
                <a:cs typeface="Calibri" panose="020F0502020204030204" pitchFamily="34" charset="0"/>
                <a:sym typeface="Calibri" panose="020F0502020204030204" pitchFamily="34" charset="0"/>
              </a:rPr>
              <a:t>TastEd is an evidence-based approach to sensory food education which teaches children about food in an experiential way,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works because the lessons are exciting, fun, yet simple.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has been likened to </a:t>
            </a:r>
            <a:r>
              <a:rPr lang="en-GB" altLang="en-US" b="1">
                <a:solidFill>
                  <a:srgbClr val="000000"/>
                </a:solidFill>
                <a:latin typeface="Calibri" panose="020F0502020204030204" pitchFamily="34" charset="0"/>
                <a:cs typeface="Calibri" panose="020F0502020204030204" pitchFamily="34" charset="0"/>
                <a:sym typeface="Calibri" panose="020F0502020204030204" pitchFamily="34" charset="0"/>
              </a:rPr>
              <a:t>artefact led teaching</a:t>
            </a: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popular amongst museum educators.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Generating CURIOSITY and dialogue is at the heart of the TastEd pedagogy.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There are no correct answers, and through asking open questions, children are encouraged to talk about what they can see, smell, touch, hear and taste as teachers bring fresh produce into the classroom each week.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Children learn about food through fun food facts and they also learn to explore it.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 feedback from our beacon school highlights that for many children TastEd lessons are their favourite lessons of the week.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TastEd lessons enable teachers to not only provide children with a new lens for experiencing and understanding food, but they also provide teachers with a pedagogical approach which promotes high levels of wellbeing and engagement with learning across all aspects of the curriculum.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endParaRPr lang="en-US" altLang="en-US"/>
          </a:p>
        </p:txBody>
      </p:sp>
      <p:sp>
        <p:nvSpPr>
          <p:cNvPr id="257" name="Google Shape;257;p14:notes">
            <a:extLst>
              <a:ext uri="{FF2B5EF4-FFF2-40B4-BE49-F238E27FC236}">
                <a16:creationId xmlns:a16="http://schemas.microsoft.com/office/drawing/2014/main" id="{07D0543B-C5B7-1909-3C72-01F0CD78E13C}"/>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E7B97-F32E-49AD-96A2-4F227D22EDF8}"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A5A996D-29EC-6871-6DE6-8A3EBB3C3F4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3F01AE4-065E-F958-3E90-01D3CDBFD56B}"/>
              </a:ext>
            </a:extLst>
          </p:cNvPr>
          <p:cNvSpPr>
            <a:spLocks noGrp="1"/>
          </p:cNvSpPr>
          <p:nvPr>
            <p:ph type="body" idx="1"/>
          </p:nvPr>
        </p:nvSpPr>
        <p:spPr/>
        <p:txBody>
          <a:bodyPr/>
          <a:lstStyle/>
          <a:p>
            <a:pPr>
              <a:defRPr/>
            </a:pPr>
            <a:r>
              <a:rPr lang="en-GB" dirty="0"/>
              <a:t>Again the values based leadership approach is evident here as </a:t>
            </a:r>
            <a:r>
              <a:rPr lang="en-GB" dirty="0">
                <a:latin typeface="+mn-lt"/>
              </a:rPr>
              <a:t>the participants used this to create opportunities within their schools curriculum to reinforce the sense of collective  - to reinforce social bonds and to create community cohesion. This not only was seen as supporting the children's academic outcomes, but also by sharing and enhancing the collective ethos of the school reinforcing strong community relationships.  </a:t>
            </a:r>
          </a:p>
          <a:p>
            <a:pPr>
              <a:defRPr/>
            </a:pPr>
            <a:endParaRPr lang="en-GB" dirty="0"/>
          </a:p>
        </p:txBody>
      </p:sp>
      <p:sp>
        <p:nvSpPr>
          <p:cNvPr id="48132" name="Slide Number Placeholder 3">
            <a:extLst>
              <a:ext uri="{FF2B5EF4-FFF2-40B4-BE49-F238E27FC236}">
                <a16:creationId xmlns:a16="http://schemas.microsoft.com/office/drawing/2014/main" id="{2D91FF39-888A-C19A-F313-A560C349AC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30FD12-61AE-42FF-899A-0424BA943A1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D62F3C7-6CC6-FFB0-3832-41DCA36FFEA8}"/>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50E53B41-B81B-ACBB-D087-C7C1BF1D0E0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p>
        </p:txBody>
      </p:sp>
      <p:sp>
        <p:nvSpPr>
          <p:cNvPr id="108548" name="Slide Number Placeholder 3">
            <a:extLst>
              <a:ext uri="{FF2B5EF4-FFF2-40B4-BE49-F238E27FC236}">
                <a16:creationId xmlns:a16="http://schemas.microsoft.com/office/drawing/2014/main" id="{17476968-53E8-98C8-92C3-6452E2FA066D}"/>
              </a:ext>
            </a:extLst>
          </p:cNvPr>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C08D390-CB24-4D98-AEBA-CBA9D28E25F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666ED-86A5-4133-9AFC-9F5F8839214E}" type="slidenum">
              <a:rPr lang="en-GB" smtClean="0"/>
              <a:t>42</a:t>
            </a:fld>
            <a:endParaRPr lang="en-GB"/>
          </a:p>
        </p:txBody>
      </p:sp>
    </p:spTree>
    <p:extLst>
      <p:ext uri="{BB962C8B-B14F-4D97-AF65-F5344CB8AC3E}">
        <p14:creationId xmlns:p14="http://schemas.microsoft.com/office/powerpoint/2010/main" val="313239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3CF957-BDFF-47E8-9214-FEEF451BFF3C}" type="slidenum">
              <a:rPr lang="en-GB" smtClean="0"/>
              <a:t>2</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1219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8135A47-BA1A-3092-2ED1-6E29FB86B3F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F1ADD93-C2AC-1C4A-36C2-34977A418F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6388" name="Slide Number Placeholder 3">
            <a:extLst>
              <a:ext uri="{FF2B5EF4-FFF2-40B4-BE49-F238E27FC236}">
                <a16:creationId xmlns:a16="http://schemas.microsoft.com/office/drawing/2014/main" id="{E3EE7A55-CAE4-3EA7-0ECF-E224553A4A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5C10A5-8A5C-4007-8FC1-01E08ABF3B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29935558-C6F7-99B7-2C51-B4473492789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FE03FB10-6186-3BF0-0781-51A0F9A517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It all comes down to planning and challenging your school meals provider to ensure that numbers are right and that the school is getting not only high quality food, but also value for money and being aware of the environmental impact of school lunches and food waste.</a:t>
            </a:r>
          </a:p>
        </p:txBody>
      </p:sp>
      <p:sp>
        <p:nvSpPr>
          <p:cNvPr id="23556" name="Slide Number Placeholder 3">
            <a:extLst>
              <a:ext uri="{FF2B5EF4-FFF2-40B4-BE49-F238E27FC236}">
                <a16:creationId xmlns:a16="http://schemas.microsoft.com/office/drawing/2014/main" id="{F2063F14-5906-567C-8B02-7026B9A123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6CEEB3-D9B9-4BB8-B5C9-C70D83F2B2D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14;p4:notes">
            <a:extLst>
              <a:ext uri="{FF2B5EF4-FFF2-40B4-BE49-F238E27FC236}">
                <a16:creationId xmlns:a16="http://schemas.microsoft.com/office/drawing/2014/main" id="{50F5044A-9FAD-86AD-1E36-0CD0C3FD27C7}"/>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115" name="Google Shape;115;p4:notes">
            <a:extLst>
              <a:ext uri="{FF2B5EF4-FFF2-40B4-BE49-F238E27FC236}">
                <a16:creationId xmlns:a16="http://schemas.microsoft.com/office/drawing/2014/main" id="{B250785C-5EB2-7C24-C2C0-BC49A047E075}"/>
              </a:ext>
            </a:extLst>
          </p:cNvPr>
          <p:cNvSpPr txBox="1">
            <a:spLocks noGrp="1"/>
          </p:cNvSpPr>
          <p:nvPr>
            <p:ph type="body" idx="1"/>
          </p:nvPr>
        </p:nvSpPr>
        <p:spPr>
          <a:xfrm>
            <a:off x="685800" y="4343400"/>
            <a:ext cx="5486400" cy="4114800"/>
          </a:xfrm>
          <a:ln/>
        </p:spPr>
        <p:txBody>
          <a:bodyPr spcFirstLastPara="1" lIns="91425" tIns="45700" rIns="91425" bIns="45700">
            <a:noAutofit/>
          </a:bodyPr>
          <a:lstStyle/>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TastEd is an exciting and unique  scheme of work. It is sensory food education which enables children to develop a new relationship with fresh fruit and vegetables.  </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The lessons have been designed to be taught by teachers and other members of staff. There are comprehensive lesson plans and PowerPoints to accompany the lessons </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They have been successfully taught and embedded into large, diverse schools in London and other cities, but also in smaller, rural settings. </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This simple new method allows children to experience fresh produce on their terms by exploring it with their senses. </a:t>
            </a:r>
            <a:endParaRPr/>
          </a:p>
          <a:p>
            <a:pPr>
              <a:spcBef>
                <a:spcPts val="0"/>
              </a:spcBef>
              <a:spcAft>
                <a:spcPts val="0"/>
              </a:spcAft>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It’s food education that can be delivered in any classroom using minimal resources.</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It can be used to deliver other curriculum areas and requires no prior subject knowledge. </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Cross curricular links including HISTORY </a:t>
            </a:r>
            <a:endParaRPr/>
          </a:p>
          <a:p>
            <a:pPr>
              <a:spcBef>
                <a:spcPts val="0"/>
              </a:spcBef>
              <a:spcAft>
                <a:spcPts val="0"/>
              </a:spcAft>
              <a:defRPr/>
            </a:pPr>
            <a:r>
              <a:rPr lang="en-GB">
                <a:latin typeface="Calibri"/>
                <a:ea typeface="Calibri"/>
                <a:cs typeface="Calibri"/>
                <a:sym typeface="Calibri"/>
              </a:rPr>
              <a:t> </a:t>
            </a:r>
            <a:endParaRPr/>
          </a:p>
          <a:p>
            <a:pPr marL="285750" indent="-285750">
              <a:spcBef>
                <a:spcPts val="0"/>
              </a:spcBef>
              <a:spcAft>
                <a:spcPts val="0"/>
              </a:spcAft>
              <a:buClr>
                <a:schemeClr val="dk1"/>
              </a:buClr>
              <a:buSzPts val="1200"/>
              <a:buFont typeface="Arial"/>
              <a:buChar char="•"/>
              <a:defRPr/>
            </a:pPr>
            <a:r>
              <a:rPr lang="en-GB">
                <a:latin typeface="Calibri"/>
                <a:ea typeface="Calibri"/>
                <a:cs typeface="Calibri"/>
                <a:sym typeface="Calibri"/>
              </a:rPr>
              <a:t>It’s a way to deliver the primary National Curriculum D &amp; T requirements for Nutrition and Cooking as well as the new PSHE requirement for healthy eating. It can also give children confidence in literacy, especially speech and writing.</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a:spcBef>
                <a:spcPts val="0"/>
              </a:spcBef>
              <a:spcAft>
                <a:spcPts val="0"/>
              </a:spcAft>
              <a:defRPr/>
            </a:pPr>
            <a:r>
              <a:rPr lang="en-GB">
                <a:solidFill>
                  <a:schemeClr val="dk1"/>
                </a:solidFill>
                <a:latin typeface="Calibri"/>
                <a:ea typeface="Calibri"/>
                <a:cs typeface="Calibri"/>
                <a:sym typeface="Calibri"/>
              </a:rPr>
              <a:t> </a:t>
            </a:r>
            <a:endParaRPr/>
          </a:p>
          <a:p>
            <a:pPr marL="285750" indent="-209550">
              <a:spcBef>
                <a:spcPts val="0"/>
              </a:spcBef>
              <a:spcAft>
                <a:spcPts val="0"/>
              </a:spcAft>
              <a:buClr>
                <a:schemeClr val="dk1"/>
              </a:buClr>
              <a:buSzPts val="1200"/>
              <a:buFont typeface="Arial"/>
              <a:buNone/>
              <a:defRPr/>
            </a:pPr>
            <a:endParaRPr>
              <a:latin typeface="Calibri"/>
              <a:ea typeface="Calibri"/>
              <a:cs typeface="Calibri"/>
              <a:sym typeface="Calibri"/>
            </a:endParaRPr>
          </a:p>
          <a:p>
            <a:pPr>
              <a:spcBef>
                <a:spcPts val="0"/>
              </a:spcBef>
              <a:spcAft>
                <a:spcPts val="0"/>
              </a:spcAft>
              <a:defRPr/>
            </a:pPr>
            <a:endParaRPr/>
          </a:p>
        </p:txBody>
      </p:sp>
      <p:sp>
        <p:nvSpPr>
          <p:cNvPr id="116" name="Google Shape;116;p4:notes">
            <a:extLst>
              <a:ext uri="{FF2B5EF4-FFF2-40B4-BE49-F238E27FC236}">
                <a16:creationId xmlns:a16="http://schemas.microsoft.com/office/drawing/2014/main" id="{3418C85C-B2A6-8AA9-699E-4F2385354C8E}"/>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661D7-015B-48BC-AF5F-306159AF851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165;p6:notes">
            <a:extLst>
              <a:ext uri="{FF2B5EF4-FFF2-40B4-BE49-F238E27FC236}">
                <a16:creationId xmlns:a16="http://schemas.microsoft.com/office/drawing/2014/main" id="{FB1C5FA8-6FD7-5C1E-F958-4697FCAEF82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36867" name="Google Shape;166;p6:notes">
            <a:extLst>
              <a:ext uri="{FF2B5EF4-FFF2-40B4-BE49-F238E27FC236}">
                <a16:creationId xmlns:a16="http://schemas.microsoft.com/office/drawing/2014/main" id="{4CE92264-1A35-23A7-2B94-5C5709F75FE5}"/>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rgbClr val="000000"/>
              </a:buClr>
              <a:buSzPts val="1200"/>
              <a:buFont typeface="Calibri" panose="020F0502020204030204" pitchFamily="34" charset="0"/>
              <a:buNone/>
            </a:pPr>
            <a:r>
              <a:rPr lang="en-GB" altLang="en-US">
                <a:latin typeface="Calibri" panose="020F0502020204030204" pitchFamily="34" charset="0"/>
                <a:cs typeface="Calibri" panose="020F0502020204030204" pitchFamily="34" charset="0"/>
                <a:sym typeface="Calibri" panose="020F0502020204030204" pitchFamily="34" charset="0"/>
              </a:rPr>
              <a:t>TastEd is an evidence-based approach to sensory food education which teaches children about food in an experiential way,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works because the lessons are exciting, fun, yet simple.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has been likened to </a:t>
            </a:r>
            <a:r>
              <a:rPr lang="en-GB" altLang="en-US" b="1">
                <a:solidFill>
                  <a:srgbClr val="000000"/>
                </a:solidFill>
                <a:latin typeface="Calibri" panose="020F0502020204030204" pitchFamily="34" charset="0"/>
                <a:cs typeface="Calibri" panose="020F0502020204030204" pitchFamily="34" charset="0"/>
                <a:sym typeface="Calibri" panose="020F0502020204030204" pitchFamily="34" charset="0"/>
              </a:rPr>
              <a:t>artefact led teaching</a:t>
            </a: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popular amongst museum educators.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Generating CURIOSITY and dialogue is at the heart of the TastEd pedagogy.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There are no correct answers, and through asking open questions, children are encouraged to talk about what they can see, smell, touch, hear and taste as teachers bring fresh produce into the classroom each week.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Children learn about food through fun food facts and they also learn to explore it.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 feedback from our beacon school highlights that for many children TastEd lessons are their favourite lessons of the week.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TastEd lessons enable teachers to not only provide children with a new lens for experiencing and understanding food, but they also provide teachers with a pedagogical approach which promotes high levels of wellbeing and engagement with learning across all aspects of the curriculum.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endParaRPr lang="en-US" altLang="en-US"/>
          </a:p>
        </p:txBody>
      </p:sp>
      <p:sp>
        <p:nvSpPr>
          <p:cNvPr id="167" name="Google Shape;167;p6:notes">
            <a:extLst>
              <a:ext uri="{FF2B5EF4-FFF2-40B4-BE49-F238E27FC236}">
                <a16:creationId xmlns:a16="http://schemas.microsoft.com/office/drawing/2014/main" id="{5705C0B0-5449-7AD3-84D0-43EE7CB31983}"/>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752B7-4E79-4079-BFC7-BC885F21D81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73;p7:notes">
            <a:extLst>
              <a:ext uri="{FF2B5EF4-FFF2-40B4-BE49-F238E27FC236}">
                <a16:creationId xmlns:a16="http://schemas.microsoft.com/office/drawing/2014/main" id="{96BDE06C-63C6-8F9D-ADFC-08D8B20DCFC5}"/>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38915" name="Google Shape;174;p7:notes">
            <a:extLst>
              <a:ext uri="{FF2B5EF4-FFF2-40B4-BE49-F238E27FC236}">
                <a16:creationId xmlns:a16="http://schemas.microsoft.com/office/drawing/2014/main" id="{FA824066-5216-5A23-5EDA-3E1FC00ECF7F}"/>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rgbClr val="000000"/>
              </a:buClr>
              <a:buSzPts val="1200"/>
              <a:buFont typeface="Calibri" panose="020F0502020204030204" pitchFamily="34" charset="0"/>
              <a:buNone/>
            </a:pPr>
            <a:r>
              <a:rPr lang="en-GB" altLang="en-US">
                <a:latin typeface="Calibri" panose="020F0502020204030204" pitchFamily="34" charset="0"/>
                <a:cs typeface="Calibri" panose="020F0502020204030204" pitchFamily="34" charset="0"/>
                <a:sym typeface="Calibri" panose="020F0502020204030204" pitchFamily="34" charset="0"/>
              </a:rPr>
              <a:t>TastEd is an evidence-based approach to sensory food education which teaches children about food in an experiential way,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works because the lessons are exciting, fun, yet simple.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has been likened to </a:t>
            </a:r>
            <a:r>
              <a:rPr lang="en-GB" altLang="en-US" b="1">
                <a:solidFill>
                  <a:srgbClr val="000000"/>
                </a:solidFill>
                <a:latin typeface="Calibri" panose="020F0502020204030204" pitchFamily="34" charset="0"/>
                <a:cs typeface="Calibri" panose="020F0502020204030204" pitchFamily="34" charset="0"/>
                <a:sym typeface="Calibri" panose="020F0502020204030204" pitchFamily="34" charset="0"/>
              </a:rPr>
              <a:t>artefact led teaching</a:t>
            </a: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popular amongst museum educators.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Generating CURIOSITY and dialogue is at the heart of the TastEd pedagogy.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There are no correct answers, and through asking open questions, children are encouraged to talk about what they can see, smell, touch, hear and taste as teachers bring fresh produce into the classroom each week.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Children learn about food through fun food facts and they also learn to explore it.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 feedback from our beacon school highlights that for many children TastEd lessons are their favourite lessons of the week.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TastEd lessons enable teachers to not only provide children with a new lens for experiencing and understanding food, but they also provide teachers with a pedagogical approach which promotes high levels of wellbeing and engagement with learning across all aspects of the curriculum.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endParaRPr lang="en-US" altLang="en-US"/>
          </a:p>
        </p:txBody>
      </p:sp>
      <p:sp>
        <p:nvSpPr>
          <p:cNvPr id="175" name="Google Shape;175;p7:notes">
            <a:extLst>
              <a:ext uri="{FF2B5EF4-FFF2-40B4-BE49-F238E27FC236}">
                <a16:creationId xmlns:a16="http://schemas.microsoft.com/office/drawing/2014/main" id="{D07BDAE0-F713-D6AD-F8AC-2940ED20C179}"/>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C655B-07B3-4612-9FCA-6B6C3198DC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203;p10:notes">
            <a:extLst>
              <a:ext uri="{FF2B5EF4-FFF2-40B4-BE49-F238E27FC236}">
                <a16:creationId xmlns:a16="http://schemas.microsoft.com/office/drawing/2014/main" id="{CAB641AD-13C9-2506-8CDB-9816CBE0543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40963" name="Google Shape;204;p10:notes">
            <a:extLst>
              <a:ext uri="{FF2B5EF4-FFF2-40B4-BE49-F238E27FC236}">
                <a16:creationId xmlns:a16="http://schemas.microsoft.com/office/drawing/2014/main" id="{9247B95E-51A2-F632-24A3-E55E7E3DA508}"/>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rgbClr val="000000"/>
              </a:buClr>
              <a:buSzPts val="1200"/>
              <a:buFont typeface="Calibri" panose="020F0502020204030204" pitchFamily="34" charset="0"/>
              <a:buNone/>
            </a:pPr>
            <a:r>
              <a:rPr lang="en-GB" altLang="en-US">
                <a:latin typeface="Calibri" panose="020F0502020204030204" pitchFamily="34" charset="0"/>
                <a:cs typeface="Calibri" panose="020F0502020204030204" pitchFamily="34" charset="0"/>
                <a:sym typeface="Calibri" panose="020F0502020204030204" pitchFamily="34" charset="0"/>
              </a:rPr>
              <a:t>TastEd is an evidence-based approach to sensory food education which teaches children about food in an experiential way,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works because the lessons are exciting, fun, yet simple.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has been likened to </a:t>
            </a:r>
            <a:r>
              <a:rPr lang="en-GB" altLang="en-US" b="1">
                <a:solidFill>
                  <a:srgbClr val="000000"/>
                </a:solidFill>
                <a:latin typeface="Calibri" panose="020F0502020204030204" pitchFamily="34" charset="0"/>
                <a:cs typeface="Calibri" panose="020F0502020204030204" pitchFamily="34" charset="0"/>
                <a:sym typeface="Calibri" panose="020F0502020204030204" pitchFamily="34" charset="0"/>
              </a:rPr>
              <a:t>artefact led teaching</a:t>
            </a: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popular amongst museum educators.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Generating CURIOSITY and dialogue is at the heart of the TastEd pedagogy.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There are no correct answers, and through asking open questions, children are encouraged to talk about what they can see, smell, touch, hear and taste as teachers bring fresh produce into the classroom each week.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Children learn about food through fun food facts and they also learn to explore it.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 feedback from our beacon school highlights that for many children TastEd lessons are their favourite lessons of the week.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TastEd lessons enable teachers to not only provide children with a new lens for experiencing and understanding food, but they also provide teachers with a pedagogical approach which promotes high levels of wellbeing and engagement with learning across all aspects of the curriculum.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endParaRPr lang="en-US" altLang="en-US"/>
          </a:p>
        </p:txBody>
      </p:sp>
      <p:sp>
        <p:nvSpPr>
          <p:cNvPr id="205" name="Google Shape;205;p10:notes">
            <a:extLst>
              <a:ext uri="{FF2B5EF4-FFF2-40B4-BE49-F238E27FC236}">
                <a16:creationId xmlns:a16="http://schemas.microsoft.com/office/drawing/2014/main" id="{9C142271-D805-7DA2-6E71-35F1CBA2418E}"/>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1311C-E433-46F9-A73A-B92801C93E53}"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246;p13:notes">
            <a:extLst>
              <a:ext uri="{FF2B5EF4-FFF2-40B4-BE49-F238E27FC236}">
                <a16:creationId xmlns:a16="http://schemas.microsoft.com/office/drawing/2014/main" id="{01F82E92-847A-0740-EC59-099E321DBC68}"/>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43011" name="Google Shape;247;p13:notes">
            <a:extLst>
              <a:ext uri="{FF2B5EF4-FFF2-40B4-BE49-F238E27FC236}">
                <a16:creationId xmlns:a16="http://schemas.microsoft.com/office/drawing/2014/main" id="{F3C39EC5-7D6B-66FD-37B1-95AA0B43191A}"/>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rgbClr val="000000"/>
              </a:buClr>
              <a:buSzPts val="1200"/>
              <a:buFont typeface="Calibri" panose="020F0502020204030204" pitchFamily="34" charset="0"/>
              <a:buNone/>
            </a:pPr>
            <a:r>
              <a:rPr lang="en-GB" altLang="en-US">
                <a:latin typeface="Calibri" panose="020F0502020204030204" pitchFamily="34" charset="0"/>
                <a:cs typeface="Calibri" panose="020F0502020204030204" pitchFamily="34" charset="0"/>
                <a:sym typeface="Calibri" panose="020F0502020204030204" pitchFamily="34" charset="0"/>
              </a:rPr>
              <a:t>TastEd is an evidence-based approach to sensory food education which teaches children about food in an experiential way,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works because the lessons are exciting, fun, yet simple.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It has been likened to </a:t>
            </a:r>
            <a:r>
              <a:rPr lang="en-GB" altLang="en-US" b="1">
                <a:solidFill>
                  <a:srgbClr val="000000"/>
                </a:solidFill>
                <a:latin typeface="Calibri" panose="020F0502020204030204" pitchFamily="34" charset="0"/>
                <a:cs typeface="Calibri" panose="020F0502020204030204" pitchFamily="34" charset="0"/>
                <a:sym typeface="Calibri" panose="020F0502020204030204" pitchFamily="34" charset="0"/>
              </a:rPr>
              <a:t>artefact led teaching</a:t>
            </a: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popular amongst museum educators.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Generating CURIOSITY and dialogue is at the heart of the TastEd pedagogy.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There are no correct answers, and through asking open questions, children are encouraged to talk about what they can see, smell, touch, hear and taste as teachers bring fresh produce into the classroom each week.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Children learn about food through fun food facts and they also learn to explore it. </a:t>
            </a:r>
            <a:endParaRPr lang="en-US" altLang="en-US"/>
          </a:p>
          <a:p>
            <a:pPr>
              <a:spcBef>
                <a:spcPct val="0"/>
              </a:spcBef>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The feedback from our beacon school highlights that for many children TastEd lessons are their favourite lessons of the week.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TastEd lessons enable teachers to not only provide children with a new lens for experiencing and understanding food, but they also provide teachers with a pedagogical approach which promotes high levels of wellbeing and engagement with learning across all aspects of the curriculum.  </a:t>
            </a:r>
            <a:endParaRPr lang="en-US" altLang="en-US"/>
          </a:p>
          <a:p>
            <a:pPr>
              <a:spcBef>
                <a:spcPct val="0"/>
              </a:spcBef>
            </a:pPr>
            <a:r>
              <a:rPr lang="en-GB" altLang="en-US">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a:p>
            <a:pPr>
              <a:spcBef>
                <a:spcPct val="0"/>
              </a:spcBef>
            </a:pPr>
            <a:endParaRPr lang="en-US" altLang="en-US"/>
          </a:p>
        </p:txBody>
      </p:sp>
      <p:sp>
        <p:nvSpPr>
          <p:cNvPr id="248" name="Google Shape;248;p13:notes">
            <a:extLst>
              <a:ext uri="{FF2B5EF4-FFF2-40B4-BE49-F238E27FC236}">
                <a16:creationId xmlns:a16="http://schemas.microsoft.com/office/drawing/2014/main" id="{ED2AF624-D03F-A654-AA78-F02F7127A100}"/>
              </a:ext>
            </a:extLst>
          </p:cNvPr>
          <p:cNvSpPr>
            <a:spLocks noGrp="1"/>
          </p:cNvSpPr>
          <p:nvPr>
            <p:ph type="sldNum" sz="quarter" idx="5"/>
          </p:nvPr>
        </p:nvSpPr>
        <p:spPr>
          <a:xfrm>
            <a:off x="3884613" y="8685213"/>
            <a:ext cx="2971800" cy="457200"/>
          </a:xfrm>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72276-4FB8-4707-B84F-A45804E6ABE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ACD7-ED27-4292-8B74-2526C0FA47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C6668-8E2B-49E5-A397-1FE62B765D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6231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FTC UEL">
    <p:spTree>
      <p:nvGrpSpPr>
        <p:cNvPr id="1" name=""/>
        <p:cNvGrpSpPr/>
        <p:nvPr/>
      </p:nvGrpSpPr>
      <p:grpSpPr>
        <a:xfrm>
          <a:off x="0" y="0"/>
          <a:ext cx="0" cy="0"/>
          <a:chOff x="0" y="0"/>
          <a:chExt cx="0" cy="0"/>
        </a:xfrm>
      </p:grpSpPr>
      <p:sp>
        <p:nvSpPr>
          <p:cNvPr id="2" name="Title 1"/>
          <p:cNvSpPr>
            <a:spLocks noGrp="1"/>
          </p:cNvSpPr>
          <p:nvPr>
            <p:ph type="title"/>
          </p:nvPr>
        </p:nvSpPr>
        <p:spPr>
          <a:xfrm>
            <a:off x="719403" y="274638"/>
            <a:ext cx="10862997" cy="1143000"/>
          </a:xfrm>
        </p:spPr>
        <p:txBody>
          <a:bodyPr/>
          <a:lstStyle>
            <a:lvl1pPr algn="l">
              <a:defRPr>
                <a:solidFill>
                  <a:schemeClr val="accent4">
                    <a:lumMod val="75000"/>
                  </a:schemeClr>
                </a:solidFill>
              </a:defRPr>
            </a:lvl1pPr>
          </a:lstStyle>
          <a:p>
            <a:r>
              <a:rPr lang="en-US"/>
              <a:t>Click to edit Master title style</a:t>
            </a:r>
            <a:endParaRPr lang="en-GB"/>
          </a:p>
        </p:txBody>
      </p:sp>
      <p:sp>
        <p:nvSpPr>
          <p:cNvPr id="3" name="Content Placeholder 2"/>
          <p:cNvSpPr>
            <a:spLocks noGrp="1"/>
          </p:cNvSpPr>
          <p:nvPr>
            <p:ph idx="1"/>
          </p:nvPr>
        </p:nvSpPr>
        <p:spPr>
          <a:xfrm>
            <a:off x="666712" y="1500176"/>
            <a:ext cx="10972800" cy="4156042"/>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2095A6A8-E67F-4495-8C77-DB6D965D2A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935" y="5656217"/>
            <a:ext cx="1610054" cy="15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64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l">
              <a:defRPr>
                <a:solidFill>
                  <a:schemeClr val="accent4">
                    <a:lumMod val="75000"/>
                  </a:schemeClr>
                </a:solidFill>
              </a:defRPr>
            </a:lvl1p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047125"/>
          </a:xfrm>
        </p:spPr>
        <p:txBody>
          <a:bodyPr/>
          <a:lstStyle>
            <a:lvl1pPr>
              <a:defRPr sz="2800">
                <a:solidFill>
                  <a:schemeClr val="accent4">
                    <a:lumMod val="75000"/>
                  </a:schemeClr>
                </a:solidFill>
              </a:defRPr>
            </a:lvl1pPr>
            <a:lvl2pPr>
              <a:defRPr sz="2400">
                <a:solidFill>
                  <a:schemeClr val="accent4">
                    <a:lumMod val="75000"/>
                  </a:schemeClr>
                </a:solidFill>
              </a:defRPr>
            </a:lvl2pPr>
            <a:lvl3pPr>
              <a:defRPr sz="2000">
                <a:solidFill>
                  <a:schemeClr val="accent4">
                    <a:lumMod val="75000"/>
                  </a:schemeClr>
                </a:solidFill>
              </a:defRPr>
            </a:lvl3pPr>
            <a:lvl4pPr>
              <a:defRPr sz="1800">
                <a:solidFill>
                  <a:schemeClr val="accent4">
                    <a:lumMod val="75000"/>
                  </a:schemeClr>
                </a:solidFill>
              </a:defRPr>
            </a:lvl4pPr>
            <a:lvl5pPr>
              <a:defRPr sz="1800">
                <a:solidFill>
                  <a:schemeClr val="accent4">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600201"/>
            <a:ext cx="5384800" cy="4047125"/>
          </a:xfrm>
        </p:spPr>
        <p:txBody>
          <a:bodyPr/>
          <a:lstStyle>
            <a:lvl1pPr>
              <a:defRPr sz="2800">
                <a:solidFill>
                  <a:schemeClr val="accent4">
                    <a:lumMod val="75000"/>
                  </a:schemeClr>
                </a:solidFill>
              </a:defRPr>
            </a:lvl1pPr>
            <a:lvl2pPr>
              <a:defRPr sz="2400">
                <a:solidFill>
                  <a:schemeClr val="accent4">
                    <a:lumMod val="75000"/>
                  </a:schemeClr>
                </a:solidFill>
              </a:defRPr>
            </a:lvl2pPr>
            <a:lvl3pPr>
              <a:defRPr sz="2000">
                <a:solidFill>
                  <a:schemeClr val="accent4">
                    <a:lumMod val="75000"/>
                  </a:schemeClr>
                </a:solidFill>
              </a:defRPr>
            </a:lvl3pPr>
            <a:lvl4pPr>
              <a:defRPr sz="1800">
                <a:solidFill>
                  <a:schemeClr val="accent4">
                    <a:lumMod val="75000"/>
                  </a:schemeClr>
                </a:solidFill>
              </a:defRPr>
            </a:lvl4pPr>
            <a:lvl5pPr>
              <a:defRPr sz="1800">
                <a:solidFill>
                  <a:schemeClr val="accent4">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2C49AEAC-53E9-43E7-AE3A-448BAF47A9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935" y="5647326"/>
            <a:ext cx="1619552" cy="15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955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4">
                    <a:lumMod val="75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accent4">
                    <a:lumMod val="75000"/>
                  </a:schemeClr>
                </a:solidFill>
              </a:defRPr>
            </a:lvl1pPr>
            <a:lvl2pPr>
              <a:defRPr sz="2000">
                <a:solidFill>
                  <a:schemeClr val="accent4">
                    <a:lumMod val="75000"/>
                  </a:schemeClr>
                </a:solidFill>
              </a:defRPr>
            </a:lvl2pPr>
            <a:lvl3pPr>
              <a:defRPr sz="1800">
                <a:solidFill>
                  <a:schemeClr val="accent4">
                    <a:lumMod val="75000"/>
                  </a:schemeClr>
                </a:solidFill>
              </a:defRPr>
            </a:lvl3pPr>
            <a:lvl4pPr>
              <a:defRPr sz="1600">
                <a:solidFill>
                  <a:schemeClr val="accent4">
                    <a:lumMod val="75000"/>
                  </a:schemeClr>
                </a:solidFill>
              </a:defRPr>
            </a:lvl4pPr>
            <a:lvl5pPr>
              <a:defRPr sz="1600">
                <a:solidFill>
                  <a:schemeClr val="accent4">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accent4">
                    <a:lumMod val="75000"/>
                  </a:schemeClr>
                </a:solidFill>
              </a:defRPr>
            </a:lvl1pPr>
            <a:lvl2pPr>
              <a:defRPr sz="2000">
                <a:solidFill>
                  <a:schemeClr val="accent4">
                    <a:lumMod val="75000"/>
                  </a:schemeClr>
                </a:solidFill>
              </a:defRPr>
            </a:lvl2pPr>
            <a:lvl3pPr>
              <a:defRPr sz="1800">
                <a:solidFill>
                  <a:schemeClr val="accent4">
                    <a:lumMod val="75000"/>
                  </a:schemeClr>
                </a:solidFill>
              </a:defRPr>
            </a:lvl3pPr>
            <a:lvl4pPr>
              <a:defRPr sz="1600">
                <a:solidFill>
                  <a:schemeClr val="accent4">
                    <a:lumMod val="75000"/>
                  </a:schemeClr>
                </a:solidFill>
              </a:defRPr>
            </a:lvl4pPr>
            <a:lvl5pPr>
              <a:defRPr sz="1600">
                <a:solidFill>
                  <a:schemeClr val="accent4">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2541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4">
                    <a:lumMod val="75000"/>
                  </a:schemeClr>
                </a:solidFill>
              </a:defRPr>
            </a:lvl1pPr>
          </a:lstStyle>
          <a:p>
            <a:r>
              <a:rPr lang="en-US"/>
              <a:t>Click to edit Master title style</a:t>
            </a:r>
            <a:endParaRPr lang="en-GB"/>
          </a:p>
        </p:txBody>
      </p:sp>
    </p:spTree>
    <p:extLst>
      <p:ext uri="{BB962C8B-B14F-4D97-AF65-F5344CB8AC3E}">
        <p14:creationId xmlns:p14="http://schemas.microsoft.com/office/powerpoint/2010/main" val="384056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43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34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lIns="91425" tIns="91425" rIns="91425" bIns="91425" anchor="b"/>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lIns="91425" tIns="91425" rIns="91425" b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4" name="Shape 12"/>
          <p:cNvSpPr txBox="1">
            <a:spLocks noGrp="1"/>
          </p:cNvSpPr>
          <p:nvPr>
            <p:ph type="sldNum" idx="10"/>
          </p:nvPr>
        </p:nvSpPr>
        <p:spPr>
          <a:xfrm>
            <a:off x="11296651" y="6218239"/>
            <a:ext cx="732367" cy="523875"/>
          </a:xfrm>
          <a:prstGeom prst="rect">
            <a:avLst/>
          </a:prstGeom>
        </p:spPr>
        <p:txBody>
          <a:bodyPr lIns="91425" tIns="91425" rIns="91425" bIns="91425" anchor="ctr" anchorCtr="0">
            <a:noAutofit/>
          </a:bodyPr>
          <a:lstStyle>
            <a:lvl1pPr>
              <a:spcBef>
                <a:spcPts val="0"/>
              </a:spcBef>
              <a:defRPr/>
            </a:lvl1pPr>
          </a:lstStyle>
          <a:p>
            <a:pPr>
              <a:defRPr/>
            </a:pPr>
            <a:fld id="{F38878DE-4658-D147-84A7-944727CC447C}" type="slidenum">
              <a:rPr lang="en-GB"/>
              <a:pPr>
                <a:defRPr/>
              </a:pPr>
              <a:t>‹#›</a:t>
            </a:fld>
            <a:endParaRPr lang="en-GB"/>
          </a:p>
        </p:txBody>
      </p:sp>
    </p:spTree>
    <p:extLst>
      <p:ext uri="{BB962C8B-B14F-4D97-AF65-F5344CB8AC3E}">
        <p14:creationId xmlns:p14="http://schemas.microsoft.com/office/powerpoint/2010/main" val="87116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2400" y="274638"/>
            <a:ext cx="6350000" cy="1143000"/>
          </a:xfrm>
        </p:spPr>
        <p:txBody>
          <a:bodyPr/>
          <a:lstStyle/>
          <a:p>
            <a:r>
              <a:rPr lang="en-US"/>
              <a:t>Click to edit Master title style</a:t>
            </a:r>
          </a:p>
        </p:txBody>
      </p:sp>
      <p:sp>
        <p:nvSpPr>
          <p:cNvPr id="3" name="Content Placeholder 2"/>
          <p:cNvSpPr>
            <a:spLocks noGrp="1"/>
          </p:cNvSpPr>
          <p:nvPr>
            <p:ph idx="1"/>
          </p:nvPr>
        </p:nvSpPr>
        <p:spPr>
          <a:xfrm>
            <a:off x="5327651" y="1600201"/>
            <a:ext cx="625474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055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7106" name="Picture 2" descr="bit of bubble_2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1"/>
            <a:ext cx="4720167" cy="2168525"/>
          </a:xfrm>
          <a:prstGeom prst="rect">
            <a:avLst/>
          </a:prstGeom>
          <a:noFill/>
        </p:spPr>
      </p:pic>
      <p:sp>
        <p:nvSpPr>
          <p:cNvPr id="47107" name="Rectangle 3"/>
          <p:cNvSpPr>
            <a:spLocks noGrp="1" noChangeArrowheads="1"/>
          </p:cNvSpPr>
          <p:nvPr>
            <p:ph type="ctrTitle"/>
          </p:nvPr>
        </p:nvSpPr>
        <p:spPr>
          <a:xfrm>
            <a:off x="3208867" y="1789114"/>
            <a:ext cx="7357533" cy="2820987"/>
          </a:xfrm>
        </p:spPr>
        <p:txBody>
          <a:bodyPr/>
          <a:lstStyle>
            <a:lvl1pPr>
              <a:defRPr sz="6000"/>
            </a:lvl1pPr>
          </a:lstStyle>
          <a:p>
            <a:r>
              <a:rPr lang="en-US"/>
              <a:t>Click to edit Master title style</a:t>
            </a:r>
          </a:p>
        </p:txBody>
      </p:sp>
      <p:sp>
        <p:nvSpPr>
          <p:cNvPr id="47109" name="Rectangle 5"/>
          <p:cNvSpPr>
            <a:spLocks noGrp="1" noChangeArrowheads="1"/>
          </p:cNvSpPr>
          <p:nvPr>
            <p:ph type="dt" sz="half" idx="2"/>
          </p:nvPr>
        </p:nvSpPr>
        <p:spPr/>
        <p:txBody>
          <a:bodyPr/>
          <a:lstStyle>
            <a:lvl1pPr>
              <a:defRPr/>
            </a:lvl1pPr>
          </a:lstStyle>
          <a:p>
            <a:endParaRPr lang="en-US"/>
          </a:p>
        </p:txBody>
      </p:sp>
      <p:sp>
        <p:nvSpPr>
          <p:cNvPr id="47110" name="Rectangle 6"/>
          <p:cNvSpPr>
            <a:spLocks noGrp="1" noChangeArrowheads="1"/>
          </p:cNvSpPr>
          <p:nvPr>
            <p:ph type="ftr" sz="quarter" idx="3"/>
          </p:nvPr>
        </p:nvSpPr>
        <p:spPr/>
        <p:txBody>
          <a:bodyPr/>
          <a:lstStyle>
            <a:lvl1pPr>
              <a:defRPr/>
            </a:lvl1pPr>
          </a:lstStyle>
          <a:p>
            <a:endParaRPr lang="en-US"/>
          </a:p>
        </p:txBody>
      </p:sp>
      <p:sp>
        <p:nvSpPr>
          <p:cNvPr id="47111" name="Rectangle 7"/>
          <p:cNvSpPr>
            <a:spLocks noGrp="1" noChangeArrowheads="1"/>
          </p:cNvSpPr>
          <p:nvPr>
            <p:ph type="sldNum" sz="quarter" idx="4"/>
          </p:nvPr>
        </p:nvSpPr>
        <p:spPr/>
        <p:txBody>
          <a:bodyPr/>
          <a:lstStyle>
            <a:lvl1pPr>
              <a:defRPr/>
            </a:lvl1pPr>
          </a:lstStyle>
          <a:p>
            <a:fld id="{98839330-7105-4DB3-984A-BEE0D94AD29A}" type="slidenum">
              <a:rPr lang="en-US"/>
              <a:pPr/>
              <a:t>‹#›</a:t>
            </a:fld>
            <a:endParaRPr lang="en-US"/>
          </a:p>
        </p:txBody>
      </p:sp>
    </p:spTree>
    <p:extLst>
      <p:ext uri="{BB962C8B-B14F-4D97-AF65-F5344CB8AC3E}">
        <p14:creationId xmlns:p14="http://schemas.microsoft.com/office/powerpoint/2010/main" val="2364414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292195-34B0-40E1-BB96-D0EA469824AD}" type="slidenum">
              <a:rPr lang="en-US"/>
              <a:pPr/>
              <a:t>‹#›</a:t>
            </a:fld>
            <a:endParaRPr lang="en-US"/>
          </a:p>
        </p:txBody>
      </p:sp>
    </p:spTree>
    <p:extLst>
      <p:ext uri="{BB962C8B-B14F-4D97-AF65-F5344CB8AC3E}">
        <p14:creationId xmlns:p14="http://schemas.microsoft.com/office/powerpoint/2010/main" val="308239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a:t>Title here</a:t>
            </a:r>
            <a:endParaRPr lang="en-GB"/>
          </a:p>
        </p:txBody>
      </p:sp>
      <p:sp>
        <p:nvSpPr>
          <p:cNvPr id="4" name="Text Placeholder 3"/>
          <p:cNvSpPr>
            <a:spLocks noGrp="1"/>
          </p:cNvSpPr>
          <p:nvPr>
            <p:ph type="body" sz="quarter" idx="10"/>
          </p:nvPr>
        </p:nvSpPr>
        <p:spPr>
          <a:xfrm>
            <a:off x="609600" y="1854200"/>
            <a:ext cx="11123613" cy="4070350"/>
          </a:xfrm>
        </p:spPr>
        <p:txBody>
          <a:bodyPr>
            <a:normAutofit/>
          </a:bodyPr>
          <a:lstStyle>
            <a:lvl1pPr>
              <a:defRPr sz="2000"/>
            </a:lvl1pPr>
          </a:lstStyle>
          <a:p>
            <a:pPr lvl="0"/>
            <a:r>
              <a:rPr lang="en-US"/>
              <a:t>Click to edit</a:t>
            </a:r>
            <a:endParaRPr lang="en-GB"/>
          </a:p>
        </p:txBody>
      </p:sp>
    </p:spTree>
    <p:extLst>
      <p:ext uri="{BB962C8B-B14F-4D97-AF65-F5344CB8AC3E}">
        <p14:creationId xmlns:p14="http://schemas.microsoft.com/office/powerpoint/2010/main" val="3314565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D4D629-F3A1-442F-BF7E-21F1AFBA4C59}" type="slidenum">
              <a:rPr lang="en-US"/>
              <a:pPr/>
              <a:t>‹#›</a:t>
            </a:fld>
            <a:endParaRPr lang="en-US"/>
          </a:p>
        </p:txBody>
      </p:sp>
    </p:spTree>
    <p:extLst>
      <p:ext uri="{BB962C8B-B14F-4D97-AF65-F5344CB8AC3E}">
        <p14:creationId xmlns:p14="http://schemas.microsoft.com/office/powerpoint/2010/main" val="3295414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68651" y="2930526"/>
            <a:ext cx="4129616" cy="2779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01468" y="2930526"/>
            <a:ext cx="4129617" cy="2779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2086C5-9EF5-4471-B1F4-0C912E0A7844}" type="slidenum">
              <a:rPr lang="en-US"/>
              <a:pPr/>
              <a:t>‹#›</a:t>
            </a:fld>
            <a:endParaRPr lang="en-US"/>
          </a:p>
        </p:txBody>
      </p:sp>
    </p:spTree>
    <p:extLst>
      <p:ext uri="{BB962C8B-B14F-4D97-AF65-F5344CB8AC3E}">
        <p14:creationId xmlns:p14="http://schemas.microsoft.com/office/powerpoint/2010/main" val="368038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BB58015-D634-40A2-A48E-9AFB77D7D3BB}" type="slidenum">
              <a:rPr lang="en-US"/>
              <a:pPr/>
              <a:t>‹#›</a:t>
            </a:fld>
            <a:endParaRPr lang="en-US"/>
          </a:p>
        </p:txBody>
      </p:sp>
    </p:spTree>
    <p:extLst>
      <p:ext uri="{BB962C8B-B14F-4D97-AF65-F5344CB8AC3E}">
        <p14:creationId xmlns:p14="http://schemas.microsoft.com/office/powerpoint/2010/main" val="3295564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10F56F8-480C-4B8A-BC2E-E90ADF7E9EA6}" type="slidenum">
              <a:rPr lang="en-US"/>
              <a:pPr/>
              <a:t>‹#›</a:t>
            </a:fld>
            <a:endParaRPr lang="en-US"/>
          </a:p>
        </p:txBody>
      </p:sp>
    </p:spTree>
    <p:extLst>
      <p:ext uri="{BB962C8B-B14F-4D97-AF65-F5344CB8AC3E}">
        <p14:creationId xmlns:p14="http://schemas.microsoft.com/office/powerpoint/2010/main" val="2046994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41C5C99-B94E-4F9B-89D9-ECC52FD62194}" type="slidenum">
              <a:rPr lang="en-US"/>
              <a:pPr/>
              <a:t>‹#›</a:t>
            </a:fld>
            <a:endParaRPr lang="en-US"/>
          </a:p>
        </p:txBody>
      </p:sp>
    </p:spTree>
    <p:extLst>
      <p:ext uri="{BB962C8B-B14F-4D97-AF65-F5344CB8AC3E}">
        <p14:creationId xmlns:p14="http://schemas.microsoft.com/office/powerpoint/2010/main" val="249982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02E8D7-EB89-4E6C-A71D-84147B5B0C7D}" type="slidenum">
              <a:rPr lang="en-US"/>
              <a:pPr/>
              <a:t>‹#›</a:t>
            </a:fld>
            <a:endParaRPr lang="en-US"/>
          </a:p>
        </p:txBody>
      </p:sp>
    </p:spTree>
    <p:extLst>
      <p:ext uri="{BB962C8B-B14F-4D97-AF65-F5344CB8AC3E}">
        <p14:creationId xmlns:p14="http://schemas.microsoft.com/office/powerpoint/2010/main" val="2037704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284F8B-3F78-4498-B52A-44939043D383}" type="slidenum">
              <a:rPr lang="en-US"/>
              <a:pPr/>
              <a:t>‹#›</a:t>
            </a:fld>
            <a:endParaRPr lang="en-US"/>
          </a:p>
        </p:txBody>
      </p:sp>
    </p:spTree>
    <p:extLst>
      <p:ext uri="{BB962C8B-B14F-4D97-AF65-F5344CB8AC3E}">
        <p14:creationId xmlns:p14="http://schemas.microsoft.com/office/powerpoint/2010/main" val="2641758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50F8F6-EB25-477F-95B1-CBF6E061A49E}" type="slidenum">
              <a:rPr lang="en-US"/>
              <a:pPr/>
              <a:t>‹#›</a:t>
            </a:fld>
            <a:endParaRPr lang="en-US"/>
          </a:p>
        </p:txBody>
      </p:sp>
    </p:spTree>
    <p:extLst>
      <p:ext uri="{BB962C8B-B14F-4D97-AF65-F5344CB8AC3E}">
        <p14:creationId xmlns:p14="http://schemas.microsoft.com/office/powerpoint/2010/main" val="926571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16534" y="1700213"/>
            <a:ext cx="2114551" cy="4010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68651" y="1700213"/>
            <a:ext cx="6144683" cy="4010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2C137F-3F53-4960-B129-DD1EE1C9CC37}" type="slidenum">
              <a:rPr lang="en-US"/>
              <a:pPr/>
              <a:t>‹#›</a:t>
            </a:fld>
            <a:endParaRPr lang="en-US"/>
          </a:p>
        </p:txBody>
      </p:sp>
    </p:spTree>
    <p:extLst>
      <p:ext uri="{BB962C8B-B14F-4D97-AF65-F5344CB8AC3E}">
        <p14:creationId xmlns:p14="http://schemas.microsoft.com/office/powerpoint/2010/main" val="434207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F51C96-28ED-40A5-08B5-4208C85F536C}"/>
              </a:ext>
            </a:extLst>
          </p:cNvPr>
          <p:cNvSpPr>
            <a:spLocks noGrp="1"/>
          </p:cNvSpPr>
          <p:nvPr>
            <p:ph type="dt" sz="half" idx="10"/>
          </p:nvPr>
        </p:nvSpPr>
        <p:spPr/>
        <p:txBody>
          <a:bodyPr/>
          <a:lstStyle>
            <a:lvl1pPr>
              <a:defRPr/>
            </a:lvl1pPr>
          </a:lstStyle>
          <a:p>
            <a:pPr>
              <a:defRPr/>
            </a:pPr>
            <a:fld id="{9F1047B1-0CD4-4CF8-9302-711CC87C25AE}" type="datetimeFigureOut">
              <a:rPr lang="en-GB"/>
              <a:pPr>
                <a:defRPr/>
              </a:pPr>
              <a:t>02/07/2022</a:t>
            </a:fld>
            <a:endParaRPr lang="en-GB"/>
          </a:p>
        </p:txBody>
      </p:sp>
      <p:sp>
        <p:nvSpPr>
          <p:cNvPr id="5" name="Footer Placeholder 4">
            <a:extLst>
              <a:ext uri="{FF2B5EF4-FFF2-40B4-BE49-F238E27FC236}">
                <a16:creationId xmlns:a16="http://schemas.microsoft.com/office/drawing/2014/main" id="{AC5C2813-E817-FCAA-2086-FED43900EEE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2D0249-EACF-6D83-149C-AB9A88C27CAD}"/>
              </a:ext>
            </a:extLst>
          </p:cNvPr>
          <p:cNvSpPr>
            <a:spLocks noGrp="1"/>
          </p:cNvSpPr>
          <p:nvPr>
            <p:ph type="sldNum" sz="quarter" idx="12"/>
          </p:nvPr>
        </p:nvSpPr>
        <p:spPr/>
        <p:txBody>
          <a:bodyPr/>
          <a:lstStyle>
            <a:lvl1pPr>
              <a:defRPr/>
            </a:lvl1pPr>
          </a:lstStyle>
          <a:p>
            <a:pPr>
              <a:defRPr/>
            </a:pPr>
            <a:fld id="{25AF082E-248E-41C0-859D-CE78B1E73A41}" type="slidenum">
              <a:rPr lang="en-GB"/>
              <a:pPr>
                <a:defRPr/>
              </a:pPr>
              <a:t>‹#›</a:t>
            </a:fld>
            <a:endParaRPr lang="en-GB"/>
          </a:p>
        </p:txBody>
      </p:sp>
    </p:spTree>
    <p:extLst>
      <p:ext uri="{BB962C8B-B14F-4D97-AF65-F5344CB8AC3E}">
        <p14:creationId xmlns:p14="http://schemas.microsoft.com/office/powerpoint/2010/main" val="2295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here</a:t>
            </a:r>
            <a:endParaRPr lang="en-GB"/>
          </a:p>
        </p:txBody>
      </p:sp>
      <p:sp>
        <p:nvSpPr>
          <p:cNvPr id="4" name="Text Placeholder 3"/>
          <p:cNvSpPr>
            <a:spLocks noGrp="1"/>
          </p:cNvSpPr>
          <p:nvPr>
            <p:ph type="body" sz="quarter" idx="10"/>
          </p:nvPr>
        </p:nvSpPr>
        <p:spPr>
          <a:xfrm>
            <a:off x="609600" y="1854021"/>
            <a:ext cx="7362825" cy="4044950"/>
          </a:xfrm>
        </p:spPr>
        <p:txBody>
          <a:bodyPr>
            <a:normAutofit/>
          </a:bodyPr>
          <a:lstStyle>
            <a:lvl1pPr>
              <a:defRPr sz="2000" baseline="0"/>
            </a:lvl1pPr>
          </a:lstStyle>
          <a:p>
            <a:pPr lvl="0"/>
            <a:r>
              <a:rPr lang="en-US"/>
              <a:t>Click to edit </a:t>
            </a:r>
            <a:endParaRPr lang="en-GB"/>
          </a:p>
        </p:txBody>
      </p:sp>
      <p:sp>
        <p:nvSpPr>
          <p:cNvPr id="6" name="Picture Placeholder 5"/>
          <p:cNvSpPr>
            <a:spLocks noGrp="1"/>
          </p:cNvSpPr>
          <p:nvPr>
            <p:ph type="pic" sz="quarter" idx="11"/>
          </p:nvPr>
        </p:nvSpPr>
        <p:spPr>
          <a:xfrm>
            <a:off x="8075613" y="1854200"/>
            <a:ext cx="3798887" cy="4044950"/>
          </a:xfrm>
        </p:spPr>
        <p:txBody>
          <a:bodyPr/>
          <a:lstStyle/>
          <a:p>
            <a:endParaRPr lang="en-GB"/>
          </a:p>
        </p:txBody>
      </p:sp>
    </p:spTree>
    <p:extLst>
      <p:ext uri="{BB962C8B-B14F-4D97-AF65-F5344CB8AC3E}">
        <p14:creationId xmlns:p14="http://schemas.microsoft.com/office/powerpoint/2010/main" val="1009270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706D88-89E6-9AA8-4BF2-2A549912EA23}"/>
              </a:ext>
            </a:extLst>
          </p:cNvPr>
          <p:cNvSpPr>
            <a:spLocks noGrp="1"/>
          </p:cNvSpPr>
          <p:nvPr>
            <p:ph type="dt" sz="half" idx="10"/>
          </p:nvPr>
        </p:nvSpPr>
        <p:spPr/>
        <p:txBody>
          <a:bodyPr/>
          <a:lstStyle>
            <a:lvl1pPr>
              <a:defRPr/>
            </a:lvl1pPr>
          </a:lstStyle>
          <a:p>
            <a:pPr>
              <a:defRPr/>
            </a:pPr>
            <a:fld id="{E4313A49-C761-4CFA-B722-0018EC55950C}" type="datetimeFigureOut">
              <a:rPr lang="en-GB"/>
              <a:pPr>
                <a:defRPr/>
              </a:pPr>
              <a:t>02/07/2022</a:t>
            </a:fld>
            <a:endParaRPr lang="en-GB"/>
          </a:p>
        </p:txBody>
      </p:sp>
      <p:sp>
        <p:nvSpPr>
          <p:cNvPr id="5" name="Footer Placeholder 4">
            <a:extLst>
              <a:ext uri="{FF2B5EF4-FFF2-40B4-BE49-F238E27FC236}">
                <a16:creationId xmlns:a16="http://schemas.microsoft.com/office/drawing/2014/main" id="{B09A5C20-A214-6047-E783-F90BF7D8AAB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2B90E0-D55A-E5A6-B228-AF79B48A14B1}"/>
              </a:ext>
            </a:extLst>
          </p:cNvPr>
          <p:cNvSpPr>
            <a:spLocks noGrp="1"/>
          </p:cNvSpPr>
          <p:nvPr>
            <p:ph type="sldNum" sz="quarter" idx="12"/>
          </p:nvPr>
        </p:nvSpPr>
        <p:spPr/>
        <p:txBody>
          <a:bodyPr/>
          <a:lstStyle>
            <a:lvl1pPr>
              <a:defRPr/>
            </a:lvl1pPr>
          </a:lstStyle>
          <a:p>
            <a:pPr>
              <a:defRPr/>
            </a:pPr>
            <a:fld id="{CC6F76B3-098B-4C36-8AE2-85BB66CD71CE}" type="slidenum">
              <a:rPr lang="en-GB"/>
              <a:pPr>
                <a:defRPr/>
              </a:pPr>
              <a:t>‹#›</a:t>
            </a:fld>
            <a:endParaRPr lang="en-GB"/>
          </a:p>
        </p:txBody>
      </p:sp>
    </p:spTree>
    <p:extLst>
      <p:ext uri="{BB962C8B-B14F-4D97-AF65-F5344CB8AC3E}">
        <p14:creationId xmlns:p14="http://schemas.microsoft.com/office/powerpoint/2010/main" val="133452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377559-A3A5-E076-2C2D-2B7CABE27A13}"/>
              </a:ext>
            </a:extLst>
          </p:cNvPr>
          <p:cNvSpPr>
            <a:spLocks noGrp="1"/>
          </p:cNvSpPr>
          <p:nvPr>
            <p:ph type="dt" sz="half" idx="10"/>
          </p:nvPr>
        </p:nvSpPr>
        <p:spPr/>
        <p:txBody>
          <a:bodyPr/>
          <a:lstStyle>
            <a:lvl1pPr>
              <a:defRPr/>
            </a:lvl1pPr>
          </a:lstStyle>
          <a:p>
            <a:pPr>
              <a:defRPr/>
            </a:pPr>
            <a:fld id="{9ACD746E-1126-4713-93CD-2EF076CE1C51}" type="datetimeFigureOut">
              <a:rPr lang="en-GB"/>
              <a:pPr>
                <a:defRPr/>
              </a:pPr>
              <a:t>02/07/2022</a:t>
            </a:fld>
            <a:endParaRPr lang="en-GB"/>
          </a:p>
        </p:txBody>
      </p:sp>
      <p:sp>
        <p:nvSpPr>
          <p:cNvPr id="5" name="Footer Placeholder 4">
            <a:extLst>
              <a:ext uri="{FF2B5EF4-FFF2-40B4-BE49-F238E27FC236}">
                <a16:creationId xmlns:a16="http://schemas.microsoft.com/office/drawing/2014/main" id="{7D1D6D7B-89EC-5A05-1EFB-2E3D2FAE05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9ACA01A-323B-FC5E-16CB-DBC3D16E064D}"/>
              </a:ext>
            </a:extLst>
          </p:cNvPr>
          <p:cNvSpPr>
            <a:spLocks noGrp="1"/>
          </p:cNvSpPr>
          <p:nvPr>
            <p:ph type="sldNum" sz="quarter" idx="12"/>
          </p:nvPr>
        </p:nvSpPr>
        <p:spPr/>
        <p:txBody>
          <a:bodyPr/>
          <a:lstStyle>
            <a:lvl1pPr>
              <a:defRPr/>
            </a:lvl1pPr>
          </a:lstStyle>
          <a:p>
            <a:pPr>
              <a:defRPr/>
            </a:pPr>
            <a:fld id="{58F3D764-040C-4820-A412-8EF80A129E2A}" type="slidenum">
              <a:rPr lang="en-GB"/>
              <a:pPr>
                <a:defRPr/>
              </a:pPr>
              <a:t>‹#›</a:t>
            </a:fld>
            <a:endParaRPr lang="en-GB"/>
          </a:p>
        </p:txBody>
      </p:sp>
    </p:spTree>
    <p:extLst>
      <p:ext uri="{BB962C8B-B14F-4D97-AF65-F5344CB8AC3E}">
        <p14:creationId xmlns:p14="http://schemas.microsoft.com/office/powerpoint/2010/main" val="2624916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0AFBDB1-1B97-45A5-4D53-FAD2BE7C6FF2}"/>
              </a:ext>
            </a:extLst>
          </p:cNvPr>
          <p:cNvSpPr>
            <a:spLocks noGrp="1"/>
          </p:cNvSpPr>
          <p:nvPr>
            <p:ph type="dt" sz="half" idx="10"/>
          </p:nvPr>
        </p:nvSpPr>
        <p:spPr/>
        <p:txBody>
          <a:bodyPr/>
          <a:lstStyle>
            <a:lvl1pPr>
              <a:defRPr/>
            </a:lvl1pPr>
          </a:lstStyle>
          <a:p>
            <a:pPr>
              <a:defRPr/>
            </a:pPr>
            <a:fld id="{5E3AD656-67B1-4379-8616-F146941E7AD9}" type="datetimeFigureOut">
              <a:rPr lang="en-GB"/>
              <a:pPr>
                <a:defRPr/>
              </a:pPr>
              <a:t>02/07/2022</a:t>
            </a:fld>
            <a:endParaRPr lang="en-GB"/>
          </a:p>
        </p:txBody>
      </p:sp>
      <p:sp>
        <p:nvSpPr>
          <p:cNvPr id="6" name="Footer Placeholder 4">
            <a:extLst>
              <a:ext uri="{FF2B5EF4-FFF2-40B4-BE49-F238E27FC236}">
                <a16:creationId xmlns:a16="http://schemas.microsoft.com/office/drawing/2014/main" id="{712AF5A2-1AFB-DA29-211F-503C3A02C82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8290D5C-6733-0FC8-25A9-A946DB0DE774}"/>
              </a:ext>
            </a:extLst>
          </p:cNvPr>
          <p:cNvSpPr>
            <a:spLocks noGrp="1"/>
          </p:cNvSpPr>
          <p:nvPr>
            <p:ph type="sldNum" sz="quarter" idx="12"/>
          </p:nvPr>
        </p:nvSpPr>
        <p:spPr/>
        <p:txBody>
          <a:bodyPr/>
          <a:lstStyle>
            <a:lvl1pPr>
              <a:defRPr/>
            </a:lvl1pPr>
          </a:lstStyle>
          <a:p>
            <a:pPr>
              <a:defRPr/>
            </a:pPr>
            <a:fld id="{40477D6C-FB03-4E46-A949-875F0E9CD3D6}" type="slidenum">
              <a:rPr lang="en-GB"/>
              <a:pPr>
                <a:defRPr/>
              </a:pPr>
              <a:t>‹#›</a:t>
            </a:fld>
            <a:endParaRPr lang="en-GB"/>
          </a:p>
        </p:txBody>
      </p:sp>
    </p:spTree>
    <p:extLst>
      <p:ext uri="{BB962C8B-B14F-4D97-AF65-F5344CB8AC3E}">
        <p14:creationId xmlns:p14="http://schemas.microsoft.com/office/powerpoint/2010/main" val="1360156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E826C26-60F9-D1BD-A7FE-66FA3E0FB09E}"/>
              </a:ext>
            </a:extLst>
          </p:cNvPr>
          <p:cNvSpPr>
            <a:spLocks noGrp="1"/>
          </p:cNvSpPr>
          <p:nvPr>
            <p:ph type="dt" sz="half" idx="10"/>
          </p:nvPr>
        </p:nvSpPr>
        <p:spPr/>
        <p:txBody>
          <a:bodyPr/>
          <a:lstStyle>
            <a:lvl1pPr>
              <a:defRPr/>
            </a:lvl1pPr>
          </a:lstStyle>
          <a:p>
            <a:pPr>
              <a:defRPr/>
            </a:pPr>
            <a:fld id="{5D732252-0B44-46AE-92D9-CA59EB618866}" type="datetimeFigureOut">
              <a:rPr lang="en-GB"/>
              <a:pPr>
                <a:defRPr/>
              </a:pPr>
              <a:t>02/07/2022</a:t>
            </a:fld>
            <a:endParaRPr lang="en-GB"/>
          </a:p>
        </p:txBody>
      </p:sp>
      <p:sp>
        <p:nvSpPr>
          <p:cNvPr id="8" name="Footer Placeholder 4">
            <a:extLst>
              <a:ext uri="{FF2B5EF4-FFF2-40B4-BE49-F238E27FC236}">
                <a16:creationId xmlns:a16="http://schemas.microsoft.com/office/drawing/2014/main" id="{8516BF46-48E2-1F88-795D-059F9A71D26F}"/>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0F3F9423-D8B2-2BCD-807B-64A12821F09A}"/>
              </a:ext>
            </a:extLst>
          </p:cNvPr>
          <p:cNvSpPr>
            <a:spLocks noGrp="1"/>
          </p:cNvSpPr>
          <p:nvPr>
            <p:ph type="sldNum" sz="quarter" idx="12"/>
          </p:nvPr>
        </p:nvSpPr>
        <p:spPr/>
        <p:txBody>
          <a:bodyPr/>
          <a:lstStyle>
            <a:lvl1pPr>
              <a:defRPr/>
            </a:lvl1pPr>
          </a:lstStyle>
          <a:p>
            <a:pPr>
              <a:defRPr/>
            </a:pPr>
            <a:fld id="{DF671D91-1BDC-4F36-8EC8-54368C47A24B}" type="slidenum">
              <a:rPr lang="en-GB"/>
              <a:pPr>
                <a:defRPr/>
              </a:pPr>
              <a:t>‹#›</a:t>
            </a:fld>
            <a:endParaRPr lang="en-GB"/>
          </a:p>
        </p:txBody>
      </p:sp>
    </p:spTree>
    <p:extLst>
      <p:ext uri="{BB962C8B-B14F-4D97-AF65-F5344CB8AC3E}">
        <p14:creationId xmlns:p14="http://schemas.microsoft.com/office/powerpoint/2010/main" val="61886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D6367538-27B3-E347-4E65-48B24A2CA52A}"/>
              </a:ext>
            </a:extLst>
          </p:cNvPr>
          <p:cNvSpPr>
            <a:spLocks noGrp="1"/>
          </p:cNvSpPr>
          <p:nvPr>
            <p:ph type="dt" sz="half" idx="10"/>
          </p:nvPr>
        </p:nvSpPr>
        <p:spPr/>
        <p:txBody>
          <a:bodyPr/>
          <a:lstStyle>
            <a:lvl1pPr>
              <a:defRPr/>
            </a:lvl1pPr>
          </a:lstStyle>
          <a:p>
            <a:pPr>
              <a:defRPr/>
            </a:pPr>
            <a:fld id="{A24DAD76-563C-4CC9-8525-77A7CD79E451}" type="datetimeFigureOut">
              <a:rPr lang="en-GB"/>
              <a:pPr>
                <a:defRPr/>
              </a:pPr>
              <a:t>02/07/2022</a:t>
            </a:fld>
            <a:endParaRPr lang="en-GB"/>
          </a:p>
        </p:txBody>
      </p:sp>
      <p:sp>
        <p:nvSpPr>
          <p:cNvPr id="4" name="Footer Placeholder 4">
            <a:extLst>
              <a:ext uri="{FF2B5EF4-FFF2-40B4-BE49-F238E27FC236}">
                <a16:creationId xmlns:a16="http://schemas.microsoft.com/office/drawing/2014/main" id="{54474DD9-3C58-B12B-048D-4A698D950E8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AE98A136-EE73-0750-76A6-AF1B8EBF2F1F}"/>
              </a:ext>
            </a:extLst>
          </p:cNvPr>
          <p:cNvSpPr>
            <a:spLocks noGrp="1"/>
          </p:cNvSpPr>
          <p:nvPr>
            <p:ph type="sldNum" sz="quarter" idx="12"/>
          </p:nvPr>
        </p:nvSpPr>
        <p:spPr/>
        <p:txBody>
          <a:bodyPr/>
          <a:lstStyle>
            <a:lvl1pPr>
              <a:defRPr/>
            </a:lvl1pPr>
          </a:lstStyle>
          <a:p>
            <a:pPr>
              <a:defRPr/>
            </a:pPr>
            <a:fld id="{D9096451-BB17-4AAD-B410-1452AD3A733E}" type="slidenum">
              <a:rPr lang="en-GB"/>
              <a:pPr>
                <a:defRPr/>
              </a:pPr>
              <a:t>‹#›</a:t>
            </a:fld>
            <a:endParaRPr lang="en-GB"/>
          </a:p>
        </p:txBody>
      </p:sp>
    </p:spTree>
    <p:extLst>
      <p:ext uri="{BB962C8B-B14F-4D97-AF65-F5344CB8AC3E}">
        <p14:creationId xmlns:p14="http://schemas.microsoft.com/office/powerpoint/2010/main" val="3882337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7B5CE88-EA4B-8738-56BD-D247471EF3AE}"/>
              </a:ext>
            </a:extLst>
          </p:cNvPr>
          <p:cNvSpPr>
            <a:spLocks noGrp="1"/>
          </p:cNvSpPr>
          <p:nvPr>
            <p:ph type="dt" sz="half" idx="10"/>
          </p:nvPr>
        </p:nvSpPr>
        <p:spPr/>
        <p:txBody>
          <a:bodyPr/>
          <a:lstStyle>
            <a:lvl1pPr>
              <a:defRPr/>
            </a:lvl1pPr>
          </a:lstStyle>
          <a:p>
            <a:pPr>
              <a:defRPr/>
            </a:pPr>
            <a:fld id="{69817192-4574-4DEE-858F-18E7BFDE62E2}" type="datetimeFigureOut">
              <a:rPr lang="en-GB"/>
              <a:pPr>
                <a:defRPr/>
              </a:pPr>
              <a:t>02/07/2022</a:t>
            </a:fld>
            <a:endParaRPr lang="en-GB"/>
          </a:p>
        </p:txBody>
      </p:sp>
      <p:sp>
        <p:nvSpPr>
          <p:cNvPr id="3" name="Footer Placeholder 4">
            <a:extLst>
              <a:ext uri="{FF2B5EF4-FFF2-40B4-BE49-F238E27FC236}">
                <a16:creationId xmlns:a16="http://schemas.microsoft.com/office/drawing/2014/main" id="{E8C4F750-A811-C44F-D843-FF711C0714E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3A81E76-D706-6A44-5888-29ED267DBAF2}"/>
              </a:ext>
            </a:extLst>
          </p:cNvPr>
          <p:cNvSpPr>
            <a:spLocks noGrp="1"/>
          </p:cNvSpPr>
          <p:nvPr>
            <p:ph type="sldNum" sz="quarter" idx="12"/>
          </p:nvPr>
        </p:nvSpPr>
        <p:spPr/>
        <p:txBody>
          <a:bodyPr/>
          <a:lstStyle>
            <a:lvl1pPr>
              <a:defRPr/>
            </a:lvl1pPr>
          </a:lstStyle>
          <a:p>
            <a:pPr>
              <a:defRPr/>
            </a:pPr>
            <a:fld id="{2C3A5617-9150-419E-900D-6658BF6A4A52}" type="slidenum">
              <a:rPr lang="en-GB"/>
              <a:pPr>
                <a:defRPr/>
              </a:pPr>
              <a:t>‹#›</a:t>
            </a:fld>
            <a:endParaRPr lang="en-GB"/>
          </a:p>
        </p:txBody>
      </p:sp>
    </p:spTree>
    <p:extLst>
      <p:ext uri="{BB962C8B-B14F-4D97-AF65-F5344CB8AC3E}">
        <p14:creationId xmlns:p14="http://schemas.microsoft.com/office/powerpoint/2010/main" val="980883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36FBDD9F-9CEA-6943-EDAB-06141F2E1D52}"/>
              </a:ext>
            </a:extLst>
          </p:cNvPr>
          <p:cNvSpPr>
            <a:spLocks noGrp="1"/>
          </p:cNvSpPr>
          <p:nvPr>
            <p:ph type="dt" sz="half" idx="10"/>
          </p:nvPr>
        </p:nvSpPr>
        <p:spPr/>
        <p:txBody>
          <a:bodyPr/>
          <a:lstStyle>
            <a:lvl1pPr>
              <a:defRPr/>
            </a:lvl1pPr>
          </a:lstStyle>
          <a:p>
            <a:pPr>
              <a:defRPr/>
            </a:pPr>
            <a:fld id="{02F48DF3-E7EC-452F-B390-65AC46663E68}" type="datetimeFigureOut">
              <a:rPr lang="en-GB"/>
              <a:pPr>
                <a:defRPr/>
              </a:pPr>
              <a:t>02/07/2022</a:t>
            </a:fld>
            <a:endParaRPr lang="en-GB"/>
          </a:p>
        </p:txBody>
      </p:sp>
      <p:sp>
        <p:nvSpPr>
          <p:cNvPr id="6" name="Footer Placeholder 4">
            <a:extLst>
              <a:ext uri="{FF2B5EF4-FFF2-40B4-BE49-F238E27FC236}">
                <a16:creationId xmlns:a16="http://schemas.microsoft.com/office/drawing/2014/main" id="{7AE49377-6C83-5ACF-996F-E87C521F7E1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64D9CD9-52DA-C8A3-2E86-C39E5DE0D461}"/>
              </a:ext>
            </a:extLst>
          </p:cNvPr>
          <p:cNvSpPr>
            <a:spLocks noGrp="1"/>
          </p:cNvSpPr>
          <p:nvPr>
            <p:ph type="sldNum" sz="quarter" idx="12"/>
          </p:nvPr>
        </p:nvSpPr>
        <p:spPr/>
        <p:txBody>
          <a:bodyPr/>
          <a:lstStyle>
            <a:lvl1pPr>
              <a:defRPr/>
            </a:lvl1pPr>
          </a:lstStyle>
          <a:p>
            <a:pPr>
              <a:defRPr/>
            </a:pPr>
            <a:fld id="{3D90228B-62F6-45E8-B34A-7F559A3621EC}" type="slidenum">
              <a:rPr lang="en-GB"/>
              <a:pPr>
                <a:defRPr/>
              </a:pPr>
              <a:t>‹#›</a:t>
            </a:fld>
            <a:endParaRPr lang="en-GB"/>
          </a:p>
        </p:txBody>
      </p:sp>
    </p:spTree>
    <p:extLst>
      <p:ext uri="{BB962C8B-B14F-4D97-AF65-F5344CB8AC3E}">
        <p14:creationId xmlns:p14="http://schemas.microsoft.com/office/powerpoint/2010/main" val="514645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F30EE41-5D1C-9533-E616-2D5F47F6D0B5}"/>
              </a:ext>
            </a:extLst>
          </p:cNvPr>
          <p:cNvSpPr>
            <a:spLocks noGrp="1"/>
          </p:cNvSpPr>
          <p:nvPr>
            <p:ph type="dt" sz="half" idx="10"/>
          </p:nvPr>
        </p:nvSpPr>
        <p:spPr/>
        <p:txBody>
          <a:bodyPr/>
          <a:lstStyle>
            <a:lvl1pPr>
              <a:defRPr/>
            </a:lvl1pPr>
          </a:lstStyle>
          <a:p>
            <a:pPr>
              <a:defRPr/>
            </a:pPr>
            <a:fld id="{96DB888A-F4DB-47A4-84ED-E6E8878E4144}" type="datetimeFigureOut">
              <a:rPr lang="en-GB"/>
              <a:pPr>
                <a:defRPr/>
              </a:pPr>
              <a:t>02/07/2022</a:t>
            </a:fld>
            <a:endParaRPr lang="en-GB"/>
          </a:p>
        </p:txBody>
      </p:sp>
      <p:sp>
        <p:nvSpPr>
          <p:cNvPr id="6" name="Footer Placeholder 4">
            <a:extLst>
              <a:ext uri="{FF2B5EF4-FFF2-40B4-BE49-F238E27FC236}">
                <a16:creationId xmlns:a16="http://schemas.microsoft.com/office/drawing/2014/main" id="{9D734C39-FBAD-008B-B1EE-F725D78F777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47D5E17-78ED-68C2-43FC-68A96543F60A}"/>
              </a:ext>
            </a:extLst>
          </p:cNvPr>
          <p:cNvSpPr>
            <a:spLocks noGrp="1"/>
          </p:cNvSpPr>
          <p:nvPr>
            <p:ph type="sldNum" sz="quarter" idx="12"/>
          </p:nvPr>
        </p:nvSpPr>
        <p:spPr/>
        <p:txBody>
          <a:bodyPr/>
          <a:lstStyle>
            <a:lvl1pPr>
              <a:defRPr/>
            </a:lvl1pPr>
          </a:lstStyle>
          <a:p>
            <a:pPr>
              <a:defRPr/>
            </a:pPr>
            <a:fld id="{D27E4EE9-A679-49B8-A971-3C6980529073}" type="slidenum">
              <a:rPr lang="en-GB"/>
              <a:pPr>
                <a:defRPr/>
              </a:pPr>
              <a:t>‹#›</a:t>
            </a:fld>
            <a:endParaRPr lang="en-GB"/>
          </a:p>
        </p:txBody>
      </p:sp>
    </p:spTree>
    <p:extLst>
      <p:ext uri="{BB962C8B-B14F-4D97-AF65-F5344CB8AC3E}">
        <p14:creationId xmlns:p14="http://schemas.microsoft.com/office/powerpoint/2010/main" val="176973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1C4D25-1FE1-3C1C-27FB-BA279FCF7E8A}"/>
              </a:ext>
            </a:extLst>
          </p:cNvPr>
          <p:cNvSpPr>
            <a:spLocks noGrp="1"/>
          </p:cNvSpPr>
          <p:nvPr>
            <p:ph type="dt" sz="half" idx="10"/>
          </p:nvPr>
        </p:nvSpPr>
        <p:spPr/>
        <p:txBody>
          <a:bodyPr/>
          <a:lstStyle>
            <a:lvl1pPr>
              <a:defRPr/>
            </a:lvl1pPr>
          </a:lstStyle>
          <a:p>
            <a:pPr>
              <a:defRPr/>
            </a:pPr>
            <a:fld id="{0BE6CA26-EF37-4AFB-8211-9FBA861C7F23}" type="datetimeFigureOut">
              <a:rPr lang="en-GB"/>
              <a:pPr>
                <a:defRPr/>
              </a:pPr>
              <a:t>02/07/2022</a:t>
            </a:fld>
            <a:endParaRPr lang="en-GB"/>
          </a:p>
        </p:txBody>
      </p:sp>
      <p:sp>
        <p:nvSpPr>
          <p:cNvPr id="5" name="Footer Placeholder 4">
            <a:extLst>
              <a:ext uri="{FF2B5EF4-FFF2-40B4-BE49-F238E27FC236}">
                <a16:creationId xmlns:a16="http://schemas.microsoft.com/office/drawing/2014/main" id="{F2C87F75-9201-242D-3322-BD92D33228F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AB997CD-7FFF-A424-0B26-3D58D0E603EA}"/>
              </a:ext>
            </a:extLst>
          </p:cNvPr>
          <p:cNvSpPr>
            <a:spLocks noGrp="1"/>
          </p:cNvSpPr>
          <p:nvPr>
            <p:ph type="sldNum" sz="quarter" idx="12"/>
          </p:nvPr>
        </p:nvSpPr>
        <p:spPr/>
        <p:txBody>
          <a:bodyPr/>
          <a:lstStyle>
            <a:lvl1pPr>
              <a:defRPr/>
            </a:lvl1pPr>
          </a:lstStyle>
          <a:p>
            <a:pPr>
              <a:defRPr/>
            </a:pPr>
            <a:fld id="{7C50B6F7-3035-4CB5-819F-9355B808EAC4}" type="slidenum">
              <a:rPr lang="en-GB"/>
              <a:pPr>
                <a:defRPr/>
              </a:pPr>
              <a:t>‹#›</a:t>
            </a:fld>
            <a:endParaRPr lang="en-GB"/>
          </a:p>
        </p:txBody>
      </p:sp>
    </p:spTree>
    <p:extLst>
      <p:ext uri="{BB962C8B-B14F-4D97-AF65-F5344CB8AC3E}">
        <p14:creationId xmlns:p14="http://schemas.microsoft.com/office/powerpoint/2010/main" val="3321844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F5BDC0-DE88-054E-0730-F5EEBFE57790}"/>
              </a:ext>
            </a:extLst>
          </p:cNvPr>
          <p:cNvSpPr>
            <a:spLocks noGrp="1"/>
          </p:cNvSpPr>
          <p:nvPr>
            <p:ph type="dt" sz="half" idx="10"/>
          </p:nvPr>
        </p:nvSpPr>
        <p:spPr/>
        <p:txBody>
          <a:bodyPr/>
          <a:lstStyle>
            <a:lvl1pPr>
              <a:defRPr/>
            </a:lvl1pPr>
          </a:lstStyle>
          <a:p>
            <a:pPr>
              <a:defRPr/>
            </a:pPr>
            <a:fld id="{D2E30A16-B3B9-4209-B096-53126E0E414F}" type="datetimeFigureOut">
              <a:rPr lang="en-GB"/>
              <a:pPr>
                <a:defRPr/>
              </a:pPr>
              <a:t>02/07/2022</a:t>
            </a:fld>
            <a:endParaRPr lang="en-GB"/>
          </a:p>
        </p:txBody>
      </p:sp>
      <p:sp>
        <p:nvSpPr>
          <p:cNvPr id="5" name="Footer Placeholder 4">
            <a:extLst>
              <a:ext uri="{FF2B5EF4-FFF2-40B4-BE49-F238E27FC236}">
                <a16:creationId xmlns:a16="http://schemas.microsoft.com/office/drawing/2014/main" id="{2ACAF7FC-EDBF-EFC7-AB95-3ABA0AE44EF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8C796EE-B2D8-F178-7EAD-9FC309FE267A}"/>
              </a:ext>
            </a:extLst>
          </p:cNvPr>
          <p:cNvSpPr>
            <a:spLocks noGrp="1"/>
          </p:cNvSpPr>
          <p:nvPr>
            <p:ph type="sldNum" sz="quarter" idx="12"/>
          </p:nvPr>
        </p:nvSpPr>
        <p:spPr/>
        <p:txBody>
          <a:bodyPr/>
          <a:lstStyle>
            <a:lvl1pPr>
              <a:defRPr/>
            </a:lvl1pPr>
          </a:lstStyle>
          <a:p>
            <a:pPr>
              <a:defRPr/>
            </a:pPr>
            <a:fld id="{BAA349CD-055E-4482-AFE0-C3D226D8893D}" type="slidenum">
              <a:rPr lang="en-GB"/>
              <a:pPr>
                <a:defRPr/>
              </a:pPr>
              <a:t>‹#›</a:t>
            </a:fld>
            <a:endParaRPr lang="en-GB"/>
          </a:p>
        </p:txBody>
      </p:sp>
    </p:spTree>
    <p:extLst>
      <p:ext uri="{BB962C8B-B14F-4D97-AF65-F5344CB8AC3E}">
        <p14:creationId xmlns:p14="http://schemas.microsoft.com/office/powerpoint/2010/main" val="131673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837127"/>
            <a:ext cx="11128310" cy="624819"/>
          </a:xfrm>
          <a:prstGeom prst="rect">
            <a:avLst/>
          </a:prstGeom>
        </p:spPr>
        <p:txBody>
          <a:bodyPr/>
          <a:lstStyle>
            <a:lvl1pPr>
              <a:defRPr sz="3600" b="1" baseline="0">
                <a:latin typeface="Arial" charset="0"/>
                <a:ea typeface="Arial" charset="0"/>
                <a:cs typeface="Arial" charset="0"/>
              </a:defRPr>
            </a:lvl1pPr>
          </a:lstStyle>
          <a:p>
            <a:r>
              <a:rPr lang="en-US"/>
              <a:t>Title here</a:t>
            </a:r>
            <a:endParaRPr lang="en-GB"/>
          </a:p>
        </p:txBody>
      </p:sp>
      <p:sp>
        <p:nvSpPr>
          <p:cNvPr id="8" name="Text Placeholder 3"/>
          <p:cNvSpPr>
            <a:spLocks noGrp="1"/>
          </p:cNvSpPr>
          <p:nvPr>
            <p:ph type="body" sz="quarter" idx="10"/>
          </p:nvPr>
        </p:nvSpPr>
        <p:spPr>
          <a:xfrm>
            <a:off x="609600" y="1854200"/>
            <a:ext cx="11123613" cy="4070350"/>
          </a:xfrm>
          <a:prstGeom prst="rect">
            <a:avLst/>
          </a:prstGeom>
        </p:spPr>
        <p:txBody>
          <a:bodyPr>
            <a:normAutofit/>
          </a:bodyPr>
          <a:lstStyle>
            <a:lvl1pPr marL="0" indent="0">
              <a:buFontTx/>
              <a:buNone/>
              <a:defRPr sz="2000">
                <a:latin typeface="Arial" charset="0"/>
                <a:ea typeface="Arial" charset="0"/>
                <a:cs typeface="Arial" charset="0"/>
              </a:defRPr>
            </a:lvl1pPr>
          </a:lstStyle>
          <a:p>
            <a:pPr lvl="0"/>
            <a:r>
              <a:rPr lang="en-US"/>
              <a:t>Click to edit</a:t>
            </a:r>
            <a:endParaRPr lang="en-GB"/>
          </a:p>
        </p:txBody>
      </p:sp>
    </p:spTree>
    <p:extLst>
      <p:ext uri="{BB962C8B-B14F-4D97-AF65-F5344CB8AC3E}">
        <p14:creationId xmlns:p14="http://schemas.microsoft.com/office/powerpoint/2010/main" val="44392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599" y="837127"/>
            <a:ext cx="11268269" cy="624819"/>
          </a:xfrm>
          <a:prstGeom prst="rect">
            <a:avLst/>
          </a:prstGeom>
        </p:spPr>
        <p:txBody>
          <a:bodyPr/>
          <a:lstStyle>
            <a:lvl1pPr>
              <a:defRPr sz="3600" b="1" baseline="0">
                <a:latin typeface="Arial" charset="0"/>
                <a:ea typeface="Arial" charset="0"/>
                <a:cs typeface="Arial" charset="0"/>
              </a:defRPr>
            </a:lvl1pPr>
          </a:lstStyle>
          <a:p>
            <a:r>
              <a:rPr lang="en-US"/>
              <a:t>Title here</a:t>
            </a:r>
            <a:endParaRPr lang="en-GB"/>
          </a:p>
        </p:txBody>
      </p:sp>
      <p:sp>
        <p:nvSpPr>
          <p:cNvPr id="8" name="Text Placeholder 3"/>
          <p:cNvSpPr>
            <a:spLocks noGrp="1"/>
          </p:cNvSpPr>
          <p:nvPr>
            <p:ph type="body" sz="quarter" idx="10"/>
          </p:nvPr>
        </p:nvSpPr>
        <p:spPr>
          <a:xfrm>
            <a:off x="609600" y="1854021"/>
            <a:ext cx="7362825" cy="4044950"/>
          </a:xfrm>
          <a:prstGeom prst="rect">
            <a:avLst/>
          </a:prstGeom>
        </p:spPr>
        <p:txBody>
          <a:bodyPr>
            <a:normAutofit/>
          </a:bodyPr>
          <a:lstStyle>
            <a:lvl1pPr marL="0" indent="0">
              <a:buFontTx/>
              <a:buNone/>
              <a:defRPr sz="2000" baseline="0">
                <a:latin typeface="Arial" charset="0"/>
                <a:ea typeface="Arial" charset="0"/>
                <a:cs typeface="Arial" charset="0"/>
              </a:defRPr>
            </a:lvl1pPr>
          </a:lstStyle>
          <a:p>
            <a:pPr lvl="0"/>
            <a:r>
              <a:rPr lang="en-US"/>
              <a:t>Click to edit </a:t>
            </a:r>
            <a:endParaRPr lang="en-GB"/>
          </a:p>
        </p:txBody>
      </p:sp>
      <p:sp>
        <p:nvSpPr>
          <p:cNvPr id="9" name="Picture Placeholder 5"/>
          <p:cNvSpPr>
            <a:spLocks noGrp="1"/>
          </p:cNvSpPr>
          <p:nvPr>
            <p:ph type="pic" sz="quarter" idx="11"/>
          </p:nvPr>
        </p:nvSpPr>
        <p:spPr>
          <a:xfrm>
            <a:off x="8075613" y="1854200"/>
            <a:ext cx="3798887" cy="4044950"/>
          </a:xfrm>
          <a:prstGeom prst="rect">
            <a:avLst/>
          </a:prstGeom>
        </p:spPr>
        <p:txBody>
          <a:bodyPr/>
          <a:lstStyle>
            <a:lvl1pPr marL="0" indent="0">
              <a:buFontTx/>
              <a:buNone/>
              <a:defRPr sz="2400">
                <a:latin typeface="Arial" charset="0"/>
                <a:ea typeface="Arial" charset="0"/>
                <a:cs typeface="Arial" charset="0"/>
              </a:defRPr>
            </a:lvl1pPr>
          </a:lstStyle>
          <a:p>
            <a:endParaRPr lang="en-GB"/>
          </a:p>
        </p:txBody>
      </p:sp>
    </p:spTree>
    <p:extLst>
      <p:ext uri="{BB962C8B-B14F-4D97-AF65-F5344CB8AC3E}">
        <p14:creationId xmlns:p14="http://schemas.microsoft.com/office/powerpoint/2010/main" val="64758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5" y="1563798"/>
            <a:ext cx="9720000" cy="720000"/>
          </a:xfrm>
          <a:prstGeom prst="rect">
            <a:avLst/>
          </a:prstGeom>
        </p:spPr>
        <p:txBody>
          <a:bodyPr lIns="0" tIns="0" rIns="0" bIns="0" anchor="t"/>
          <a:lstStyle>
            <a:lvl1pPr algn="l">
              <a:defRPr sz="255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14313" indent="-214313" algn="l">
              <a:buSzPct val="90000"/>
              <a:buFont typeface="Arial" charset="0"/>
              <a:buChar char="•"/>
              <a:defRPr sz="1350" b="0" i="0">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Text here</a:t>
            </a:r>
          </a:p>
        </p:txBody>
      </p:sp>
    </p:spTree>
    <p:extLst>
      <p:ext uri="{BB962C8B-B14F-4D97-AF65-F5344CB8AC3E}">
        <p14:creationId xmlns:p14="http://schemas.microsoft.com/office/powerpoint/2010/main" val="191622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3000" b="1" i="0">
                <a:solidFill>
                  <a:srgbClr val="C33D86"/>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90"/>
            <a:ext cx="9144000" cy="3087973"/>
          </a:xfrm>
          <a:prstGeom prst="rect">
            <a:avLst/>
          </a:prstGeom>
        </p:spPr>
        <p:txBody>
          <a:bodyPr lIns="0" tIns="0" rIns="0" bIns="0"/>
          <a:lstStyle>
            <a:lvl1pPr marL="214313" indent="-214313" algn="l">
              <a:buFont typeface="Arial" charset="0"/>
              <a:buChar char="•"/>
              <a:defRPr sz="1350">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Text</a:t>
            </a:r>
          </a:p>
        </p:txBody>
      </p:sp>
    </p:spTree>
    <p:extLst>
      <p:ext uri="{BB962C8B-B14F-4D97-AF65-F5344CB8AC3E}">
        <p14:creationId xmlns:p14="http://schemas.microsoft.com/office/powerpoint/2010/main" val="9671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85373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4676504"/>
            <a:ext cx="2656676" cy="248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06148" y="1412776"/>
            <a:ext cx="8544949" cy="1728192"/>
          </a:xfrm>
        </p:spPr>
        <p:txBody>
          <a:bodyPr/>
          <a:lstStyle>
            <a:lvl1pPr algn="ctr">
              <a:defRPr sz="6000" b="1" baseline="0">
                <a:solidFill>
                  <a:schemeClr val="accent4">
                    <a:lumMod val="75000"/>
                  </a:schemeClr>
                </a:solidFill>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851794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hyperlink" Target="http://www.foodafactoflife.org.uk/"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8.xml"/><Relationship Id="rId5" Type="http://schemas.openxmlformats.org/officeDocument/2006/relationships/hyperlink" Target="http://www.foodafactoflife.org.uk/" TargetMode="Externa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jpeg"/><Relationship Id="rId5" Type="http://schemas.openxmlformats.org/officeDocument/2006/relationships/slideLayout" Target="../slideLayouts/slideLayout13.xml"/><Relationship Id="rId10" Type="http://schemas.openxmlformats.org/officeDocument/2006/relationships/theme" Target="../theme/theme7.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9.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492" y="0"/>
            <a:ext cx="12172508" cy="6847036"/>
          </a:xfrm>
          <a:prstGeom prst="rect">
            <a:avLst/>
          </a:prstGeom>
        </p:spPr>
      </p:pic>
    </p:spTree>
    <p:extLst>
      <p:ext uri="{BB962C8B-B14F-4D97-AF65-F5344CB8AC3E}">
        <p14:creationId xmlns:p14="http://schemas.microsoft.com/office/powerpoint/2010/main" val="1032443473"/>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837127"/>
            <a:ext cx="8398374" cy="624819"/>
          </a:xfrm>
          <a:prstGeom prst="rect">
            <a:avLst/>
          </a:prstGeom>
        </p:spPr>
        <p:txBody>
          <a:bodyPr vert="horz" lIns="91440" tIns="45720" rIns="91440" bIns="45720" rtlCol="0" anchor="ctr">
            <a:normAutofit/>
          </a:bodyPr>
          <a:lstStyle/>
          <a:p>
            <a:r>
              <a:rPr lang="en-US"/>
              <a:t>Title here</a:t>
            </a:r>
            <a:endParaRPr lang="en-GB"/>
          </a:p>
        </p:txBody>
      </p:sp>
      <p:sp>
        <p:nvSpPr>
          <p:cNvPr id="3" name="Text Placeholder 2"/>
          <p:cNvSpPr>
            <a:spLocks noGrp="1"/>
          </p:cNvSpPr>
          <p:nvPr>
            <p:ph type="body" idx="1"/>
          </p:nvPr>
        </p:nvSpPr>
        <p:spPr>
          <a:xfrm>
            <a:off x="609600" y="1867437"/>
            <a:ext cx="11135932" cy="3889419"/>
          </a:xfrm>
          <a:prstGeom prst="rect">
            <a:avLst/>
          </a:prstGeom>
        </p:spPr>
        <p:txBody>
          <a:bodyPr vert="horz" lIns="91440" tIns="45720" rIns="91440" bIns="45720" rtlCol="0">
            <a:normAutofit/>
          </a:bodyPr>
          <a:lstStyle/>
          <a:p>
            <a:pPr lvl="0"/>
            <a:r>
              <a:rPr lang="en-GB" sz="2400">
                <a:latin typeface="Arial" panose="020B0604020202020204" pitchFamily="34" charset="0"/>
                <a:cs typeface="Arial" panose="020B0604020202020204" pitchFamily="34" charset="0"/>
              </a:rPr>
              <a:t>Click to add text</a:t>
            </a:r>
            <a:endParaRPr lang="en-GB"/>
          </a:p>
        </p:txBody>
      </p:sp>
    </p:spTree>
    <p:extLst>
      <p:ext uri="{BB962C8B-B14F-4D97-AF65-F5344CB8AC3E}">
        <p14:creationId xmlns:p14="http://schemas.microsoft.com/office/powerpoint/2010/main" val="1450869770"/>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591442"/>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30"/>
            <a:ext cx="10721788" cy="103875"/>
          </a:xfrm>
          <a:prstGeom prst="rect">
            <a:avLst/>
          </a:prstGeom>
          <a:noFill/>
        </p:spPr>
        <p:txBody>
          <a:bodyPr wrap="square" lIns="0" tIns="0" rIns="0" bIns="0" rtlCol="0">
            <a:spAutoFit/>
          </a:bodyPr>
          <a:lstStyle/>
          <a:p>
            <a:pPr algn="r"/>
            <a:r>
              <a:rPr lang="en-US" sz="675">
                <a:solidFill>
                  <a:prstClr val="black"/>
                </a:solidFill>
                <a:latin typeface="Arial" charset="0"/>
                <a:ea typeface="Arial" charset="0"/>
                <a:cs typeface="Arial" charset="0"/>
                <a:hlinkClick r:id="rId4"/>
              </a:rPr>
              <a:t>www.foodafactoflife.org.uk</a:t>
            </a:r>
            <a:r>
              <a:rPr lang="en-US" sz="675">
                <a:solidFill>
                  <a:prstClr val="black"/>
                </a:solidFill>
                <a:latin typeface="Arial" charset="0"/>
                <a:ea typeface="Arial" charset="0"/>
                <a:cs typeface="Arial" charset="0"/>
              </a:rPr>
              <a:t>    © Food – a fact of life 2022</a:t>
            </a:r>
          </a:p>
        </p:txBody>
      </p:sp>
    </p:spTree>
    <p:extLst>
      <p:ext uri="{BB962C8B-B14F-4D97-AF65-F5344CB8AC3E}">
        <p14:creationId xmlns:p14="http://schemas.microsoft.com/office/powerpoint/2010/main" val="1438286082"/>
      </p:ext>
    </p:extLst>
  </p:cSld>
  <p:clrMap bg1="lt1" tx1="dk1" bg2="lt2" tx2="dk2" accent1="accent1" accent2="accent2" accent3="accent3" accent4="accent4" accent5="accent5" accent6="accent6" hlink="hlink" folHlink="folHlink"/>
  <p:sldLayoutIdLst>
    <p:sldLayoutId id="214748374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73072" y="6539530"/>
            <a:ext cx="10721788" cy="103875"/>
          </a:xfrm>
          <a:prstGeom prst="rect">
            <a:avLst/>
          </a:prstGeom>
          <a:noFill/>
        </p:spPr>
        <p:txBody>
          <a:bodyPr wrap="square" lIns="0" tIns="0" rIns="0" bIns="0" rtlCol="0">
            <a:spAutoFit/>
          </a:bodyPr>
          <a:lstStyle/>
          <a:p>
            <a:pPr algn="r"/>
            <a:r>
              <a:rPr lang="en-US" sz="675" b="0" i="0">
                <a:solidFill>
                  <a:schemeClr val="tx1"/>
                </a:solidFill>
                <a:latin typeface="Arial" charset="0"/>
                <a:ea typeface="Arial" charset="0"/>
                <a:cs typeface="Arial" charset="0"/>
                <a:hlinkClick r:id="rId4"/>
              </a:rPr>
              <a:t>www.foodafactoflife.org.uk</a:t>
            </a:r>
            <a:r>
              <a:rPr lang="en-US" sz="675" b="0" i="0" baseline="0">
                <a:solidFill>
                  <a:schemeClr val="tx1"/>
                </a:solidFill>
                <a:latin typeface="Arial" charset="0"/>
                <a:ea typeface="Arial" charset="0"/>
                <a:cs typeface="Arial" charset="0"/>
              </a:rPr>
              <a:t>    </a:t>
            </a:r>
            <a:r>
              <a:rPr lang="en-US" sz="675"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3614256877"/>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3233581278"/>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232400" y="274638"/>
            <a:ext cx="635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5327651" y="1600201"/>
            <a:ext cx="625474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Tree>
    <p:extLst>
      <p:ext uri="{BB962C8B-B14F-4D97-AF65-F5344CB8AC3E}">
        <p14:creationId xmlns:p14="http://schemas.microsoft.com/office/powerpoint/2010/main" val="6602552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txStyles>
    <p:titleStyle>
      <a:lvl1pPr algn="l" rtl="0" eaLnBrk="0" fontAlgn="base" hangingPunct="0">
        <a:spcBef>
          <a:spcPct val="0"/>
        </a:spcBef>
        <a:spcAft>
          <a:spcPct val="0"/>
        </a:spcAft>
        <a:defRPr sz="4400" kern="1200">
          <a:solidFill>
            <a:srgbClr val="604A7B"/>
          </a:solidFill>
          <a:latin typeface="+mj-lt"/>
          <a:ea typeface="+mj-ea"/>
          <a:cs typeface="+mj-cs"/>
        </a:defRPr>
      </a:lvl1pPr>
      <a:lvl2pPr algn="l" rtl="0" eaLnBrk="0" fontAlgn="base" hangingPunct="0">
        <a:spcBef>
          <a:spcPct val="0"/>
        </a:spcBef>
        <a:spcAft>
          <a:spcPct val="0"/>
        </a:spcAft>
        <a:defRPr sz="4400">
          <a:solidFill>
            <a:srgbClr val="604A7B"/>
          </a:solidFill>
          <a:latin typeface="Arial" charset="0"/>
        </a:defRPr>
      </a:lvl2pPr>
      <a:lvl3pPr algn="l" rtl="0" eaLnBrk="0" fontAlgn="base" hangingPunct="0">
        <a:spcBef>
          <a:spcPct val="0"/>
        </a:spcBef>
        <a:spcAft>
          <a:spcPct val="0"/>
        </a:spcAft>
        <a:defRPr sz="4400">
          <a:solidFill>
            <a:srgbClr val="604A7B"/>
          </a:solidFill>
          <a:latin typeface="Arial" charset="0"/>
        </a:defRPr>
      </a:lvl3pPr>
      <a:lvl4pPr algn="l" rtl="0" eaLnBrk="0" fontAlgn="base" hangingPunct="0">
        <a:spcBef>
          <a:spcPct val="0"/>
        </a:spcBef>
        <a:spcAft>
          <a:spcPct val="0"/>
        </a:spcAft>
        <a:defRPr sz="4400">
          <a:solidFill>
            <a:srgbClr val="604A7B"/>
          </a:solidFill>
          <a:latin typeface="Arial" charset="0"/>
        </a:defRPr>
      </a:lvl4pPr>
      <a:lvl5pPr algn="l" rtl="0" eaLnBrk="0" fontAlgn="base" hangingPunct="0">
        <a:spcBef>
          <a:spcPct val="0"/>
        </a:spcBef>
        <a:spcAft>
          <a:spcPct val="0"/>
        </a:spcAft>
        <a:defRPr sz="4400">
          <a:solidFill>
            <a:srgbClr val="604A7B"/>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604A7B"/>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604A7B"/>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604A7B"/>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604A7B"/>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604A7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3" name="Picture 9" descr="bit of bubble_20%"/>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38100" y="1"/>
            <a:ext cx="4720167" cy="2168525"/>
          </a:xfrm>
          <a:prstGeom prst="rect">
            <a:avLst/>
          </a:prstGeom>
          <a:noFill/>
        </p:spPr>
      </p:pic>
      <p:sp>
        <p:nvSpPr>
          <p:cNvPr id="1026" name="Rectangle 2"/>
          <p:cNvSpPr>
            <a:spLocks noGrp="1" noChangeArrowheads="1"/>
          </p:cNvSpPr>
          <p:nvPr>
            <p:ph type="title"/>
          </p:nvPr>
        </p:nvSpPr>
        <p:spPr bwMode="auto">
          <a:xfrm>
            <a:off x="3168652" y="1700213"/>
            <a:ext cx="84624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a:t>
            </a:r>
            <a:br>
              <a:rPr lang="en-US"/>
            </a:br>
            <a:r>
              <a:rPr lang="en-US"/>
              <a:t>Master title style</a:t>
            </a:r>
          </a:p>
        </p:txBody>
      </p:sp>
      <p:sp>
        <p:nvSpPr>
          <p:cNvPr id="1027" name="Rectangle 3"/>
          <p:cNvSpPr>
            <a:spLocks noGrp="1" noChangeArrowheads="1"/>
          </p:cNvSpPr>
          <p:nvPr>
            <p:ph type="body" idx="1"/>
          </p:nvPr>
        </p:nvSpPr>
        <p:spPr bwMode="auto">
          <a:xfrm>
            <a:off x="3168652" y="2930526"/>
            <a:ext cx="8462433" cy="27797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32CAFF7-BA05-4B92-867C-F4310C356967}" type="slidenum">
              <a:rPr lang="en-US"/>
              <a:pPr/>
              <a:t>‹#›</a:t>
            </a:fld>
            <a:endParaRPr lang="en-US"/>
          </a:p>
        </p:txBody>
      </p:sp>
    </p:spTree>
    <p:extLst>
      <p:ext uri="{BB962C8B-B14F-4D97-AF65-F5344CB8AC3E}">
        <p14:creationId xmlns:p14="http://schemas.microsoft.com/office/powerpoint/2010/main" val="7837412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rtl="0" fontAlgn="base">
        <a:lnSpc>
          <a:spcPct val="90000"/>
        </a:lnSpc>
        <a:spcBef>
          <a:spcPct val="0"/>
        </a:spcBef>
        <a:spcAft>
          <a:spcPct val="0"/>
        </a:spcAft>
        <a:defRPr sz="3400" b="1">
          <a:solidFill>
            <a:srgbClr val="A8084D"/>
          </a:solidFill>
          <a:latin typeface="+mj-lt"/>
          <a:ea typeface="+mj-ea"/>
          <a:cs typeface="+mj-cs"/>
        </a:defRPr>
      </a:lvl1pPr>
      <a:lvl2pPr algn="l" rtl="0" fontAlgn="base">
        <a:lnSpc>
          <a:spcPct val="90000"/>
        </a:lnSpc>
        <a:spcBef>
          <a:spcPct val="0"/>
        </a:spcBef>
        <a:spcAft>
          <a:spcPct val="0"/>
        </a:spcAft>
        <a:defRPr sz="3400" b="1">
          <a:solidFill>
            <a:srgbClr val="A8084D"/>
          </a:solidFill>
          <a:latin typeface="FS Mencap" pitchFamily="50" charset="0"/>
        </a:defRPr>
      </a:lvl2pPr>
      <a:lvl3pPr algn="l" rtl="0" fontAlgn="base">
        <a:lnSpc>
          <a:spcPct val="90000"/>
        </a:lnSpc>
        <a:spcBef>
          <a:spcPct val="0"/>
        </a:spcBef>
        <a:spcAft>
          <a:spcPct val="0"/>
        </a:spcAft>
        <a:defRPr sz="3400" b="1">
          <a:solidFill>
            <a:srgbClr val="A8084D"/>
          </a:solidFill>
          <a:latin typeface="FS Mencap" pitchFamily="50" charset="0"/>
        </a:defRPr>
      </a:lvl3pPr>
      <a:lvl4pPr algn="l" rtl="0" fontAlgn="base">
        <a:lnSpc>
          <a:spcPct val="90000"/>
        </a:lnSpc>
        <a:spcBef>
          <a:spcPct val="0"/>
        </a:spcBef>
        <a:spcAft>
          <a:spcPct val="0"/>
        </a:spcAft>
        <a:defRPr sz="3400" b="1">
          <a:solidFill>
            <a:srgbClr val="A8084D"/>
          </a:solidFill>
          <a:latin typeface="FS Mencap" pitchFamily="50" charset="0"/>
        </a:defRPr>
      </a:lvl4pPr>
      <a:lvl5pPr algn="l" rtl="0" fontAlgn="base">
        <a:lnSpc>
          <a:spcPct val="90000"/>
        </a:lnSpc>
        <a:spcBef>
          <a:spcPct val="0"/>
        </a:spcBef>
        <a:spcAft>
          <a:spcPct val="0"/>
        </a:spcAft>
        <a:defRPr sz="3400" b="1">
          <a:solidFill>
            <a:srgbClr val="A8084D"/>
          </a:solidFill>
          <a:latin typeface="FS Mencap" pitchFamily="50" charset="0"/>
        </a:defRPr>
      </a:lvl5pPr>
      <a:lvl6pPr marL="457200" algn="l" rtl="0" fontAlgn="base">
        <a:lnSpc>
          <a:spcPct val="90000"/>
        </a:lnSpc>
        <a:spcBef>
          <a:spcPct val="0"/>
        </a:spcBef>
        <a:spcAft>
          <a:spcPct val="0"/>
        </a:spcAft>
        <a:defRPr sz="3400" b="1">
          <a:solidFill>
            <a:srgbClr val="A8084D"/>
          </a:solidFill>
          <a:latin typeface="FS Mencap" pitchFamily="50" charset="0"/>
        </a:defRPr>
      </a:lvl6pPr>
      <a:lvl7pPr marL="914400" algn="l" rtl="0" fontAlgn="base">
        <a:lnSpc>
          <a:spcPct val="90000"/>
        </a:lnSpc>
        <a:spcBef>
          <a:spcPct val="0"/>
        </a:spcBef>
        <a:spcAft>
          <a:spcPct val="0"/>
        </a:spcAft>
        <a:defRPr sz="3400" b="1">
          <a:solidFill>
            <a:srgbClr val="A8084D"/>
          </a:solidFill>
          <a:latin typeface="FS Mencap" pitchFamily="50" charset="0"/>
        </a:defRPr>
      </a:lvl7pPr>
      <a:lvl8pPr marL="1371600" algn="l" rtl="0" fontAlgn="base">
        <a:lnSpc>
          <a:spcPct val="90000"/>
        </a:lnSpc>
        <a:spcBef>
          <a:spcPct val="0"/>
        </a:spcBef>
        <a:spcAft>
          <a:spcPct val="0"/>
        </a:spcAft>
        <a:defRPr sz="3400" b="1">
          <a:solidFill>
            <a:srgbClr val="A8084D"/>
          </a:solidFill>
          <a:latin typeface="FS Mencap" pitchFamily="50" charset="0"/>
        </a:defRPr>
      </a:lvl8pPr>
      <a:lvl9pPr marL="1828800" algn="l" rtl="0" fontAlgn="base">
        <a:lnSpc>
          <a:spcPct val="90000"/>
        </a:lnSpc>
        <a:spcBef>
          <a:spcPct val="0"/>
        </a:spcBef>
        <a:spcAft>
          <a:spcPct val="0"/>
        </a:spcAft>
        <a:defRPr sz="3400" b="1">
          <a:solidFill>
            <a:srgbClr val="A8084D"/>
          </a:solidFill>
          <a:latin typeface="FS Mencap" pitchFamily="50"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81946AB-60FF-D868-200D-E937A3767FD0}"/>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50994DF8-7390-FD9F-C586-30B07A27C6F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D1F9A20-9D87-51C0-83F8-CBF0EB532D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8258CEA-F65F-4EB9-B449-F54AED4252D8}" type="datetimeFigureOut">
              <a:rPr lang="en-GB"/>
              <a:pPr>
                <a:defRPr/>
              </a:pPr>
              <a:t>02/07/2022</a:t>
            </a:fld>
            <a:endParaRPr lang="en-GB"/>
          </a:p>
        </p:txBody>
      </p:sp>
      <p:sp>
        <p:nvSpPr>
          <p:cNvPr id="5" name="Footer Placeholder 4">
            <a:extLst>
              <a:ext uri="{FF2B5EF4-FFF2-40B4-BE49-F238E27FC236}">
                <a16:creationId xmlns:a16="http://schemas.microsoft.com/office/drawing/2014/main" id="{8E45CDF3-BE2B-D1AE-B261-67B74D11841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5924367E-1CF5-70D5-003B-D58C15E6868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9B4A03-E02D-4FC8-8ED9-4833B0867BF1}" type="slidenum">
              <a:rPr lang="en-GB"/>
              <a:pPr>
                <a:defRPr/>
              </a:pPr>
              <a:t>‹#›</a:t>
            </a:fld>
            <a:endParaRPr lang="en-GB"/>
          </a:p>
        </p:txBody>
      </p:sp>
    </p:spTree>
    <p:extLst>
      <p:ext uri="{BB962C8B-B14F-4D97-AF65-F5344CB8AC3E}">
        <p14:creationId xmlns:p14="http://schemas.microsoft.com/office/powerpoint/2010/main" val="294833469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0.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nutrition.org.uk/healthy-eating-week/resources/workplaces/reduce-food-waste/"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hyperlink" Target="mailto:info@tasteeducation.com" TargetMode="External"/><Relationship Id="rId5" Type="http://schemas.openxmlformats.org/officeDocument/2006/relationships/hyperlink" Target="http://www.tasteeducation.com/" TargetMode="Externa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hyperlink" Target="https://www.foodafactoflife.org.uk/professional-development/teaching-and-learning/classroom-resources-from-ffl-training/#WFCF" TargetMode="External"/><Relationship Id="rId3" Type="http://schemas.openxmlformats.org/officeDocument/2006/relationships/image" Target="../media/image76.png"/><Relationship Id="rId7" Type="http://schemas.openxmlformats.org/officeDocument/2006/relationships/hyperlink" Target="https://www.foodafactoflife.org.uk/media/5418/using-leftovers-ppt-1416ca.pptx" TargetMode="External"/><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hyperlink" Target="https://www.foodafactoflife.org.uk/pupils-with-additional-needs/" TargetMode="External"/><Relationship Id="rId5" Type="http://schemas.openxmlformats.org/officeDocument/2006/relationships/image" Target="../media/image78.png"/><Relationship Id="rId10" Type="http://schemas.openxmlformats.org/officeDocument/2006/relationships/hyperlink" Target="https://www.nutrition.org.uk/media/ohunys2u/your-balanced-diet_16pp_final_web.pdf" TargetMode="External"/><Relationship Id="rId4" Type="http://schemas.openxmlformats.org/officeDocument/2006/relationships/image" Target="../media/image77.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hyperlink" Target="https://www.cannedfood.co.uk/" TargetMode="External"/><Relationship Id="rId2" Type="http://schemas.openxmlformats.org/officeDocument/2006/relationships/image" Target="../media/image88.jpeg"/><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hyperlink" Target="https://schoolgardening.rhs.org.uk/home" TargetMode="External"/><Relationship Id="rId13" Type="http://schemas.openxmlformats.org/officeDocument/2006/relationships/image" Target="../media/image92.png"/><Relationship Id="rId3" Type="http://schemas.openxmlformats.org/officeDocument/2006/relationships/hyperlink" Target="https://guardiansofgrub.com/" TargetMode="External"/><Relationship Id="rId7" Type="http://schemas.openxmlformats.org/officeDocument/2006/relationships/hyperlink" Target="https://www.lovefoodhatewaste.com/" TargetMode="External"/><Relationship Id="rId12" Type="http://schemas.openxmlformats.org/officeDocument/2006/relationships/image" Target="../media/image91.png"/><Relationship Id="rId2" Type="http://schemas.openxmlformats.org/officeDocument/2006/relationships/hyperlink" Target="https://www.eufic.org/en/food-safety/article/how-to-reduce-food-waste-at-home" TargetMode="External"/><Relationship Id="rId1" Type="http://schemas.openxmlformats.org/officeDocument/2006/relationships/slideLayout" Target="../slideLayouts/slideLayout6.xml"/><Relationship Id="rId6" Type="http://schemas.openxmlformats.org/officeDocument/2006/relationships/hyperlink" Target="https://www.ifst.org/sites/default/files/Food_Waste.pdf" TargetMode="External"/><Relationship Id="rId11" Type="http://schemas.openxmlformats.org/officeDocument/2006/relationships/hyperlink" Target="https://protect-eu.mimecast.com/s/x8S6CERQBt3ynxuNQkz1?domain=ukharvest.org.uk" TargetMode="External"/><Relationship Id="rId5" Type="http://schemas.openxmlformats.org/officeDocument/2006/relationships/hyperlink" Target="https://www.nutrition.org.uk/healthy-eating-week/resources/recipes/" TargetMode="External"/><Relationship Id="rId15" Type="http://schemas.openxmlformats.org/officeDocument/2006/relationships/image" Target="../media/image94.png"/><Relationship Id="rId10" Type="http://schemas.openxmlformats.org/officeDocument/2006/relationships/hyperlink" Target="https://wrap.org.uk/" TargetMode="External"/><Relationship Id="rId4" Type="http://schemas.openxmlformats.org/officeDocument/2006/relationships/hyperlink" Target="https://www.nutrition.org.uk/healthy-eating-week/" TargetMode="External"/><Relationship Id="rId9" Type="http://schemas.openxmlformats.org/officeDocument/2006/relationships/hyperlink" Target="https://wrwa.gov.uk/schools-adult-groups/how-to-reduce-waste-and-recycle-at-school/" TargetMode="External"/><Relationship Id="rId14" Type="http://schemas.openxmlformats.org/officeDocument/2006/relationships/image" Target="../media/image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801" y="2948082"/>
            <a:ext cx="10110266" cy="733096"/>
          </a:xfrm>
        </p:spPr>
        <p:txBody>
          <a:bodyPr/>
          <a:lstStyle/>
          <a:p>
            <a:pPr lvl="0">
              <a:lnSpc>
                <a:spcPct val="100000"/>
              </a:lnSpc>
              <a:spcBef>
                <a:spcPts val="0"/>
              </a:spcBef>
              <a:defRPr/>
            </a:pPr>
            <a:r>
              <a:rPr lang="en-GB" sz="3600" dirty="0"/>
              <a:t>Tackling food waste in schools</a:t>
            </a:r>
            <a:endParaRPr lang="en-GB" sz="3600" b="0" dirty="0">
              <a:latin typeface="Calibri" panose="020F0502020204030204"/>
            </a:endParaRPr>
          </a:p>
        </p:txBody>
      </p:sp>
      <p:sp>
        <p:nvSpPr>
          <p:cNvPr id="3" name="TextBox 2"/>
          <p:cNvSpPr txBox="1"/>
          <p:nvPr/>
        </p:nvSpPr>
        <p:spPr>
          <a:xfrm>
            <a:off x="1142452" y="5348177"/>
            <a:ext cx="24832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29/06/2022</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87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68B8-9D10-0B42-D9E7-3E65AABBFF65}"/>
              </a:ext>
            </a:extLst>
          </p:cNvPr>
          <p:cNvSpPr>
            <a:spLocks noGrp="1"/>
          </p:cNvSpPr>
          <p:nvPr>
            <p:ph type="title"/>
          </p:nvPr>
        </p:nvSpPr>
        <p:spPr/>
        <p:txBody>
          <a:bodyPr rtlCol="0">
            <a:normAutofit/>
          </a:bodyPr>
          <a:lstStyle/>
          <a:p>
            <a:pPr algn="ctr" eaLnBrk="1" fontAlgn="auto" hangingPunct="1">
              <a:spcAft>
                <a:spcPts val="0"/>
              </a:spcAft>
              <a:defRPr/>
            </a:pPr>
            <a:r>
              <a:rPr lang="en-GB" b="1" dirty="0">
                <a:solidFill>
                  <a:schemeClr val="accent6">
                    <a:lumMod val="75000"/>
                  </a:schemeClr>
                </a:solidFill>
              </a:rPr>
              <a:t>Our Meetings:</a:t>
            </a:r>
          </a:p>
        </p:txBody>
      </p:sp>
      <p:sp>
        <p:nvSpPr>
          <p:cNvPr id="10243" name="Content Placeholder 2">
            <a:extLst>
              <a:ext uri="{FF2B5EF4-FFF2-40B4-BE49-F238E27FC236}">
                <a16:creationId xmlns:a16="http://schemas.microsoft.com/office/drawing/2014/main" id="{CB34FC23-40C7-0D56-4869-E19ABC7B9E27}"/>
              </a:ext>
            </a:extLst>
          </p:cNvPr>
          <p:cNvSpPr>
            <a:spLocks noGrp="1" noChangeArrowheads="1"/>
          </p:cNvSpPr>
          <p:nvPr>
            <p:ph idx="1"/>
          </p:nvPr>
        </p:nvSpPr>
        <p:spPr/>
        <p:txBody>
          <a:bodyPr/>
          <a:lstStyle/>
          <a:p>
            <a:pPr eaLnBrk="1" hangingPunct="1"/>
            <a:r>
              <a:rPr lang="en-GB" altLang="en-US"/>
              <a:t>We come together to have meetings.</a:t>
            </a:r>
          </a:p>
          <a:p>
            <a:pPr eaLnBrk="1" hangingPunct="1"/>
            <a:r>
              <a:rPr lang="en-GB" altLang="en-US"/>
              <a:t>We have decided what areas of our school need to become more sustainable and we decided our top priority was at lunch time and the waste both in the kitchen and in the bins. </a:t>
            </a:r>
          </a:p>
          <a:p>
            <a:pPr eaLnBrk="1" hangingPunct="1"/>
            <a:r>
              <a:rPr lang="en-GB" altLang="en-US"/>
              <a:t>Other areas we wanted to help were conserving rain water and getting rid of litter on the playground.</a:t>
            </a:r>
          </a:p>
        </p:txBody>
      </p:sp>
      <p:pic>
        <p:nvPicPr>
          <p:cNvPr id="10244" name="Picture 3">
            <a:extLst>
              <a:ext uri="{FF2B5EF4-FFF2-40B4-BE49-F238E27FC236}">
                <a16:creationId xmlns:a16="http://schemas.microsoft.com/office/drawing/2014/main" id="{F6CB439E-6338-7462-25A3-9C01E5781F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0464" y="3998914"/>
            <a:ext cx="352742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CCEB525A-C5CC-65BF-99FB-6C51CF367D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4114" y="3997325"/>
            <a:ext cx="35274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5D20-4230-A180-F724-C5773727B4C3}"/>
              </a:ext>
            </a:extLst>
          </p:cNvPr>
          <p:cNvSpPr>
            <a:spLocks noGrp="1"/>
          </p:cNvSpPr>
          <p:nvPr>
            <p:ph type="title"/>
          </p:nvPr>
        </p:nvSpPr>
        <p:spPr/>
        <p:txBody>
          <a:bodyPr rtlCol="0">
            <a:normAutofit/>
          </a:bodyPr>
          <a:lstStyle/>
          <a:p>
            <a:pPr algn="ctr" eaLnBrk="1" fontAlgn="auto" hangingPunct="1">
              <a:spcAft>
                <a:spcPts val="0"/>
              </a:spcAft>
              <a:defRPr/>
            </a:pPr>
            <a:r>
              <a:rPr lang="en-GB" b="1" dirty="0">
                <a:solidFill>
                  <a:schemeClr val="accent6">
                    <a:lumMod val="75000"/>
                  </a:schemeClr>
                </a:solidFill>
              </a:rPr>
              <a:t>International Project</a:t>
            </a:r>
          </a:p>
        </p:txBody>
      </p:sp>
      <p:sp>
        <p:nvSpPr>
          <p:cNvPr id="11267" name="Content Placeholder 2">
            <a:extLst>
              <a:ext uri="{FF2B5EF4-FFF2-40B4-BE49-F238E27FC236}">
                <a16:creationId xmlns:a16="http://schemas.microsoft.com/office/drawing/2014/main" id="{5D66036F-B9F1-E0B9-07FA-E3AC920578FE}"/>
              </a:ext>
            </a:extLst>
          </p:cNvPr>
          <p:cNvSpPr>
            <a:spLocks noGrp="1" noChangeArrowheads="1"/>
          </p:cNvSpPr>
          <p:nvPr>
            <p:ph idx="1"/>
          </p:nvPr>
        </p:nvSpPr>
        <p:spPr>
          <a:xfrm>
            <a:off x="2152650" y="2305050"/>
            <a:ext cx="7886700" cy="4351338"/>
          </a:xfrm>
        </p:spPr>
        <p:txBody>
          <a:bodyPr/>
          <a:lstStyle/>
          <a:p>
            <a:pPr eaLnBrk="1" hangingPunct="1"/>
            <a:r>
              <a:rPr lang="en-GB" altLang="en-US"/>
              <a:t> The school is part of a big international project called ‘Learn4Earth’ which include the countries Slovenia, Denmark, Italy and Spain. </a:t>
            </a:r>
          </a:p>
          <a:p>
            <a:pPr eaLnBrk="1" hangingPunct="1"/>
            <a:r>
              <a:rPr lang="en-GB" altLang="en-US"/>
              <a:t>We had a meeting with scientists in Italy where we shared our problem of waste in the kitchen and in the hall. </a:t>
            </a:r>
          </a:p>
          <a:p>
            <a:pPr eaLnBrk="1" hangingPunct="1"/>
            <a:r>
              <a:rPr lang="en-GB" altLang="en-US"/>
              <a:t>The chef collected all the vegetable waste and one of the biggest was potato peelings. </a:t>
            </a:r>
          </a:p>
          <a:p>
            <a:pPr eaLnBrk="1" hangingPunct="1"/>
            <a:r>
              <a:rPr lang="en-GB" altLang="en-US"/>
              <a:t>The scientists sent us some fantastic facts about potatoes and why we should eat potato skins. </a:t>
            </a:r>
          </a:p>
        </p:txBody>
      </p:sp>
      <p:pic>
        <p:nvPicPr>
          <p:cNvPr id="11268" name="Picture 3">
            <a:extLst>
              <a:ext uri="{FF2B5EF4-FFF2-40B4-BE49-F238E27FC236}">
                <a16:creationId xmlns:a16="http://schemas.microsoft.com/office/drawing/2014/main" id="{10DD51AB-8FCE-5C3F-25F5-B749E48249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4363" y="1131888"/>
            <a:ext cx="8826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a:extLst>
              <a:ext uri="{FF2B5EF4-FFF2-40B4-BE49-F238E27FC236}">
                <a16:creationId xmlns:a16="http://schemas.microsoft.com/office/drawing/2014/main" id="{8067F4B1-FAD1-7BB9-C8A0-FBB71FD1FF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6714" y="1131889"/>
            <a:ext cx="104298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a:extLst>
              <a:ext uri="{FF2B5EF4-FFF2-40B4-BE49-F238E27FC236}">
                <a16:creationId xmlns:a16="http://schemas.microsoft.com/office/drawing/2014/main" id="{0CD8FC83-9BCE-79E7-561A-C163F68AD9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88288" y="979489"/>
            <a:ext cx="126841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a:extLst>
              <a:ext uri="{FF2B5EF4-FFF2-40B4-BE49-F238E27FC236}">
                <a16:creationId xmlns:a16="http://schemas.microsoft.com/office/drawing/2014/main" id="{67612220-DD2E-90DA-46A5-AEE70E66A5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56701" y="1131889"/>
            <a:ext cx="13303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a:extLst>
              <a:ext uri="{FF2B5EF4-FFF2-40B4-BE49-F238E27FC236}">
                <a16:creationId xmlns:a16="http://schemas.microsoft.com/office/drawing/2014/main" id="{B73EA0C3-DFDD-63D1-917D-037D8993BFE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33950" y="5157788"/>
            <a:ext cx="23241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0CC27-31AF-73E2-E708-CCAF04A15A6F}"/>
              </a:ext>
            </a:extLst>
          </p:cNvPr>
          <p:cNvSpPr>
            <a:spLocks noGrp="1"/>
          </p:cNvSpPr>
          <p:nvPr>
            <p:ph idx="1"/>
          </p:nvPr>
        </p:nvSpPr>
        <p:spPr>
          <a:xfrm>
            <a:off x="2152650" y="1135064"/>
            <a:ext cx="7886700" cy="4314825"/>
          </a:xfrm>
        </p:spPr>
        <p:txBody>
          <a:bodyPr rtlCol="0">
            <a:normAutofit/>
          </a:bodyPr>
          <a:lstStyle/>
          <a:p>
            <a:pPr marL="0" indent="0" algn="ctr" eaLnBrk="1" fontAlgn="auto" hangingPunct="1">
              <a:spcAft>
                <a:spcPts val="0"/>
              </a:spcAft>
              <a:buNone/>
              <a:defRPr/>
            </a:pPr>
            <a:r>
              <a:rPr lang="en-GB" sz="2550" b="1" dirty="0">
                <a:solidFill>
                  <a:srgbClr val="FF0000"/>
                </a:solidFill>
              </a:rPr>
              <a:t>YOU CAN MAKE THE DIFFERENCE IN OUR SCHOOL AND THE WORLD!</a:t>
            </a:r>
          </a:p>
          <a:p>
            <a:pPr eaLnBrk="1" fontAlgn="auto" hangingPunct="1">
              <a:spcAft>
                <a:spcPts val="0"/>
              </a:spcAft>
              <a:defRPr/>
            </a:pPr>
            <a:endParaRPr lang="en-GB" dirty="0"/>
          </a:p>
          <a:p>
            <a:pPr eaLnBrk="1" fontAlgn="auto" hangingPunct="1">
              <a:spcAft>
                <a:spcPts val="0"/>
              </a:spcAft>
              <a:defRPr/>
            </a:pPr>
            <a:r>
              <a:rPr lang="en-GB" dirty="0"/>
              <a:t>When you have a jacket potato at school PLEASE try the skin</a:t>
            </a:r>
          </a:p>
          <a:p>
            <a:pPr eaLnBrk="1" fontAlgn="auto" hangingPunct="1">
              <a:spcAft>
                <a:spcPts val="0"/>
              </a:spcAft>
              <a:defRPr/>
            </a:pPr>
            <a:r>
              <a:rPr lang="en-GB" dirty="0"/>
              <a:t> If we eat more hot dinners in school it is less packaging from packed lunches and more sustainable. </a:t>
            </a:r>
          </a:p>
          <a:p>
            <a:pPr eaLnBrk="1" fontAlgn="auto" hangingPunct="1">
              <a:spcAft>
                <a:spcPts val="0"/>
              </a:spcAft>
              <a:defRPr/>
            </a:pPr>
            <a:r>
              <a:rPr lang="en-GB" dirty="0"/>
              <a:t>Let’s get excited about potatoes!</a:t>
            </a:r>
          </a:p>
        </p:txBody>
      </p:sp>
      <p:pic>
        <p:nvPicPr>
          <p:cNvPr id="12291" name="Picture 3">
            <a:extLst>
              <a:ext uri="{FF2B5EF4-FFF2-40B4-BE49-F238E27FC236}">
                <a16:creationId xmlns:a16="http://schemas.microsoft.com/office/drawing/2014/main" id="{BB6769F7-10B1-5107-5CEE-90A35240A9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07301" y="3379789"/>
            <a:ext cx="22590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6884FD0A-9268-67D7-5C0D-1BCC463637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6276" y="3840163"/>
            <a:ext cx="287972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87B5A582-C654-211E-4B0D-D2D80411955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08713" y="2484438"/>
            <a:ext cx="4246562"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6992CE2-CF85-2C71-677C-0E4814313E43}"/>
              </a:ext>
            </a:extLst>
          </p:cNvPr>
          <p:cNvSpPr txBox="1">
            <a:spLocks/>
          </p:cNvSpPr>
          <p:nvPr/>
        </p:nvSpPr>
        <p:spPr bwMode="auto">
          <a:xfrm>
            <a:off x="2187576" y="1052513"/>
            <a:ext cx="8042275" cy="1003300"/>
          </a:xfrm>
          <a:prstGeom prst="rect">
            <a:avLst/>
          </a:prstGeom>
          <a:solidFill>
            <a:srgbClr val="7030A0"/>
          </a:solidFill>
          <a:ln>
            <a:noFill/>
          </a:ln>
        </p:spPr>
        <p:txBody>
          <a:bodyPr lIns="68580" tIns="34290" rIns="68580" bIns="34290" anchor="b"/>
          <a:lstStyle>
            <a:lvl1pPr algn="ctr" rtl="0" eaLnBrk="0" fontAlgn="base" hangingPunct="0">
              <a:spcBef>
                <a:spcPct val="0"/>
              </a:spcBef>
              <a:spcAft>
                <a:spcPct val="0"/>
              </a:spcAft>
              <a:defRPr sz="4600" kern="1200">
                <a:solidFill>
                  <a:schemeClr val="accent1"/>
                </a:solidFill>
                <a:latin typeface="+mj-lt"/>
                <a:ea typeface="+mj-ea"/>
                <a:cs typeface="+mj-cs"/>
              </a:defRPr>
            </a:lvl1pPr>
            <a:lvl2pPr algn="ctr" rtl="0" eaLnBrk="0" fontAlgn="base" hangingPunct="0">
              <a:spcBef>
                <a:spcPct val="0"/>
              </a:spcBef>
              <a:spcAft>
                <a:spcPct val="0"/>
              </a:spcAft>
              <a:defRPr sz="4600">
                <a:solidFill>
                  <a:schemeClr val="accent1"/>
                </a:solidFill>
                <a:latin typeface="News Gothic MT"/>
              </a:defRPr>
            </a:lvl2pPr>
            <a:lvl3pPr algn="ctr" rtl="0" eaLnBrk="0" fontAlgn="base" hangingPunct="0">
              <a:spcBef>
                <a:spcPct val="0"/>
              </a:spcBef>
              <a:spcAft>
                <a:spcPct val="0"/>
              </a:spcAft>
              <a:defRPr sz="4600">
                <a:solidFill>
                  <a:schemeClr val="accent1"/>
                </a:solidFill>
                <a:latin typeface="News Gothic MT"/>
              </a:defRPr>
            </a:lvl3pPr>
            <a:lvl4pPr algn="ctr" rtl="0" eaLnBrk="0" fontAlgn="base" hangingPunct="0">
              <a:spcBef>
                <a:spcPct val="0"/>
              </a:spcBef>
              <a:spcAft>
                <a:spcPct val="0"/>
              </a:spcAft>
              <a:defRPr sz="4600">
                <a:solidFill>
                  <a:schemeClr val="accent1"/>
                </a:solidFill>
                <a:latin typeface="News Gothic MT"/>
              </a:defRPr>
            </a:lvl4pPr>
            <a:lvl5pPr algn="ctr" rtl="0" eaLnBrk="0" fontAlgn="base" hangingPunct="0">
              <a:spcBef>
                <a:spcPct val="0"/>
              </a:spcBef>
              <a:spcAft>
                <a:spcPct val="0"/>
              </a:spcAft>
              <a:defRPr sz="4600">
                <a:solidFill>
                  <a:schemeClr val="accent1"/>
                </a:solidFill>
                <a:latin typeface="News Gothic MT"/>
              </a:defRPr>
            </a:lvl5pPr>
            <a:lvl6pPr marL="457200" algn="ctr" rtl="0" fontAlgn="base">
              <a:spcBef>
                <a:spcPct val="0"/>
              </a:spcBef>
              <a:spcAft>
                <a:spcPct val="0"/>
              </a:spcAft>
              <a:defRPr sz="4600">
                <a:solidFill>
                  <a:schemeClr val="accent1"/>
                </a:solidFill>
                <a:latin typeface="News Gothic MT"/>
              </a:defRPr>
            </a:lvl6pPr>
            <a:lvl7pPr marL="914400" algn="ctr" rtl="0" fontAlgn="base">
              <a:spcBef>
                <a:spcPct val="0"/>
              </a:spcBef>
              <a:spcAft>
                <a:spcPct val="0"/>
              </a:spcAft>
              <a:defRPr sz="4600">
                <a:solidFill>
                  <a:schemeClr val="accent1"/>
                </a:solidFill>
                <a:latin typeface="News Gothic MT"/>
              </a:defRPr>
            </a:lvl7pPr>
            <a:lvl8pPr marL="1371600" algn="ctr" rtl="0" fontAlgn="base">
              <a:spcBef>
                <a:spcPct val="0"/>
              </a:spcBef>
              <a:spcAft>
                <a:spcPct val="0"/>
              </a:spcAft>
              <a:defRPr sz="4600">
                <a:solidFill>
                  <a:schemeClr val="accent1"/>
                </a:solidFill>
                <a:latin typeface="News Gothic MT"/>
              </a:defRPr>
            </a:lvl8pPr>
            <a:lvl9pPr marL="1828800" algn="ctr" rtl="0" fontAlgn="base">
              <a:spcBef>
                <a:spcPct val="0"/>
              </a:spcBef>
              <a:spcAft>
                <a:spcPct val="0"/>
              </a:spcAft>
              <a:defRPr sz="4600">
                <a:solidFill>
                  <a:schemeClr val="accent1"/>
                </a:solidFill>
                <a:latin typeface="News Gothic MT"/>
              </a:defRPr>
            </a:lvl9pPr>
          </a:lstStyle>
          <a:p>
            <a:pPr defTabSz="685800">
              <a:defRPr/>
            </a:pPr>
            <a:r>
              <a:rPr lang="en-GB" sz="3450">
                <a:solidFill>
                  <a:prstClr val="white"/>
                </a:solidFill>
                <a:latin typeface="Calibri Light" panose="020F0302020204030204"/>
              </a:rPr>
              <a:t>School kitchen garden</a:t>
            </a:r>
            <a:endParaRPr lang="en-GB" sz="3450" dirty="0">
              <a:solidFill>
                <a:prstClr val="white"/>
              </a:solidFill>
              <a:latin typeface="Calibri Light" panose="020F0302020204030204"/>
            </a:endParaRPr>
          </a:p>
        </p:txBody>
      </p:sp>
      <p:pic>
        <p:nvPicPr>
          <p:cNvPr id="13316" name="Picture 8">
            <a:extLst>
              <a:ext uri="{FF2B5EF4-FFF2-40B4-BE49-F238E27FC236}">
                <a16:creationId xmlns:a16="http://schemas.microsoft.com/office/drawing/2014/main" id="{D46C1E8B-B356-CBC0-66CE-7FAC93687F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7575" y="2484438"/>
            <a:ext cx="37719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a:extLst>
              <a:ext uri="{FF2B5EF4-FFF2-40B4-BE49-F238E27FC236}">
                <a16:creationId xmlns:a16="http://schemas.microsoft.com/office/drawing/2014/main" id="{7196DAFA-AFC9-B262-DC22-66418EAC105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25675" y="2125664"/>
            <a:ext cx="3606800" cy="3608387"/>
          </a:xfrm>
        </p:spPr>
      </p:pic>
      <p:pic>
        <p:nvPicPr>
          <p:cNvPr id="14339" name="Picture 4">
            <a:extLst>
              <a:ext uri="{FF2B5EF4-FFF2-40B4-BE49-F238E27FC236}">
                <a16:creationId xmlns:a16="http://schemas.microsoft.com/office/drawing/2014/main" id="{4B4620CD-A4EB-5721-0923-65701DA812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0014" y="2125664"/>
            <a:ext cx="3608387"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57EF274A-0161-559A-C78E-427AB6F804AF}"/>
              </a:ext>
            </a:extLst>
          </p:cNvPr>
          <p:cNvSpPr txBox="1">
            <a:spLocks/>
          </p:cNvSpPr>
          <p:nvPr/>
        </p:nvSpPr>
        <p:spPr bwMode="auto">
          <a:xfrm>
            <a:off x="2074864" y="968375"/>
            <a:ext cx="8042275" cy="1003300"/>
          </a:xfrm>
          <a:prstGeom prst="rect">
            <a:avLst/>
          </a:prstGeom>
          <a:solidFill>
            <a:srgbClr val="7030A0"/>
          </a:solidFill>
          <a:ln>
            <a:noFill/>
          </a:ln>
        </p:spPr>
        <p:txBody>
          <a:bodyPr lIns="68580" tIns="34290" rIns="68580" bIns="34290" anchor="b"/>
          <a:lstStyle>
            <a:lvl1pPr algn="ctr" rtl="0" eaLnBrk="0" fontAlgn="base" hangingPunct="0">
              <a:spcBef>
                <a:spcPct val="0"/>
              </a:spcBef>
              <a:spcAft>
                <a:spcPct val="0"/>
              </a:spcAft>
              <a:defRPr sz="4600" kern="1200">
                <a:solidFill>
                  <a:schemeClr val="accent1"/>
                </a:solidFill>
                <a:latin typeface="+mj-lt"/>
                <a:ea typeface="+mj-ea"/>
                <a:cs typeface="+mj-cs"/>
              </a:defRPr>
            </a:lvl1pPr>
            <a:lvl2pPr algn="ctr" rtl="0" eaLnBrk="0" fontAlgn="base" hangingPunct="0">
              <a:spcBef>
                <a:spcPct val="0"/>
              </a:spcBef>
              <a:spcAft>
                <a:spcPct val="0"/>
              </a:spcAft>
              <a:defRPr sz="4600">
                <a:solidFill>
                  <a:schemeClr val="accent1"/>
                </a:solidFill>
                <a:latin typeface="News Gothic MT"/>
              </a:defRPr>
            </a:lvl2pPr>
            <a:lvl3pPr algn="ctr" rtl="0" eaLnBrk="0" fontAlgn="base" hangingPunct="0">
              <a:spcBef>
                <a:spcPct val="0"/>
              </a:spcBef>
              <a:spcAft>
                <a:spcPct val="0"/>
              </a:spcAft>
              <a:defRPr sz="4600">
                <a:solidFill>
                  <a:schemeClr val="accent1"/>
                </a:solidFill>
                <a:latin typeface="News Gothic MT"/>
              </a:defRPr>
            </a:lvl3pPr>
            <a:lvl4pPr algn="ctr" rtl="0" eaLnBrk="0" fontAlgn="base" hangingPunct="0">
              <a:spcBef>
                <a:spcPct val="0"/>
              </a:spcBef>
              <a:spcAft>
                <a:spcPct val="0"/>
              </a:spcAft>
              <a:defRPr sz="4600">
                <a:solidFill>
                  <a:schemeClr val="accent1"/>
                </a:solidFill>
                <a:latin typeface="News Gothic MT"/>
              </a:defRPr>
            </a:lvl4pPr>
            <a:lvl5pPr algn="ctr" rtl="0" eaLnBrk="0" fontAlgn="base" hangingPunct="0">
              <a:spcBef>
                <a:spcPct val="0"/>
              </a:spcBef>
              <a:spcAft>
                <a:spcPct val="0"/>
              </a:spcAft>
              <a:defRPr sz="4600">
                <a:solidFill>
                  <a:schemeClr val="accent1"/>
                </a:solidFill>
                <a:latin typeface="News Gothic MT"/>
              </a:defRPr>
            </a:lvl5pPr>
            <a:lvl6pPr marL="457200" algn="ctr" rtl="0" fontAlgn="base">
              <a:spcBef>
                <a:spcPct val="0"/>
              </a:spcBef>
              <a:spcAft>
                <a:spcPct val="0"/>
              </a:spcAft>
              <a:defRPr sz="4600">
                <a:solidFill>
                  <a:schemeClr val="accent1"/>
                </a:solidFill>
                <a:latin typeface="News Gothic MT"/>
              </a:defRPr>
            </a:lvl6pPr>
            <a:lvl7pPr marL="914400" algn="ctr" rtl="0" fontAlgn="base">
              <a:spcBef>
                <a:spcPct val="0"/>
              </a:spcBef>
              <a:spcAft>
                <a:spcPct val="0"/>
              </a:spcAft>
              <a:defRPr sz="4600">
                <a:solidFill>
                  <a:schemeClr val="accent1"/>
                </a:solidFill>
                <a:latin typeface="News Gothic MT"/>
              </a:defRPr>
            </a:lvl7pPr>
            <a:lvl8pPr marL="1371600" algn="ctr" rtl="0" fontAlgn="base">
              <a:spcBef>
                <a:spcPct val="0"/>
              </a:spcBef>
              <a:spcAft>
                <a:spcPct val="0"/>
              </a:spcAft>
              <a:defRPr sz="4600">
                <a:solidFill>
                  <a:schemeClr val="accent1"/>
                </a:solidFill>
                <a:latin typeface="News Gothic MT"/>
              </a:defRPr>
            </a:lvl8pPr>
            <a:lvl9pPr marL="1828800" algn="ctr" rtl="0" fontAlgn="base">
              <a:spcBef>
                <a:spcPct val="0"/>
              </a:spcBef>
              <a:spcAft>
                <a:spcPct val="0"/>
              </a:spcAft>
              <a:defRPr sz="4600">
                <a:solidFill>
                  <a:schemeClr val="accent1"/>
                </a:solidFill>
                <a:latin typeface="News Gothic MT"/>
              </a:defRPr>
            </a:lvl9pPr>
          </a:lstStyle>
          <a:p>
            <a:pPr defTabSz="685800">
              <a:defRPr/>
            </a:pPr>
            <a:r>
              <a:rPr lang="en-GB" sz="3450" dirty="0">
                <a:solidFill>
                  <a:prstClr val="white"/>
                </a:solidFill>
                <a:latin typeface="Calibri Light" panose="020F0302020204030204"/>
              </a:rPr>
              <a:t>School kitchen garden</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a:extLst>
              <a:ext uri="{FF2B5EF4-FFF2-40B4-BE49-F238E27FC236}">
                <a16:creationId xmlns:a16="http://schemas.microsoft.com/office/drawing/2014/main" id="{6A5C06F5-22EF-D1BA-DAF5-F2E55A758C62}"/>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760538" y="2095500"/>
            <a:ext cx="2800350" cy="3729038"/>
          </a:xfrm>
        </p:spPr>
      </p:pic>
      <p:pic>
        <p:nvPicPr>
          <p:cNvPr id="15363" name="Picture 4">
            <a:extLst>
              <a:ext uri="{FF2B5EF4-FFF2-40B4-BE49-F238E27FC236}">
                <a16:creationId xmlns:a16="http://schemas.microsoft.com/office/drawing/2014/main" id="{067EC8AF-0703-C6CB-4815-1B271BF8AA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31114" y="2063750"/>
            <a:ext cx="277812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a:extLst>
              <a:ext uri="{FF2B5EF4-FFF2-40B4-BE49-F238E27FC236}">
                <a16:creationId xmlns:a16="http://schemas.microsoft.com/office/drawing/2014/main" id="{F70EF47B-C8C7-D03A-E48D-4C4E67930B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6550" y="2717800"/>
            <a:ext cx="38989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1">
            <a:extLst>
              <a:ext uri="{FF2B5EF4-FFF2-40B4-BE49-F238E27FC236}">
                <a16:creationId xmlns:a16="http://schemas.microsoft.com/office/drawing/2014/main" id="{1BDAA311-405F-5BD8-41E6-1EDCA431DE16}"/>
              </a:ext>
            </a:extLst>
          </p:cNvPr>
          <p:cNvSpPr>
            <a:spLocks noGrp="1" noChangeArrowheads="1"/>
          </p:cNvSpPr>
          <p:nvPr>
            <p:ph type="title"/>
          </p:nvPr>
        </p:nvSpPr>
        <p:spPr>
          <a:xfrm>
            <a:off x="2074864" y="1133475"/>
            <a:ext cx="8042275" cy="1003300"/>
          </a:xfrm>
          <a:solidFill>
            <a:srgbClr val="7030A0"/>
          </a:solidFill>
        </p:spPr>
        <p:txBody>
          <a:bodyPr vert="horz" wrap="square" lIns="68580" tIns="34290" rIns="68580" bIns="34290" numCol="1" anchor="b" anchorCtr="0" compatLnSpc="1">
            <a:prstTxWarp prst="textNoShape">
              <a:avLst/>
            </a:prstTxWarp>
          </a:bodyPr>
          <a:lstStyle/>
          <a:p>
            <a:pPr eaLnBrk="1" hangingPunct="1"/>
            <a:r>
              <a:rPr lang="en-GB" altLang="en-US">
                <a:solidFill>
                  <a:schemeClr val="bg1"/>
                </a:solidFill>
              </a:rPr>
              <a:t>From school plot to school lunch plate</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CCA9DD79-D733-21D8-1577-B0B8E9B26139}"/>
              </a:ext>
            </a:extLst>
          </p:cNvPr>
          <p:cNvSpPr>
            <a:spLocks noGrp="1"/>
          </p:cNvSpPr>
          <p:nvPr>
            <p:ph type="title"/>
          </p:nvPr>
        </p:nvSpPr>
        <p:spPr>
          <a:solidFill>
            <a:schemeClr val="accent4">
              <a:lumMod val="60000"/>
              <a:lumOff val="40000"/>
            </a:schemeClr>
          </a:solidFill>
        </p:spPr>
        <p:txBody>
          <a:bodyPr/>
          <a:lstStyle/>
          <a:p>
            <a:pPr algn="ctr" eaLnBrk="1" hangingPunct="1">
              <a:defRPr/>
            </a:pPr>
            <a:r>
              <a:rPr lang="en-GB" altLang="en-US" dirty="0"/>
              <a:t>Harvesting</a:t>
            </a:r>
          </a:p>
        </p:txBody>
      </p:sp>
      <p:pic>
        <p:nvPicPr>
          <p:cNvPr id="17411" name="Picture 2">
            <a:extLst>
              <a:ext uri="{FF2B5EF4-FFF2-40B4-BE49-F238E27FC236}">
                <a16:creationId xmlns:a16="http://schemas.microsoft.com/office/drawing/2014/main" id="{DF40CA3D-D8DF-BD0B-0F8A-16C34F883B8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89189" y="1773238"/>
            <a:ext cx="37052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a:extLst>
              <a:ext uri="{FF2B5EF4-FFF2-40B4-BE49-F238E27FC236}">
                <a16:creationId xmlns:a16="http://schemas.microsoft.com/office/drawing/2014/main" id="{92DDAE26-F0D2-AF66-8459-39D73F3B45B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0825" y="2636838"/>
            <a:ext cx="3621088"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510AE12-FFF2-66E5-D0D7-B91361F16698}"/>
              </a:ext>
            </a:extLst>
          </p:cNvPr>
          <p:cNvSpPr>
            <a:spLocks noGrp="1" noChangeArrowheads="1"/>
          </p:cNvSpPr>
          <p:nvPr>
            <p:ph type="title"/>
          </p:nvPr>
        </p:nvSpPr>
        <p:spPr>
          <a:xfrm>
            <a:off x="2152650" y="365125"/>
            <a:ext cx="7886700" cy="831850"/>
          </a:xfrm>
          <a:solidFill>
            <a:srgbClr val="FFFF00"/>
          </a:solidFill>
        </p:spPr>
        <p:txBody>
          <a:bodyPr/>
          <a:lstStyle/>
          <a:p>
            <a:pPr algn="ctr" eaLnBrk="1" hangingPunct="1"/>
            <a:r>
              <a:rPr lang="en-GB" altLang="en-US"/>
              <a:t>Preserving</a:t>
            </a:r>
          </a:p>
        </p:txBody>
      </p:sp>
      <p:pic>
        <p:nvPicPr>
          <p:cNvPr id="18435" name="Picture 2">
            <a:extLst>
              <a:ext uri="{FF2B5EF4-FFF2-40B4-BE49-F238E27FC236}">
                <a16:creationId xmlns:a16="http://schemas.microsoft.com/office/drawing/2014/main" id="{E458154E-7C3D-7792-C74A-B1B51A560E1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79651" y="1341439"/>
            <a:ext cx="3363913"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a:extLst>
              <a:ext uri="{FF2B5EF4-FFF2-40B4-BE49-F238E27FC236}">
                <a16:creationId xmlns:a16="http://schemas.microsoft.com/office/drawing/2014/main" id="{66524420-1ACD-301D-CCDF-DC7A44FAF3C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3339" y="1341439"/>
            <a:ext cx="3436937"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a:extLst>
              <a:ext uri="{FF2B5EF4-FFF2-40B4-BE49-F238E27FC236}">
                <a16:creationId xmlns:a16="http://schemas.microsoft.com/office/drawing/2014/main" id="{BB07F9AE-D818-A26E-2BA6-FECF5E626F4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16075" y="1989139"/>
            <a:ext cx="3257550" cy="4340225"/>
          </a:xfrm>
        </p:spPr>
      </p:pic>
      <p:pic>
        <p:nvPicPr>
          <p:cNvPr id="19459" name="Picture 4">
            <a:extLst>
              <a:ext uri="{FF2B5EF4-FFF2-40B4-BE49-F238E27FC236}">
                <a16:creationId xmlns:a16="http://schemas.microsoft.com/office/drawing/2014/main" id="{58EE61A9-35D1-7C2B-6035-453D72AF2F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0238" y="1870075"/>
            <a:ext cx="343535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a:extLst>
              <a:ext uri="{FF2B5EF4-FFF2-40B4-BE49-F238E27FC236}">
                <a16:creationId xmlns:a16="http://schemas.microsoft.com/office/drawing/2014/main" id="{4D614BE2-F1EB-F8ED-813D-515F40DF0CB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3700" y="1870075"/>
            <a:ext cx="343535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itle 1">
            <a:extLst>
              <a:ext uri="{FF2B5EF4-FFF2-40B4-BE49-F238E27FC236}">
                <a16:creationId xmlns:a16="http://schemas.microsoft.com/office/drawing/2014/main" id="{BF2F4C18-E53D-B3A5-A091-6808083574B7}"/>
              </a:ext>
            </a:extLst>
          </p:cNvPr>
          <p:cNvSpPr>
            <a:spLocks noGrp="1" noChangeArrowheads="1"/>
          </p:cNvSpPr>
          <p:nvPr>
            <p:ph type="title"/>
          </p:nvPr>
        </p:nvSpPr>
        <p:spPr>
          <a:solidFill>
            <a:srgbClr val="FFFF00"/>
          </a:solidFill>
        </p:spPr>
        <p:txBody>
          <a:bodyPr/>
          <a:lstStyle/>
          <a:p>
            <a:pPr algn="ctr" eaLnBrk="1" hangingPunct="1"/>
            <a:r>
              <a:rPr lang="en-GB" altLang="en-US"/>
              <a:t>Preserving</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a:extLst>
              <a:ext uri="{FF2B5EF4-FFF2-40B4-BE49-F238E27FC236}">
                <a16:creationId xmlns:a16="http://schemas.microsoft.com/office/drawing/2014/main" id="{C7799FD4-FB76-A80D-3411-F6D825ED337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919288" y="2151063"/>
            <a:ext cx="3257550" cy="4341812"/>
          </a:xfrm>
        </p:spPr>
      </p:pic>
      <p:pic>
        <p:nvPicPr>
          <p:cNvPr id="20483" name="Picture 4">
            <a:extLst>
              <a:ext uri="{FF2B5EF4-FFF2-40B4-BE49-F238E27FC236}">
                <a16:creationId xmlns:a16="http://schemas.microsoft.com/office/drawing/2014/main" id="{79C9560C-F888-F5F5-7999-5A3017C1E8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6363" y="1914525"/>
            <a:ext cx="343535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a:extLst>
              <a:ext uri="{FF2B5EF4-FFF2-40B4-BE49-F238E27FC236}">
                <a16:creationId xmlns:a16="http://schemas.microsoft.com/office/drawing/2014/main" id="{B31C324C-256D-48F6-D838-AEBF87F39273}"/>
              </a:ext>
            </a:extLst>
          </p:cNvPr>
          <p:cNvSpPr>
            <a:spLocks noGrp="1" noChangeArrowheads="1"/>
          </p:cNvSpPr>
          <p:nvPr>
            <p:ph type="title"/>
          </p:nvPr>
        </p:nvSpPr>
        <p:spPr>
          <a:solidFill>
            <a:srgbClr val="FFFF00"/>
          </a:solidFill>
        </p:spPr>
        <p:txBody>
          <a:bodyPr/>
          <a:lstStyle/>
          <a:p>
            <a:pPr algn="ctr" eaLnBrk="1" hangingPunct="1"/>
            <a:r>
              <a:rPr lang="en-GB" altLang="en-US"/>
              <a:t>Preserving</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3105" y="1535859"/>
            <a:ext cx="9720000" cy="720000"/>
          </a:xfrm>
        </p:spPr>
        <p:txBody>
          <a:bodyPr/>
          <a:lstStyle/>
          <a:p>
            <a:r>
              <a:rPr lang="en-US" sz="3400" dirty="0">
                <a:latin typeface="Arial"/>
                <a:cs typeface="Arial"/>
              </a:rPr>
              <a:t>Covered in today’s webinar</a:t>
            </a:r>
            <a:endParaRPr lang="en-US" sz="3400" dirty="0"/>
          </a:p>
        </p:txBody>
      </p:sp>
      <p:sp>
        <p:nvSpPr>
          <p:cNvPr id="10" name="Subtitle 5">
            <a:extLst>
              <a:ext uri="{FF2B5EF4-FFF2-40B4-BE49-F238E27FC236}">
                <a16:creationId xmlns:a16="http://schemas.microsoft.com/office/drawing/2014/main" id="{462F2456-A217-44C6-A807-DD5530E01043}"/>
              </a:ext>
            </a:extLst>
          </p:cNvPr>
          <p:cNvSpPr>
            <a:spLocks noGrp="1"/>
          </p:cNvSpPr>
          <p:nvPr>
            <p:ph type="subTitle" idx="1"/>
          </p:nvPr>
        </p:nvSpPr>
        <p:spPr>
          <a:xfrm>
            <a:off x="1011936" y="2372859"/>
            <a:ext cx="10215001" cy="3462862"/>
          </a:xfrm>
        </p:spPr>
        <p:txBody>
          <a:bodyPr/>
          <a:lstStyle/>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Why reducing food waste is important in schools.</a:t>
            </a:r>
          </a:p>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Bringing the school community on the journey – pupils, staff and parents.</a:t>
            </a:r>
          </a:p>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How to reduce food waste throughout the school day.</a:t>
            </a:r>
          </a:p>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Tips to reducing food waste in food and nutrition lessons.</a:t>
            </a:r>
          </a:p>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Links to </a:t>
            </a:r>
            <a:r>
              <a:rPr lang="en-US" sz="2000" b="0" i="1" dirty="0">
                <a:effectLst/>
                <a:latin typeface="Arial" panose="020B0604020202020204" pitchFamily="34" charset="0"/>
                <a:cs typeface="Arial" panose="020B0604020202020204" pitchFamily="34" charset="0"/>
              </a:rPr>
              <a:t>Food – a fact of life</a:t>
            </a:r>
            <a:r>
              <a:rPr lang="en-US" sz="2000" b="0" i="0" dirty="0">
                <a:effectLst/>
                <a:latin typeface="Arial" panose="020B0604020202020204" pitchFamily="34" charset="0"/>
                <a:cs typeface="Arial" panose="020B0604020202020204" pitchFamily="34" charset="0"/>
              </a:rPr>
              <a:t> resources.</a:t>
            </a:r>
          </a:p>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Sources of further information and support.</a:t>
            </a:r>
          </a:p>
          <a:p>
            <a:pPr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Links to </a:t>
            </a:r>
            <a:r>
              <a:rPr lang="en-US" sz="2000" b="0" i="1" dirty="0">
                <a:effectLst/>
                <a:latin typeface="Arial" panose="020B0604020202020204" pitchFamily="34" charset="0"/>
                <a:cs typeface="Arial" panose="020B0604020202020204" pitchFamily="34" charset="0"/>
              </a:rPr>
              <a:t>Food – a fact of life </a:t>
            </a:r>
            <a:r>
              <a:rPr lang="en-US" sz="2000" b="0" dirty="0">
                <a:effectLst/>
                <a:latin typeface="Arial" panose="020B0604020202020204" pitchFamily="34" charset="0"/>
                <a:cs typeface="Arial" panose="020B0604020202020204" pitchFamily="34" charset="0"/>
              </a:rPr>
              <a:t>and British Nutrition Foundation </a:t>
            </a:r>
            <a:r>
              <a:rPr lang="en-US" sz="2000" b="0" i="0" dirty="0">
                <a:effectLst/>
                <a:latin typeface="Arial" panose="020B0604020202020204" pitchFamily="34" charset="0"/>
                <a:cs typeface="Arial" panose="020B0604020202020204" pitchFamily="34" charset="0"/>
              </a:rPr>
              <a:t>resources.</a:t>
            </a:r>
          </a:p>
          <a:p>
            <a:pPr marL="0" indent="0" algn="l">
              <a:lnSpc>
                <a:spcPct val="100000"/>
              </a:lnSpc>
              <a:buNone/>
            </a:pPr>
            <a:endParaRPr lang="en-US" sz="2000" b="0" i="0" dirty="0">
              <a:effectLst/>
              <a:latin typeface="Arial" panose="020B0604020202020204" pitchFamily="34" charset="0"/>
              <a:cs typeface="Arial" panose="020B0604020202020204" pitchFamily="34" charset="0"/>
            </a:endParaRPr>
          </a:p>
          <a:p>
            <a:pPr marL="0" indent="0" algn="l">
              <a:buNone/>
            </a:pPr>
            <a:endParaRPr lang="en-US" sz="2000" dirty="0">
              <a:latin typeface="Arial" panose="020B0604020202020204" pitchFamily="34" charset="0"/>
              <a:cs typeface="Arial" panose="020B0604020202020204" pitchFamily="34" charset="0"/>
            </a:endParaRPr>
          </a:p>
          <a:p>
            <a:pPr algn="l">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878788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0D9B-2F5E-EAA8-C737-4560C1E2BF3F}"/>
              </a:ext>
            </a:extLst>
          </p:cNvPr>
          <p:cNvSpPr>
            <a:spLocks noGrp="1"/>
          </p:cNvSpPr>
          <p:nvPr>
            <p:ph type="title"/>
          </p:nvPr>
        </p:nvSpPr>
        <p:spPr>
          <a:xfrm>
            <a:off x="2152650" y="2765426"/>
            <a:ext cx="7886700" cy="1325563"/>
          </a:xfrm>
          <a:solidFill>
            <a:schemeClr val="accent6">
              <a:lumMod val="60000"/>
              <a:lumOff val="40000"/>
            </a:schemeClr>
          </a:solidFill>
        </p:spPr>
        <p:txBody>
          <a:bodyPr/>
          <a:lstStyle/>
          <a:p>
            <a:pPr algn="ctr">
              <a:defRPr/>
            </a:pPr>
            <a:r>
              <a:rPr lang="en-GB" sz="3200" dirty="0">
                <a:ea typeface="Calibri" panose="020F0502020204030204" pitchFamily="34" charset="0"/>
                <a:cs typeface="Times New Roman" panose="02020603050405020304" pitchFamily="18" charset="0"/>
              </a:rPr>
              <a:t>How to reduce food waste throughout the school day.</a:t>
            </a:r>
            <a:br>
              <a:rPr lang="en-GB" sz="3200" dirty="0">
                <a:ea typeface="Calibri" panose="020F0502020204030204" pitchFamily="34" charset="0"/>
                <a:cs typeface="Times New Roman" panose="02020603050405020304" pitchFamily="18" charset="0"/>
              </a:rPr>
            </a:br>
            <a:endParaRPr lang="en-GB"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a:extLst>
              <a:ext uri="{FF2B5EF4-FFF2-40B4-BE49-F238E27FC236}">
                <a16:creationId xmlns:a16="http://schemas.microsoft.com/office/drawing/2014/main" id="{E3FAD88F-D33B-E072-7760-7E877110566D}"/>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575175" y="2103439"/>
            <a:ext cx="3824288" cy="4651375"/>
          </a:xfrm>
        </p:spPr>
      </p:pic>
      <p:sp>
        <p:nvSpPr>
          <p:cNvPr id="22531" name="Title 1">
            <a:extLst>
              <a:ext uri="{FF2B5EF4-FFF2-40B4-BE49-F238E27FC236}">
                <a16:creationId xmlns:a16="http://schemas.microsoft.com/office/drawing/2014/main" id="{AAB8390E-7E09-D6C5-85D6-61609B6829B0}"/>
              </a:ext>
            </a:extLst>
          </p:cNvPr>
          <p:cNvSpPr>
            <a:spLocks noGrp="1" noChangeArrowheads="1"/>
          </p:cNvSpPr>
          <p:nvPr>
            <p:ph type="title"/>
          </p:nvPr>
        </p:nvSpPr>
        <p:spPr>
          <a:xfrm>
            <a:off x="2073276" y="938213"/>
            <a:ext cx="8042275" cy="1003300"/>
          </a:xfrm>
          <a:solidFill>
            <a:srgbClr val="7030A0"/>
          </a:solidFill>
        </p:spPr>
        <p:txBody>
          <a:bodyPr/>
          <a:lstStyle/>
          <a:p>
            <a:pPr algn="ctr" eaLnBrk="1" hangingPunct="1"/>
            <a:r>
              <a:rPr lang="en-GB" altLang="en-US">
                <a:solidFill>
                  <a:schemeClr val="bg1"/>
                </a:solidFill>
              </a:rPr>
              <a:t>Our school kitchen garden</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9B0B457-8D5C-2A13-955D-82E506776BFA}"/>
              </a:ext>
            </a:extLst>
          </p:cNvPr>
          <p:cNvSpPr>
            <a:spLocks noGrp="1" noChangeArrowheads="1"/>
          </p:cNvSpPr>
          <p:nvPr>
            <p:ph type="title"/>
          </p:nvPr>
        </p:nvSpPr>
        <p:spPr>
          <a:solidFill>
            <a:srgbClr val="7030A0"/>
          </a:solidFill>
        </p:spPr>
        <p:txBody>
          <a:bodyPr/>
          <a:lstStyle/>
          <a:p>
            <a:pPr algn="ctr" eaLnBrk="1" hangingPunct="1"/>
            <a:r>
              <a:rPr lang="en-GB" altLang="en-US">
                <a:solidFill>
                  <a:schemeClr val="bg1"/>
                </a:solidFill>
              </a:rPr>
              <a:t>Ready to Rumble</a:t>
            </a:r>
          </a:p>
        </p:txBody>
      </p:sp>
      <p:pic>
        <p:nvPicPr>
          <p:cNvPr id="24579" name="Content Placeholder 4">
            <a:extLst>
              <a:ext uri="{FF2B5EF4-FFF2-40B4-BE49-F238E27FC236}">
                <a16:creationId xmlns:a16="http://schemas.microsoft.com/office/drawing/2014/main" id="{367E9A55-A7A3-9444-773E-98597BF9232D}"/>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946276" y="2111375"/>
            <a:ext cx="2443163" cy="3257550"/>
          </a:xfrm>
        </p:spPr>
      </p:pic>
      <p:pic>
        <p:nvPicPr>
          <p:cNvPr id="24580" name="Picture 6">
            <a:extLst>
              <a:ext uri="{FF2B5EF4-FFF2-40B4-BE49-F238E27FC236}">
                <a16:creationId xmlns:a16="http://schemas.microsoft.com/office/drawing/2014/main" id="{8EB8FCAC-8F7E-8B1A-376B-638CFA8529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7351" y="2111375"/>
            <a:ext cx="2443163"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F7F88B61-3A27-EB15-28C1-8CEB4FB1DA9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35551" y="2111375"/>
            <a:ext cx="2443163"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55324BF-301D-57EB-678E-2A9975F19579}"/>
              </a:ext>
            </a:extLst>
          </p:cNvPr>
          <p:cNvSpPr>
            <a:spLocks noGrp="1" noChangeArrowheads="1"/>
          </p:cNvSpPr>
          <p:nvPr>
            <p:ph type="title"/>
          </p:nvPr>
        </p:nvSpPr>
        <p:spPr>
          <a:xfrm>
            <a:off x="1885950" y="588963"/>
            <a:ext cx="8420100" cy="1041400"/>
          </a:xfrm>
          <a:solidFill>
            <a:srgbClr val="5C300C"/>
          </a:solidFill>
        </p:spPr>
        <p:txBody>
          <a:bodyPr vert="horz" wrap="square" lIns="68580" tIns="34290" rIns="68580" bIns="34290" numCol="1" anchor="b" anchorCtr="0" compatLnSpc="1">
            <a:prstTxWarp prst="textNoShape">
              <a:avLst/>
            </a:prstTxWarp>
          </a:bodyPr>
          <a:lstStyle/>
          <a:p>
            <a:pPr algn="ctr" eaLnBrk="1" hangingPunct="1"/>
            <a:r>
              <a:rPr lang="en-GB" altLang="en-US">
                <a:solidFill>
                  <a:schemeClr val="bg1"/>
                </a:solidFill>
              </a:rPr>
              <a:t>Our food waste cycle</a:t>
            </a:r>
          </a:p>
        </p:txBody>
      </p:sp>
      <p:pic>
        <p:nvPicPr>
          <p:cNvPr id="25603" name="Content Placeholder 2">
            <a:extLst>
              <a:ext uri="{FF2B5EF4-FFF2-40B4-BE49-F238E27FC236}">
                <a16:creationId xmlns:a16="http://schemas.microsoft.com/office/drawing/2014/main" id="{66DD601F-AF17-4877-D522-A22C13849F8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644775" y="1700213"/>
            <a:ext cx="6902450" cy="4845050"/>
          </a:xfr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5895690-FE3B-665D-BA80-DA6CD4A17DC5}"/>
              </a:ext>
            </a:extLst>
          </p:cNvPr>
          <p:cNvSpPr>
            <a:spLocks noGrp="1" noChangeArrowheads="1"/>
          </p:cNvSpPr>
          <p:nvPr>
            <p:ph type="title"/>
          </p:nvPr>
        </p:nvSpPr>
        <p:spPr>
          <a:xfrm>
            <a:off x="2074864" y="434975"/>
            <a:ext cx="8042275" cy="1003300"/>
          </a:xfrm>
          <a:solidFill>
            <a:srgbClr val="5C300C"/>
          </a:solidFill>
        </p:spPr>
        <p:txBody>
          <a:bodyPr vert="horz" wrap="square" lIns="68580" tIns="34290" rIns="68580" bIns="34290" numCol="1" anchor="b" anchorCtr="0" compatLnSpc="1">
            <a:prstTxWarp prst="textNoShape">
              <a:avLst/>
            </a:prstTxWarp>
          </a:bodyPr>
          <a:lstStyle/>
          <a:p>
            <a:pPr algn="ctr" eaLnBrk="1" hangingPunct="1"/>
            <a:r>
              <a:rPr lang="en-GB" altLang="en-US">
                <a:solidFill>
                  <a:schemeClr val="bg1"/>
                </a:solidFill>
              </a:rPr>
              <a:t>Collecting &amp; measuring our food waste</a:t>
            </a:r>
          </a:p>
        </p:txBody>
      </p:sp>
      <p:pic>
        <p:nvPicPr>
          <p:cNvPr id="26627" name="Picture 10">
            <a:extLst>
              <a:ext uri="{FF2B5EF4-FFF2-40B4-BE49-F238E27FC236}">
                <a16:creationId xmlns:a16="http://schemas.microsoft.com/office/drawing/2014/main" id="{9493C9BD-2A46-12A2-F47A-0E0D20FF5A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1700213"/>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B389C77-62D0-ABBC-843F-90170C8DD132}"/>
              </a:ext>
            </a:extLst>
          </p:cNvPr>
          <p:cNvSpPr>
            <a:spLocks noGrp="1" noChangeArrowheads="1"/>
          </p:cNvSpPr>
          <p:nvPr>
            <p:ph type="title"/>
          </p:nvPr>
        </p:nvSpPr>
        <p:spPr>
          <a:solidFill>
            <a:srgbClr val="5C300C"/>
          </a:solidFill>
        </p:spPr>
        <p:txBody>
          <a:bodyPr/>
          <a:lstStyle/>
          <a:p>
            <a:pPr algn="ctr"/>
            <a:r>
              <a:rPr lang="en-GB" altLang="en-US">
                <a:solidFill>
                  <a:schemeClr val="bg1"/>
                </a:solidFill>
              </a:rPr>
              <a:t>Daily measuring of our non-compostable waste</a:t>
            </a:r>
          </a:p>
        </p:txBody>
      </p:sp>
      <p:pic>
        <p:nvPicPr>
          <p:cNvPr id="27651" name="Content Placeholder 3">
            <a:extLst>
              <a:ext uri="{FF2B5EF4-FFF2-40B4-BE49-F238E27FC236}">
                <a16:creationId xmlns:a16="http://schemas.microsoft.com/office/drawing/2014/main" id="{0D1A0B1B-E6A3-95D5-D823-D15EC2A85BD4}"/>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57714" y="2141539"/>
            <a:ext cx="3076575" cy="435133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335C0A9-AAE3-013A-E518-5DCBFD448297}"/>
              </a:ext>
            </a:extLst>
          </p:cNvPr>
          <p:cNvSpPr>
            <a:spLocks noGrp="1" noChangeArrowheads="1"/>
          </p:cNvSpPr>
          <p:nvPr>
            <p:ph type="title"/>
          </p:nvPr>
        </p:nvSpPr>
        <p:spPr>
          <a:solidFill>
            <a:srgbClr val="5C300C"/>
          </a:solidFill>
        </p:spPr>
        <p:txBody>
          <a:bodyPr/>
          <a:lstStyle/>
          <a:p>
            <a:pPr algn="ctr"/>
            <a:r>
              <a:rPr lang="en-GB" altLang="en-US">
                <a:solidFill>
                  <a:schemeClr val="bg1"/>
                </a:solidFill>
              </a:rPr>
              <a:t>Daily measuring of our non-compostable waste</a:t>
            </a:r>
          </a:p>
        </p:txBody>
      </p:sp>
      <p:pic>
        <p:nvPicPr>
          <p:cNvPr id="28675" name="Content Placeholder 4">
            <a:extLst>
              <a:ext uri="{FF2B5EF4-FFF2-40B4-BE49-F238E27FC236}">
                <a16:creationId xmlns:a16="http://schemas.microsoft.com/office/drawing/2014/main" id="{FE28EED3-7A15-A4DF-BFC1-9B4A3C39DC8D}"/>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152651" y="1811339"/>
            <a:ext cx="3529013" cy="4695825"/>
          </a:xfrm>
        </p:spPr>
      </p:pic>
      <p:pic>
        <p:nvPicPr>
          <p:cNvPr id="28676" name="Picture 5">
            <a:extLst>
              <a:ext uri="{FF2B5EF4-FFF2-40B4-BE49-F238E27FC236}">
                <a16:creationId xmlns:a16="http://schemas.microsoft.com/office/drawing/2014/main" id="{FBB2514D-03D5-EECF-5011-A3B8FD4BE1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7664" y="1844675"/>
            <a:ext cx="3341687"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F9997B0-A32C-95A1-E0EB-62B6B6D0681B}"/>
              </a:ext>
            </a:extLst>
          </p:cNvPr>
          <p:cNvSpPr>
            <a:spLocks noGrp="1" noChangeArrowheads="1"/>
          </p:cNvSpPr>
          <p:nvPr>
            <p:ph type="title"/>
          </p:nvPr>
        </p:nvSpPr>
        <p:spPr>
          <a:solidFill>
            <a:srgbClr val="5C300C"/>
          </a:solidFill>
        </p:spPr>
        <p:txBody>
          <a:bodyPr/>
          <a:lstStyle/>
          <a:p>
            <a:pPr algn="ctr"/>
            <a:r>
              <a:rPr lang="en-GB" altLang="en-US">
                <a:solidFill>
                  <a:schemeClr val="bg1"/>
                </a:solidFill>
              </a:rPr>
              <a:t>Collecting our compostable waste</a:t>
            </a:r>
          </a:p>
        </p:txBody>
      </p:sp>
      <p:pic>
        <p:nvPicPr>
          <p:cNvPr id="29699" name="Content Placeholder 5" descr="A picture containing person, meal&#10;&#10;Description automatically generated">
            <a:extLst>
              <a:ext uri="{FF2B5EF4-FFF2-40B4-BE49-F238E27FC236}">
                <a16:creationId xmlns:a16="http://schemas.microsoft.com/office/drawing/2014/main" id="{610390E1-736F-971D-8187-C07C98BC3056}"/>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152650" y="1916114"/>
            <a:ext cx="3263900" cy="4352925"/>
          </a:xfrm>
        </p:spPr>
      </p:pic>
      <p:pic>
        <p:nvPicPr>
          <p:cNvPr id="29700" name="Picture 7" descr="A picture containing outdoor, clothes&#10;&#10;Description automatically generated">
            <a:extLst>
              <a:ext uri="{FF2B5EF4-FFF2-40B4-BE49-F238E27FC236}">
                <a16:creationId xmlns:a16="http://schemas.microsoft.com/office/drawing/2014/main" id="{4AD4F239-8770-E0D6-E2F9-67C6324DF3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4526" y="1916114"/>
            <a:ext cx="43529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9504277-0A5B-6CFB-2AAD-1BB3D02C1809}"/>
              </a:ext>
            </a:extLst>
          </p:cNvPr>
          <p:cNvSpPr>
            <a:spLocks noGrp="1" noChangeArrowheads="1"/>
          </p:cNvSpPr>
          <p:nvPr>
            <p:ph type="title"/>
          </p:nvPr>
        </p:nvSpPr>
        <p:spPr>
          <a:solidFill>
            <a:srgbClr val="5C300C"/>
          </a:solidFill>
        </p:spPr>
        <p:txBody>
          <a:bodyPr/>
          <a:lstStyle/>
          <a:p>
            <a:pPr algn="ctr"/>
            <a:r>
              <a:rPr lang="en-GB" altLang="en-US">
                <a:solidFill>
                  <a:schemeClr val="bg1"/>
                </a:solidFill>
              </a:rPr>
              <a:t>Collecting our compostable waste</a:t>
            </a:r>
          </a:p>
        </p:txBody>
      </p:sp>
      <p:pic>
        <p:nvPicPr>
          <p:cNvPr id="30723" name="Content Placeholder 4" descr="A group of people looking at a fish tank&#10;&#10;Description automatically generated with medium confidence">
            <a:extLst>
              <a:ext uri="{FF2B5EF4-FFF2-40B4-BE49-F238E27FC236}">
                <a16:creationId xmlns:a16="http://schemas.microsoft.com/office/drawing/2014/main" id="{617DF437-E176-050D-3011-8974C811EC1C}"/>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5686426" y="1916114"/>
            <a:ext cx="4352925" cy="4352925"/>
          </a:xfrm>
        </p:spPr>
      </p:pic>
      <p:pic>
        <p:nvPicPr>
          <p:cNvPr id="30724" name="Picture 6">
            <a:extLst>
              <a:ext uri="{FF2B5EF4-FFF2-40B4-BE49-F238E27FC236}">
                <a16:creationId xmlns:a16="http://schemas.microsoft.com/office/drawing/2014/main" id="{F58B4D81-00EC-11DE-5FE2-4DCE802E59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3751" y="2060576"/>
            <a:ext cx="2976563"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BAED6FD-D464-7F16-CA2C-0D50408F64CD}"/>
              </a:ext>
            </a:extLst>
          </p:cNvPr>
          <p:cNvSpPr>
            <a:spLocks noGrp="1" noChangeArrowheads="1"/>
          </p:cNvSpPr>
          <p:nvPr>
            <p:ph type="title"/>
          </p:nvPr>
        </p:nvSpPr>
        <p:spPr>
          <a:solidFill>
            <a:srgbClr val="5C300C"/>
          </a:solidFill>
        </p:spPr>
        <p:txBody>
          <a:bodyPr/>
          <a:lstStyle/>
          <a:p>
            <a:pPr algn="ctr"/>
            <a:r>
              <a:rPr lang="en-GB" altLang="en-US">
                <a:solidFill>
                  <a:schemeClr val="bg1"/>
                </a:solidFill>
              </a:rPr>
              <a:t>Teacher awareness</a:t>
            </a:r>
          </a:p>
        </p:txBody>
      </p:sp>
      <p:pic>
        <p:nvPicPr>
          <p:cNvPr id="31747" name="Content Placeholder 3">
            <a:extLst>
              <a:ext uri="{FF2B5EF4-FFF2-40B4-BE49-F238E27FC236}">
                <a16:creationId xmlns:a16="http://schemas.microsoft.com/office/drawing/2014/main" id="{B360A537-0370-AC8F-D4DF-FA7462CE18F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816726" y="2060575"/>
            <a:ext cx="3076575" cy="4351338"/>
          </a:xfrm>
        </p:spPr>
      </p:pic>
      <p:pic>
        <p:nvPicPr>
          <p:cNvPr id="31748" name="Picture 4">
            <a:extLst>
              <a:ext uri="{FF2B5EF4-FFF2-40B4-BE49-F238E27FC236}">
                <a16:creationId xmlns:a16="http://schemas.microsoft.com/office/drawing/2014/main" id="{3EA092D9-77AF-4782-830A-1983A1551A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2651" y="2060575"/>
            <a:ext cx="3078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64FC-4419-A19B-F801-85EE3F7937AA}"/>
              </a:ext>
            </a:extLst>
          </p:cNvPr>
          <p:cNvSpPr>
            <a:spLocks noGrp="1"/>
          </p:cNvSpPr>
          <p:nvPr>
            <p:ph type="ctrTitle"/>
          </p:nvPr>
        </p:nvSpPr>
        <p:spPr/>
        <p:txBody>
          <a:bodyPr/>
          <a:lstStyle/>
          <a:p>
            <a:r>
              <a:rPr lang="en-GB" sz="3400" dirty="0"/>
              <a:t>A quick quiz to set the context!</a:t>
            </a:r>
          </a:p>
        </p:txBody>
      </p:sp>
      <p:sp>
        <p:nvSpPr>
          <p:cNvPr id="3" name="Subtitle 2">
            <a:extLst>
              <a:ext uri="{FF2B5EF4-FFF2-40B4-BE49-F238E27FC236}">
                <a16:creationId xmlns:a16="http://schemas.microsoft.com/office/drawing/2014/main" id="{5889A18D-EC74-CFD0-5A8F-418D19BC1229}"/>
              </a:ext>
            </a:extLst>
          </p:cNvPr>
          <p:cNvSpPr>
            <a:spLocks noGrp="1"/>
          </p:cNvSpPr>
          <p:nvPr>
            <p:ph type="subTitle" idx="1"/>
          </p:nvPr>
        </p:nvSpPr>
        <p:spPr>
          <a:xfrm>
            <a:off x="1169276" y="2571092"/>
            <a:ext cx="5906438" cy="3600000"/>
          </a:xfrm>
        </p:spPr>
        <p:txBody>
          <a:bodyPr/>
          <a:lstStyle/>
          <a:p>
            <a:r>
              <a:rPr lang="en-GB" sz="2000" dirty="0">
                <a:effectLst/>
                <a:latin typeface="Arial" panose="020B0604020202020204" pitchFamily="34" charset="0"/>
                <a:ea typeface="Calibri" panose="020F0502020204030204" pitchFamily="34" charset="0"/>
                <a:cs typeface="Times New Roman" panose="02020603050405020304" pitchFamily="18" charset="0"/>
              </a:rPr>
              <a:t>How many tonnes of food and drink is wasted in the UK each year that could have been eaten?</a:t>
            </a:r>
          </a:p>
          <a:p>
            <a:pPr marL="342900" lvl="0" indent="-342900">
              <a:buClr>
                <a:schemeClr val="tx1"/>
              </a:buClr>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1.8 million tonnes</a:t>
            </a:r>
          </a:p>
          <a:p>
            <a:pPr marL="342900" lvl="0" indent="-342900">
              <a:buClr>
                <a:schemeClr val="tx1"/>
              </a:buClr>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2.4 million tonnes</a:t>
            </a:r>
          </a:p>
          <a:p>
            <a:pPr marL="342900" lvl="0" indent="-342900">
              <a:buClr>
                <a:schemeClr val="tx1"/>
              </a:buClr>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3.6 million tonnes</a:t>
            </a:r>
          </a:p>
          <a:p>
            <a:pPr marL="342900" lvl="0" indent="-342900">
              <a:buClr>
                <a:schemeClr val="tx1"/>
              </a:buClr>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4.5 million tonnes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r>
              <a:rPr lang="en-GB" sz="2000" dirty="0">
                <a:effectLst/>
                <a:latin typeface="Arial" panose="020B0604020202020204" pitchFamily="34" charset="0"/>
                <a:ea typeface="Calibri" panose="020F0502020204030204" pitchFamily="34" charset="0"/>
                <a:cs typeface="Times New Roman" panose="02020603050405020304" pitchFamily="18" charset="0"/>
              </a:rPr>
              <a:t>What proportion of edible fresh vegetables and salad are wasted?</a:t>
            </a:r>
          </a:p>
          <a:p>
            <a:pPr lvl="0">
              <a:buClr>
                <a:schemeClr val="tx1"/>
              </a:buClr>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20%</a:t>
            </a:r>
          </a:p>
          <a:p>
            <a:pPr lvl="0">
              <a:buClr>
                <a:schemeClr val="tx1"/>
              </a:buClr>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24%</a:t>
            </a:r>
          </a:p>
          <a:p>
            <a:pPr lvl="0">
              <a:buClr>
                <a:schemeClr val="tx1"/>
              </a:buClr>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28%</a:t>
            </a:r>
          </a:p>
          <a:p>
            <a:pPr marL="0" indent="0">
              <a:buNone/>
            </a:pP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4" name="TextBox 3">
            <a:extLst>
              <a:ext uri="{FF2B5EF4-FFF2-40B4-BE49-F238E27FC236}">
                <a16:creationId xmlns:a16="http://schemas.microsoft.com/office/drawing/2014/main" id="{48E39E4C-FED3-72A4-96BB-4F71B1802CC6}"/>
              </a:ext>
            </a:extLst>
          </p:cNvPr>
          <p:cNvSpPr txBox="1"/>
          <p:nvPr/>
        </p:nvSpPr>
        <p:spPr>
          <a:xfrm>
            <a:off x="620486" y="6392891"/>
            <a:ext cx="2797629"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2"/>
              </a:rPr>
              <a:t>HEW 2022 Food waste quiz</a:t>
            </a:r>
            <a:endParaRPr lang="en-GB" sz="1400" dirty="0">
              <a:latin typeface="Arial" panose="020B0604020202020204" pitchFamily="34" charset="0"/>
              <a:cs typeface="Arial" panose="020B0604020202020204" pitchFamily="34" charset="0"/>
            </a:endParaRPr>
          </a:p>
        </p:txBody>
      </p:sp>
      <p:pic>
        <p:nvPicPr>
          <p:cNvPr id="6" name="Picture 5" descr="A picture containing food, kabob, dish, vegetable&#10;&#10;Description automatically generated">
            <a:extLst>
              <a:ext uri="{FF2B5EF4-FFF2-40B4-BE49-F238E27FC236}">
                <a16:creationId xmlns:a16="http://schemas.microsoft.com/office/drawing/2014/main" id="{E2DE1140-D54A-6BDA-664B-2F0E5E145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057" y="2505778"/>
            <a:ext cx="3048000" cy="3048000"/>
          </a:xfrm>
          <a:prstGeom prst="rect">
            <a:avLst/>
          </a:prstGeom>
          <a:ln w="25400">
            <a:solidFill>
              <a:srgbClr val="CF61BA"/>
            </a:solidFill>
          </a:ln>
        </p:spPr>
      </p:pic>
      <p:sp>
        <p:nvSpPr>
          <p:cNvPr id="7" name="TextBox 6">
            <a:extLst>
              <a:ext uri="{FF2B5EF4-FFF2-40B4-BE49-F238E27FC236}">
                <a16:creationId xmlns:a16="http://schemas.microsoft.com/office/drawing/2014/main" id="{6E52E45D-49F0-E2BD-4A6D-76E7F3547616}"/>
              </a:ext>
            </a:extLst>
          </p:cNvPr>
          <p:cNvSpPr txBox="1"/>
          <p:nvPr/>
        </p:nvSpPr>
        <p:spPr>
          <a:xfrm>
            <a:off x="5655127" y="3429000"/>
            <a:ext cx="1768930" cy="707886"/>
          </a:xfrm>
          <a:prstGeom prst="rect">
            <a:avLst/>
          </a:prstGeom>
          <a:noFill/>
        </p:spPr>
        <p:txBody>
          <a:bodyPr wrap="square" rtlCol="0">
            <a:spAutoFit/>
          </a:bodyPr>
          <a:lstStyle/>
          <a:p>
            <a:pPr marL="90170"/>
            <a:r>
              <a:rPr lang="en-GB" sz="2000" b="1" dirty="0">
                <a:solidFill>
                  <a:srgbClr val="CF61BA"/>
                </a:solidFill>
                <a:effectLst/>
                <a:latin typeface="Arial" panose="020B0604020202020204" pitchFamily="34" charset="0"/>
                <a:ea typeface="Calibri" panose="020F0502020204030204" pitchFamily="34" charset="0"/>
                <a:cs typeface="Times New Roman" panose="02020603050405020304" pitchFamily="18" charset="0"/>
              </a:rPr>
              <a:t>4.5 million tonnes!</a:t>
            </a:r>
            <a:endParaRPr lang="en-GB" sz="2000" dirty="0">
              <a:solidFill>
                <a:srgbClr val="CF61BA"/>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A0F6520-27BD-569E-8DFC-0BA25CDCF172}"/>
              </a:ext>
            </a:extLst>
          </p:cNvPr>
          <p:cNvSpPr txBox="1"/>
          <p:nvPr/>
        </p:nvSpPr>
        <p:spPr>
          <a:xfrm>
            <a:off x="5540828" y="5427039"/>
            <a:ext cx="1534886" cy="400110"/>
          </a:xfrm>
          <a:prstGeom prst="rect">
            <a:avLst/>
          </a:prstGeom>
          <a:noFill/>
        </p:spPr>
        <p:txBody>
          <a:bodyPr wrap="square" rtlCol="0">
            <a:spAutoFit/>
          </a:bodyPr>
          <a:lstStyle/>
          <a:p>
            <a:pPr marL="90170"/>
            <a:r>
              <a:rPr lang="en-GB" sz="2000" b="1" dirty="0">
                <a:solidFill>
                  <a:srgbClr val="CF61BA"/>
                </a:solidFill>
                <a:effectLst/>
                <a:latin typeface="Arial" panose="020B0604020202020204" pitchFamily="34" charset="0"/>
                <a:ea typeface="Calibri" panose="020F0502020204030204" pitchFamily="34" charset="0"/>
                <a:cs typeface="Times New Roman" panose="02020603050405020304" pitchFamily="18" charset="0"/>
              </a:rPr>
              <a:t>28%</a:t>
            </a:r>
            <a:endParaRPr lang="en-GB" sz="2000" dirty="0">
              <a:solidFill>
                <a:srgbClr val="CF61BA"/>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22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fade">
                                      <p:cBhvr>
                                        <p:cTn id="70" dur="1000"/>
                                        <p:tgtEl>
                                          <p:spTgt spid="8">
                                            <p:txEl>
                                              <p:pRg st="0" end="0"/>
                                            </p:txEl>
                                          </p:spTgt>
                                        </p:tgtEl>
                                      </p:cBhvr>
                                    </p:animEffect>
                                    <p:anim calcmode="lin" valueType="num">
                                      <p:cBhvr>
                                        <p:cTn id="7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F49DA-BA6A-66E1-F9E0-4189F3EE3E86}"/>
              </a:ext>
            </a:extLst>
          </p:cNvPr>
          <p:cNvSpPr>
            <a:spLocks noGrp="1"/>
          </p:cNvSpPr>
          <p:nvPr>
            <p:ph type="ctrTitle"/>
          </p:nvPr>
        </p:nvSpPr>
        <p:spPr>
          <a:xfrm>
            <a:off x="3543300" y="4471989"/>
            <a:ext cx="5105400" cy="1119187"/>
          </a:xfrm>
        </p:spPr>
        <p:txBody>
          <a:bodyPr>
            <a:normAutofit fontScale="90000"/>
          </a:bodyPr>
          <a:lstStyle/>
          <a:p>
            <a:pPr>
              <a:defRPr/>
            </a:pPr>
            <a:r>
              <a:rPr lang="en-GB" sz="2025" dirty="0"/>
              <a:t>Supporting children’s health and well-being </a:t>
            </a:r>
            <a:br>
              <a:rPr lang="en-GB" sz="2025" dirty="0"/>
            </a:br>
            <a:r>
              <a:rPr lang="en-GB" sz="2025" dirty="0"/>
              <a:t>and helping to reduce food waste</a:t>
            </a:r>
            <a:br>
              <a:rPr lang="en-GB" dirty="0"/>
            </a:br>
            <a:endParaRPr lang="en-GB" dirty="0"/>
          </a:p>
        </p:txBody>
      </p:sp>
      <p:pic>
        <p:nvPicPr>
          <p:cNvPr id="32771" name="Picture 4">
            <a:extLst>
              <a:ext uri="{FF2B5EF4-FFF2-40B4-BE49-F238E27FC236}">
                <a16:creationId xmlns:a16="http://schemas.microsoft.com/office/drawing/2014/main" id="{7CEFCFEF-25A0-8E78-7F33-498AAA7D60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3225" y="1825626"/>
            <a:ext cx="37655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oogle Shape;118;p4">
            <a:extLst>
              <a:ext uri="{FF2B5EF4-FFF2-40B4-BE49-F238E27FC236}">
                <a16:creationId xmlns:a16="http://schemas.microsoft.com/office/drawing/2014/main" id="{5B5E2188-C4D9-425A-3713-B0F39F5D4736}"/>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564" y="944564"/>
            <a:ext cx="11445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Google Shape;119;p4">
            <a:extLst>
              <a:ext uri="{FF2B5EF4-FFF2-40B4-BE49-F238E27FC236}">
                <a16:creationId xmlns:a16="http://schemas.microsoft.com/office/drawing/2014/main" id="{516F78FB-EA9F-C036-10F4-1CB05F827EAB}"/>
              </a:ext>
            </a:extLst>
          </p:cNvPr>
          <p:cNvSpPr txBox="1">
            <a:spLocks noGrp="1"/>
          </p:cNvSpPr>
          <p:nvPr>
            <p:ph type="body" idx="1"/>
          </p:nvPr>
        </p:nvSpPr>
        <p:spPr>
          <a:xfrm>
            <a:off x="3009900" y="2057401"/>
            <a:ext cx="6172200" cy="3394075"/>
          </a:xfrm>
        </p:spPr>
        <p:txBody>
          <a:bodyPr spcFirstLastPara="1" vert="horz" wrap="square" lIns="68569" tIns="34275" rIns="68569" bIns="34275" numCol="1" rtlCol="0" anchor="t" anchorCtr="0" compatLnSpc="1">
            <a:prstTxWarp prst="textNoShape">
              <a:avLst/>
            </a:prstTxWarp>
            <a:normAutofit fontScale="92500"/>
          </a:bodyPr>
          <a:lstStyle/>
          <a:p>
            <a:pPr marL="257156" indent="-257156">
              <a:lnSpc>
                <a:spcPct val="160000"/>
              </a:lnSpc>
              <a:spcBef>
                <a:spcPts val="0"/>
              </a:spcBef>
              <a:buClr>
                <a:schemeClr val="dk1"/>
              </a:buClr>
              <a:buSzPts val="2400"/>
              <a:defRPr/>
            </a:pPr>
            <a:r>
              <a:rPr lang="en-GB">
                <a:solidFill>
                  <a:schemeClr val="dk1"/>
                </a:solidFill>
                <a:latin typeface="Avenir"/>
                <a:ea typeface="Avenir"/>
                <a:cs typeface="Avenir"/>
                <a:sym typeface="Avenir"/>
              </a:rPr>
              <a:t>Sensory food education for children</a:t>
            </a:r>
            <a:endParaRPr/>
          </a:p>
          <a:p>
            <a:pPr marL="257156" indent="-257156">
              <a:lnSpc>
                <a:spcPct val="160000"/>
              </a:lnSpc>
              <a:spcBef>
                <a:spcPts val="37"/>
              </a:spcBef>
              <a:buClr>
                <a:schemeClr val="dk1"/>
              </a:buClr>
              <a:buSzPts val="2400"/>
              <a:defRPr/>
            </a:pPr>
            <a:r>
              <a:rPr lang="en-GB">
                <a:solidFill>
                  <a:schemeClr val="dk1"/>
                </a:solidFill>
                <a:latin typeface="Avenir"/>
                <a:ea typeface="Avenir"/>
                <a:cs typeface="Avenir"/>
                <a:sym typeface="Avenir"/>
              </a:rPr>
              <a:t>Use 5 senses to explore fruit and vegetables</a:t>
            </a:r>
            <a:endParaRPr/>
          </a:p>
          <a:p>
            <a:pPr marL="257156" indent="-257156">
              <a:lnSpc>
                <a:spcPct val="160000"/>
              </a:lnSpc>
              <a:spcBef>
                <a:spcPts val="37"/>
              </a:spcBef>
              <a:buClr>
                <a:schemeClr val="dk1"/>
              </a:buClr>
              <a:buSzPts val="2400"/>
              <a:defRPr/>
            </a:pPr>
            <a:r>
              <a:rPr lang="en-GB">
                <a:solidFill>
                  <a:schemeClr val="dk1"/>
                </a:solidFill>
                <a:latin typeface="Avenir"/>
                <a:ea typeface="Avenir"/>
                <a:cs typeface="Avenir"/>
                <a:sym typeface="Avenir"/>
              </a:rPr>
              <a:t>Evidence-based, practical approach to food education</a:t>
            </a:r>
            <a:endParaRPr/>
          </a:p>
          <a:p>
            <a:pPr marL="257156" indent="-257156">
              <a:lnSpc>
                <a:spcPct val="160000"/>
              </a:lnSpc>
              <a:spcBef>
                <a:spcPts val="37"/>
              </a:spcBef>
              <a:buClr>
                <a:schemeClr val="dk1"/>
              </a:buClr>
              <a:buSzPts val="2400"/>
              <a:defRPr/>
            </a:pPr>
            <a:r>
              <a:rPr lang="en-GB">
                <a:solidFill>
                  <a:schemeClr val="dk1"/>
                </a:solidFill>
                <a:latin typeface="Avenir"/>
                <a:ea typeface="Avenir"/>
                <a:cs typeface="Avenir"/>
                <a:sym typeface="Avenir"/>
              </a:rPr>
              <a:t>Simple, hands on lessons for children</a:t>
            </a:r>
            <a:endParaRPr/>
          </a:p>
          <a:p>
            <a:pPr marL="257156" indent="-257156">
              <a:lnSpc>
                <a:spcPct val="160000"/>
              </a:lnSpc>
              <a:spcBef>
                <a:spcPts val="37"/>
              </a:spcBef>
              <a:buClr>
                <a:schemeClr val="dk1"/>
              </a:buClr>
              <a:buSzPts val="2400"/>
              <a:defRPr/>
            </a:pPr>
            <a:r>
              <a:rPr lang="en-GB">
                <a:solidFill>
                  <a:schemeClr val="dk1"/>
                </a:solidFill>
                <a:latin typeface="Avenir"/>
                <a:ea typeface="Avenir"/>
                <a:cs typeface="Avenir"/>
                <a:sym typeface="Avenir"/>
              </a:rPr>
              <a:t>Helps children learn to enjoy eating fruits &amp; vegetables </a:t>
            </a:r>
            <a:endParaRPr/>
          </a:p>
          <a:p>
            <a:pPr marL="257156" indent="-257156">
              <a:lnSpc>
                <a:spcPct val="160000"/>
              </a:lnSpc>
              <a:spcBef>
                <a:spcPts val="37"/>
              </a:spcBef>
              <a:buClr>
                <a:schemeClr val="dk1"/>
              </a:buClr>
              <a:buSzPts val="2400"/>
              <a:defRPr/>
            </a:pPr>
            <a:r>
              <a:rPr lang="en-GB">
                <a:solidFill>
                  <a:schemeClr val="dk1"/>
                </a:solidFill>
                <a:latin typeface="Avenir"/>
                <a:ea typeface="Avenir"/>
                <a:cs typeface="Avenir"/>
                <a:sym typeface="Avenir"/>
              </a:rPr>
              <a:t>Scheme of work that includes over 100 resources for teachers to use in nurseries and primary schools</a:t>
            </a:r>
            <a:endParaRPr>
              <a:solidFill>
                <a:schemeClr val="dk1"/>
              </a:solidFill>
              <a:latin typeface="Avenir"/>
              <a:ea typeface="Avenir"/>
              <a:cs typeface="Avenir"/>
              <a:sym typeface="Avenir"/>
            </a:endParaRPr>
          </a:p>
        </p:txBody>
      </p:sp>
      <p:sp>
        <p:nvSpPr>
          <p:cNvPr id="33796" name="Google Shape;120;p4">
            <a:extLst>
              <a:ext uri="{FF2B5EF4-FFF2-40B4-BE49-F238E27FC236}">
                <a16:creationId xmlns:a16="http://schemas.microsoft.com/office/drawing/2014/main" id="{9CBA7AF4-EB54-03E3-23A6-B9F00AB493DD}"/>
              </a:ext>
            </a:extLst>
          </p:cNvPr>
          <p:cNvSpPr>
            <a:spLocks noGrp="1" noChangeArrowheads="1"/>
          </p:cNvSpPr>
          <p:nvPr>
            <p:ph type="title"/>
          </p:nvPr>
        </p:nvSpPr>
        <p:spPr>
          <a:xfrm>
            <a:off x="3009900" y="1196975"/>
            <a:ext cx="6172200" cy="757238"/>
          </a:xfrm>
        </p:spPr>
        <p:txBody>
          <a:bodyPr vert="horz" wrap="square" lIns="68569" tIns="34275" rIns="68569" bIns="34275" numCol="1" anchor="t" anchorCtr="0" compatLnSpc="1">
            <a:prstTxWarp prst="textNoShape">
              <a:avLst/>
            </a:prstTxWarp>
          </a:bodyPr>
          <a:lstStyle/>
          <a:p>
            <a:pPr algn="ctr">
              <a:lnSpc>
                <a:spcPct val="181000"/>
              </a:lnSpc>
              <a:buClr>
                <a:srgbClr val="000000"/>
              </a:buClr>
              <a:buSzPts val="3200"/>
            </a:pPr>
            <a:r>
              <a:rPr lang="en-GB" altLang="en-US" sz="2400" b="1">
                <a:solidFill>
                  <a:srgbClr val="000000"/>
                </a:solidFill>
                <a:latin typeface="Avenir"/>
                <a:ea typeface="Avenir"/>
                <a:cs typeface="Avenir"/>
                <a:sym typeface="Avenir"/>
              </a:rPr>
              <a:t>What is TastEd?</a:t>
            </a: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169;p6">
            <a:extLst>
              <a:ext uri="{FF2B5EF4-FFF2-40B4-BE49-F238E27FC236}">
                <a16:creationId xmlns:a16="http://schemas.microsoft.com/office/drawing/2014/main" id="{47E47F13-9F17-71A0-E9B8-2D76D6DD8706}"/>
              </a:ext>
            </a:extLst>
          </p:cNvPr>
          <p:cNvSpPr txBox="1"/>
          <p:nvPr/>
        </p:nvSpPr>
        <p:spPr>
          <a:xfrm>
            <a:off x="3009900" y="1196975"/>
            <a:ext cx="6172200" cy="757238"/>
          </a:xfrm>
          <a:prstGeom prst="rect">
            <a:avLst/>
          </a:prstGeom>
          <a:noFill/>
          <a:ln>
            <a:noFill/>
          </a:ln>
        </p:spPr>
        <p:txBody>
          <a:bodyPr spcFirstLastPara="1" lIns="68569" tIns="34275" rIns="68569" bIns="34275"/>
          <a:lstStyle/>
          <a:p>
            <a:pPr algn="ctr" defTabSz="685748">
              <a:lnSpc>
                <a:spcPct val="181250"/>
              </a:lnSpc>
              <a:buClr>
                <a:prstClr val="black"/>
              </a:buClr>
              <a:buSzPts val="3200"/>
              <a:defRPr/>
            </a:pPr>
            <a:r>
              <a:rPr lang="en-GB" sz="2400" b="1">
                <a:solidFill>
                  <a:prstClr val="black"/>
                </a:solidFill>
                <a:latin typeface="Avenir"/>
                <a:ea typeface="Avenir"/>
                <a:cs typeface="Avenir"/>
                <a:sym typeface="Avenir"/>
              </a:rPr>
              <a:t>Why TastEd Works</a:t>
            </a:r>
            <a:endParaRPr sz="1350">
              <a:solidFill>
                <a:prstClr val="black"/>
              </a:solidFill>
              <a:latin typeface="Calibri" panose="020F0502020204030204"/>
              <a:cs typeface="Arial" panose="020B0604020202020204" pitchFamily="34" charset="0"/>
            </a:endParaRPr>
          </a:p>
        </p:txBody>
      </p:sp>
      <p:pic>
        <p:nvPicPr>
          <p:cNvPr id="35843" name="Google Shape;170;p6">
            <a:extLst>
              <a:ext uri="{FF2B5EF4-FFF2-40B4-BE49-F238E27FC236}">
                <a16:creationId xmlns:a16="http://schemas.microsoft.com/office/drawing/2014/main" id="{5CCC8DA1-9124-52D4-F89A-9055FC6E24A1}"/>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564" y="944564"/>
            <a:ext cx="11445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Google Shape;171;p6">
            <a:extLst>
              <a:ext uri="{FF2B5EF4-FFF2-40B4-BE49-F238E27FC236}">
                <a16:creationId xmlns:a16="http://schemas.microsoft.com/office/drawing/2014/main" id="{49D199AB-F142-D432-E207-C5EB6DAC84FB}"/>
              </a:ext>
            </a:extLst>
          </p:cNvPr>
          <p:cNvSpPr txBox="1"/>
          <p:nvPr/>
        </p:nvSpPr>
        <p:spPr>
          <a:xfrm>
            <a:off x="3009901" y="2057401"/>
            <a:ext cx="6272213" cy="3394075"/>
          </a:xfrm>
          <a:prstGeom prst="rect">
            <a:avLst/>
          </a:prstGeom>
          <a:noFill/>
          <a:ln>
            <a:noFill/>
          </a:ln>
        </p:spPr>
        <p:txBody>
          <a:bodyPr spcFirstLastPara="1" lIns="68569" tIns="34275" rIns="68569" bIns="34275">
            <a:normAutofit fontScale="85000" lnSpcReduction="20000"/>
          </a:bodyPr>
          <a:lstStyle/>
          <a:p>
            <a:pPr marL="257156" indent="-257156" defTabSz="685748">
              <a:lnSpc>
                <a:spcPct val="160000"/>
              </a:lnSpc>
              <a:buClr>
                <a:prstClr val="black"/>
              </a:buClr>
              <a:buSzPct val="100000"/>
              <a:buFont typeface="Arial"/>
              <a:buChar char="•"/>
              <a:defRPr/>
            </a:pPr>
            <a:r>
              <a:rPr lang="en-GB">
                <a:solidFill>
                  <a:prstClr val="black"/>
                </a:solidFill>
                <a:latin typeface="Avenir"/>
                <a:ea typeface="Avenir"/>
                <a:cs typeface="Avenir"/>
                <a:sym typeface="Avenir"/>
              </a:rPr>
              <a:t>Golden Rules remove pressure from children to taste and like new foods</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“No one has to try”</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“No one has to like”</a:t>
            </a:r>
            <a:endParaRPr sz="1350">
              <a:solidFill>
                <a:prstClr val="black"/>
              </a:solidFill>
              <a:latin typeface="Calibri" panose="020F0502020204030204"/>
              <a:cs typeface="Arial" panose="020B0604020202020204" pitchFamily="34" charset="0"/>
            </a:endParaRPr>
          </a:p>
          <a:p>
            <a:pPr marL="257156" indent="-257156" defTabSz="685748">
              <a:lnSpc>
                <a:spcPct val="160000"/>
              </a:lnSpc>
              <a:spcBef>
                <a:spcPts val="37"/>
              </a:spcBef>
              <a:buClr>
                <a:prstClr val="black"/>
              </a:buClr>
              <a:buSzPct val="100000"/>
              <a:buFont typeface="Arial"/>
              <a:buChar char="•"/>
              <a:defRPr/>
            </a:pPr>
            <a:r>
              <a:rPr lang="en-GB">
                <a:solidFill>
                  <a:prstClr val="black"/>
                </a:solidFill>
                <a:latin typeface="Avenir"/>
                <a:ea typeface="Avenir"/>
                <a:cs typeface="Avenir"/>
                <a:sym typeface="Avenir"/>
              </a:rPr>
              <a:t>Learning by doing </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Using the all 5 senses to explore food</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Research shows sensory food education improves children’s willingness to try new foods</a:t>
            </a:r>
            <a:endParaRPr sz="1350">
              <a:solidFill>
                <a:prstClr val="black"/>
              </a:solidFill>
              <a:latin typeface="Calibri" panose="020F0502020204030204"/>
              <a:cs typeface="Arial" panose="020B0604020202020204" pitchFamily="34" charset="0"/>
            </a:endParaRPr>
          </a:p>
          <a:p>
            <a:pPr marL="257156" indent="-257156" defTabSz="685748">
              <a:lnSpc>
                <a:spcPct val="160000"/>
              </a:lnSpc>
              <a:spcBef>
                <a:spcPts val="37"/>
              </a:spcBef>
              <a:buClr>
                <a:prstClr val="black"/>
              </a:buClr>
              <a:buSzPct val="100000"/>
              <a:buFont typeface="Arial"/>
              <a:buChar char="•"/>
              <a:defRPr/>
            </a:pPr>
            <a:r>
              <a:rPr lang="en-GB">
                <a:solidFill>
                  <a:prstClr val="black"/>
                </a:solidFill>
                <a:latin typeface="Avenir"/>
                <a:ea typeface="Avenir"/>
                <a:cs typeface="Avenir"/>
                <a:sym typeface="Avenir"/>
              </a:rPr>
              <a:t>The classroom is a safe environment to learn new skills</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Presence of a trusted adult</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Children feel safe to try something new</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Peers can have a positive effect</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No correct answers mean children are highly engaged in lessons</a:t>
            </a:r>
            <a:endParaRPr sz="1350">
              <a:solidFill>
                <a:prstClr val="black"/>
              </a:solidFill>
              <a:latin typeface="Calibri" panose="020F0502020204030204"/>
              <a:cs typeface="Arial" panose="020B0604020202020204" pitchFamily="34" charset="0"/>
            </a:endParaRPr>
          </a:p>
          <a:p>
            <a:pPr marL="214296" indent="-214296" defTabSz="685748">
              <a:lnSpc>
                <a:spcPct val="160000"/>
              </a:lnSpc>
              <a:spcBef>
                <a:spcPts val="37"/>
              </a:spcBef>
              <a:buClr>
                <a:prstClr val="black"/>
              </a:buClr>
              <a:buSzPct val="100000"/>
              <a:buFont typeface="Arial"/>
              <a:buChar char="•"/>
              <a:defRPr/>
            </a:pPr>
            <a:r>
              <a:rPr lang="en-GB">
                <a:solidFill>
                  <a:prstClr val="black"/>
                </a:solidFill>
                <a:latin typeface="Avenir"/>
                <a:ea typeface="Avenir"/>
                <a:cs typeface="Avenir"/>
                <a:sym typeface="Avenir"/>
              </a:rPr>
              <a:t>Children are encouraged to express likes and dislikes</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prstClr val="black"/>
              </a:buClr>
              <a:buSzPct val="100000"/>
              <a:defRPr/>
            </a:pPr>
            <a:r>
              <a:rPr lang="en-GB" sz="1125">
                <a:solidFill>
                  <a:prstClr val="black"/>
                </a:solidFill>
                <a:latin typeface="Avenir"/>
                <a:ea typeface="Avenir"/>
                <a:cs typeface="Avenir"/>
                <a:sym typeface="Avenir"/>
              </a:rPr>
              <a:t>Giving children opportunities to explore and understand their food preferences e.g. soft or hard foods</a:t>
            </a:r>
            <a:endParaRPr sz="1350">
              <a:solidFill>
                <a:prstClr val="black"/>
              </a:solidFill>
              <a:latin typeface="Calibri" panose="020F0502020204030204"/>
              <a:cs typeface="Arial" panose="020B0604020202020204" pitchFamily="34" charset="0"/>
            </a:endParaRPr>
          </a:p>
          <a:p>
            <a:pPr marL="300015" lvl="1" defTabSz="685748">
              <a:lnSpc>
                <a:spcPct val="160000"/>
              </a:lnSpc>
              <a:spcBef>
                <a:spcPts val="37"/>
              </a:spcBef>
              <a:buClr>
                <a:srgbClr val="7F7F7F"/>
              </a:buClr>
              <a:buSzPct val="100000"/>
              <a:defRPr/>
            </a:pPr>
            <a:endParaRPr sz="1050">
              <a:solidFill>
                <a:prstClr val="black"/>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Google Shape;177;p7">
            <a:extLst>
              <a:ext uri="{FF2B5EF4-FFF2-40B4-BE49-F238E27FC236}">
                <a16:creationId xmlns:a16="http://schemas.microsoft.com/office/drawing/2014/main" id="{AA670675-953A-B223-A33E-382A4C66511D}"/>
              </a:ext>
            </a:extLst>
          </p:cNvPr>
          <p:cNvSpPr txBox="1"/>
          <p:nvPr/>
        </p:nvSpPr>
        <p:spPr>
          <a:xfrm>
            <a:off x="3214688" y="1409700"/>
            <a:ext cx="6172200" cy="757238"/>
          </a:xfrm>
          <a:prstGeom prst="rect">
            <a:avLst/>
          </a:prstGeom>
          <a:noFill/>
          <a:ln>
            <a:noFill/>
          </a:ln>
        </p:spPr>
        <p:txBody>
          <a:bodyPr spcFirstLastPara="1" lIns="68569" tIns="34275" rIns="68569" bIns="34275"/>
          <a:lstStyle/>
          <a:p>
            <a:pPr algn="ctr" defTabSz="685748">
              <a:lnSpc>
                <a:spcPct val="181250"/>
              </a:lnSpc>
              <a:buClr>
                <a:prstClr val="black"/>
              </a:buClr>
              <a:buSzPts val="3200"/>
              <a:defRPr/>
            </a:pPr>
            <a:r>
              <a:rPr lang="en-GB" sz="2400" b="1">
                <a:solidFill>
                  <a:prstClr val="black"/>
                </a:solidFill>
                <a:latin typeface="Avenir"/>
                <a:ea typeface="Avenir"/>
                <a:cs typeface="Avenir"/>
                <a:sym typeface="Avenir"/>
              </a:rPr>
              <a:t>Benefits of TastEd for children</a:t>
            </a:r>
            <a:endParaRPr sz="1350">
              <a:solidFill>
                <a:prstClr val="black"/>
              </a:solidFill>
              <a:latin typeface="Calibri" panose="020F0502020204030204"/>
              <a:cs typeface="Arial" panose="020B0604020202020204" pitchFamily="34" charset="0"/>
            </a:endParaRPr>
          </a:p>
        </p:txBody>
      </p:sp>
      <p:pic>
        <p:nvPicPr>
          <p:cNvPr id="37891" name="Google Shape;178;p7">
            <a:extLst>
              <a:ext uri="{FF2B5EF4-FFF2-40B4-BE49-F238E27FC236}">
                <a16:creationId xmlns:a16="http://schemas.microsoft.com/office/drawing/2014/main" id="{FEB6CABD-90BD-1416-A1E0-972CD2AA4CA7}"/>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564" y="944564"/>
            <a:ext cx="11445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Google Shape;179;p7">
            <a:extLst>
              <a:ext uri="{FF2B5EF4-FFF2-40B4-BE49-F238E27FC236}">
                <a16:creationId xmlns:a16="http://schemas.microsoft.com/office/drawing/2014/main" id="{992D8C7E-3CF4-B409-5C39-75D882FCAF37}"/>
              </a:ext>
            </a:extLst>
          </p:cNvPr>
          <p:cNvSpPr txBox="1"/>
          <p:nvPr/>
        </p:nvSpPr>
        <p:spPr>
          <a:xfrm>
            <a:off x="3009901" y="2057401"/>
            <a:ext cx="6272213" cy="3394075"/>
          </a:xfrm>
          <a:prstGeom prst="rect">
            <a:avLst/>
          </a:prstGeom>
          <a:noFill/>
          <a:ln>
            <a:noFill/>
          </a:ln>
        </p:spPr>
        <p:txBody>
          <a:bodyPr spcFirstLastPara="1" lIns="68569" tIns="34275" rIns="68569" bIns="34275">
            <a:normAutofit fontScale="85000" lnSpcReduction="20000"/>
          </a:bodyPr>
          <a:lstStyle/>
          <a:p>
            <a:pPr marL="257156" indent="-257156" defTabSz="685748">
              <a:lnSpc>
                <a:spcPct val="170000"/>
              </a:lnSpc>
              <a:buClr>
                <a:prstClr val="black"/>
              </a:buClr>
              <a:buSzPct val="100000"/>
              <a:buFont typeface="Arial"/>
              <a:buChar char="•"/>
              <a:defRPr/>
            </a:pPr>
            <a:r>
              <a:rPr lang="en-GB" dirty="0">
                <a:solidFill>
                  <a:prstClr val="black"/>
                </a:solidFill>
                <a:latin typeface="Avenir"/>
                <a:ea typeface="Avenir"/>
                <a:cs typeface="Avenir"/>
                <a:sym typeface="Avenir"/>
              </a:rPr>
              <a:t>Fun!</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Helps children to learn to love eating fruit &amp; vegetables</a:t>
            </a:r>
            <a:endParaRPr sz="1350" dirty="0">
              <a:solidFill>
                <a:prstClr val="black"/>
              </a:solidFill>
              <a:latin typeface="Calibri" panose="020F0502020204030204"/>
              <a:cs typeface="Arial" panose="020B0604020202020204" pitchFamily="34" charset="0"/>
            </a:endParaRPr>
          </a:p>
          <a:p>
            <a:pPr marL="342874" lvl="1" defTabSz="685748">
              <a:lnSpc>
                <a:spcPct val="170000"/>
              </a:lnSpc>
              <a:spcBef>
                <a:spcPts val="37"/>
              </a:spcBef>
              <a:buClr>
                <a:prstClr val="black"/>
              </a:buClr>
              <a:buSzPct val="100000"/>
              <a:defRPr/>
            </a:pPr>
            <a:r>
              <a:rPr lang="en-GB" sz="1200" i="1" dirty="0">
                <a:solidFill>
                  <a:prstClr val="black"/>
                </a:solidFill>
                <a:latin typeface="Avenir"/>
                <a:ea typeface="Avenir"/>
                <a:cs typeface="Avenir"/>
                <a:sym typeface="Avenir"/>
              </a:rPr>
              <a:t>Research shows sensory food education improves children’s willingness to try new foods</a:t>
            </a:r>
            <a:endParaRPr sz="1200" dirty="0">
              <a:solidFill>
                <a:prstClr val="black"/>
              </a:solidFill>
              <a:latin typeface="Avenir"/>
              <a:ea typeface="Avenir"/>
              <a:cs typeface="Avenir"/>
              <a:sym typeface="Avenir"/>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Boosts children's self confidence  </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Promotes a ‘can do attitude’</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Children get to explore and try a wider variety of foods</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Everyone can talk about food, making lessons accessible to all abilities</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Open questions mean there are no wrong answers</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Helps them to understand their likes and dislikes, and why</a:t>
            </a:r>
            <a:endParaRPr sz="1350" dirty="0">
              <a:solidFill>
                <a:prstClr val="black"/>
              </a:solidFill>
              <a:latin typeface="Calibri" panose="020F0502020204030204"/>
              <a:cs typeface="Arial" panose="020B0604020202020204" pitchFamily="34" charset="0"/>
            </a:endParaRPr>
          </a:p>
          <a:p>
            <a:pPr marL="257156" indent="-257156" defTabSz="685748">
              <a:lnSpc>
                <a:spcPct val="170000"/>
              </a:lnSpc>
              <a:spcBef>
                <a:spcPts val="37"/>
              </a:spcBef>
              <a:buClr>
                <a:prstClr val="black"/>
              </a:buClr>
              <a:buSzPct val="100000"/>
              <a:buFont typeface="Arial"/>
              <a:buChar char="•"/>
              <a:defRPr/>
            </a:pPr>
            <a:r>
              <a:rPr lang="en-GB" dirty="0">
                <a:solidFill>
                  <a:prstClr val="black"/>
                </a:solidFill>
                <a:latin typeface="Avenir"/>
                <a:ea typeface="Avenir"/>
                <a:cs typeface="Avenir"/>
                <a:sym typeface="Avenir"/>
              </a:rPr>
              <a:t>Develop wider vocabulary and literacy skills</a:t>
            </a:r>
            <a:endParaRPr sz="1050" i="1" dirty="0">
              <a:solidFill>
                <a:prstClr val="black"/>
              </a:solidFill>
              <a:latin typeface="Avenir"/>
              <a:ea typeface="Avenir"/>
              <a:cs typeface="Avenir"/>
              <a:sym typeface="Avenir"/>
            </a:endParaRPr>
          </a:p>
        </p:txBody>
      </p:sp>
      <p:pic>
        <p:nvPicPr>
          <p:cNvPr id="37893" name="Google Shape;180;p7">
            <a:extLst>
              <a:ext uri="{FF2B5EF4-FFF2-40B4-BE49-F238E27FC236}">
                <a16:creationId xmlns:a16="http://schemas.microsoft.com/office/drawing/2014/main" id="{DCEB3A0B-D928-B52E-BA61-718B2517F259}"/>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8900" y="4505325"/>
            <a:ext cx="17462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Google Shape;207;p10">
            <a:extLst>
              <a:ext uri="{FF2B5EF4-FFF2-40B4-BE49-F238E27FC236}">
                <a16:creationId xmlns:a16="http://schemas.microsoft.com/office/drawing/2014/main" id="{3DC60447-D8B0-3ECA-4782-C5818E97027E}"/>
              </a:ext>
            </a:extLst>
          </p:cNvPr>
          <p:cNvSpPr txBox="1"/>
          <p:nvPr/>
        </p:nvSpPr>
        <p:spPr>
          <a:xfrm>
            <a:off x="3009900" y="1143000"/>
            <a:ext cx="6172200" cy="757238"/>
          </a:xfrm>
          <a:prstGeom prst="rect">
            <a:avLst/>
          </a:prstGeom>
          <a:noFill/>
          <a:ln>
            <a:noFill/>
          </a:ln>
        </p:spPr>
        <p:txBody>
          <a:bodyPr spcFirstLastPara="1" lIns="68569" tIns="34275" rIns="68569" bIns="34275"/>
          <a:lstStyle/>
          <a:p>
            <a:pPr algn="ctr" defTabSz="685748">
              <a:lnSpc>
                <a:spcPct val="181250"/>
              </a:lnSpc>
              <a:buClr>
                <a:prstClr val="black"/>
              </a:buClr>
              <a:buSzPts val="3200"/>
              <a:defRPr/>
            </a:pPr>
            <a:r>
              <a:rPr lang="en-GB" sz="2400" b="1">
                <a:solidFill>
                  <a:prstClr val="black"/>
                </a:solidFill>
                <a:latin typeface="Avenir"/>
                <a:ea typeface="Avenir"/>
                <a:cs typeface="Avenir"/>
                <a:sym typeface="Avenir"/>
              </a:rPr>
              <a:t>Structure of TastEd</a:t>
            </a:r>
            <a:endParaRPr sz="1350">
              <a:solidFill>
                <a:prstClr val="black"/>
              </a:solidFill>
              <a:latin typeface="Calibri" panose="020F0502020204030204"/>
              <a:cs typeface="Arial" panose="020B0604020202020204" pitchFamily="34" charset="0"/>
            </a:endParaRPr>
          </a:p>
        </p:txBody>
      </p:sp>
      <p:pic>
        <p:nvPicPr>
          <p:cNvPr id="39939" name="Google Shape;208;p10">
            <a:extLst>
              <a:ext uri="{FF2B5EF4-FFF2-40B4-BE49-F238E27FC236}">
                <a16:creationId xmlns:a16="http://schemas.microsoft.com/office/drawing/2014/main" id="{1F4103D1-0C46-FB2C-AB67-BD7451090D6F}"/>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564" y="944564"/>
            <a:ext cx="11445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Google Shape;209;p10">
            <a:extLst>
              <a:ext uri="{FF2B5EF4-FFF2-40B4-BE49-F238E27FC236}">
                <a16:creationId xmlns:a16="http://schemas.microsoft.com/office/drawing/2014/main" id="{2F5889FD-F39C-B826-6C72-0139E17C47B2}"/>
              </a:ext>
            </a:extLst>
          </p:cNvPr>
          <p:cNvSpPr txBox="1"/>
          <p:nvPr/>
        </p:nvSpPr>
        <p:spPr>
          <a:xfrm>
            <a:off x="2947988" y="1836738"/>
            <a:ext cx="1504950" cy="692150"/>
          </a:xfrm>
          <a:prstGeom prst="rect">
            <a:avLst/>
          </a:prstGeom>
          <a:noFill/>
          <a:ln>
            <a:noFill/>
          </a:ln>
        </p:spPr>
        <p:txBody>
          <a:bodyPr spcFirstLastPara="1" lIns="68569" tIns="34275" rIns="68569" bIns="34275">
            <a:spAutoFit/>
          </a:bodyPr>
          <a:lstStyle/>
          <a:p>
            <a:pPr algn="ctr" defTabSz="685748">
              <a:defRPr/>
            </a:pPr>
            <a:r>
              <a:rPr lang="en-GB" sz="1350">
                <a:solidFill>
                  <a:prstClr val="black"/>
                </a:solidFill>
                <a:latin typeface="Avenir"/>
                <a:ea typeface="Avenir"/>
                <a:cs typeface="Avenir"/>
                <a:sym typeface="Avenir"/>
              </a:rPr>
              <a:t>TastEd has lessons for </a:t>
            </a:r>
            <a:r>
              <a:rPr lang="en-GB" sz="1350" b="1">
                <a:solidFill>
                  <a:prstClr val="black"/>
                </a:solidFill>
                <a:latin typeface="Avenir"/>
                <a:ea typeface="Avenir"/>
                <a:cs typeface="Avenir"/>
                <a:sym typeface="Avenir"/>
              </a:rPr>
              <a:t>every year of primary</a:t>
            </a:r>
            <a:endParaRPr sz="1350">
              <a:solidFill>
                <a:prstClr val="black"/>
              </a:solidFill>
              <a:latin typeface="Avenir"/>
              <a:ea typeface="Avenir"/>
              <a:cs typeface="Avenir"/>
              <a:sym typeface="Avenir"/>
            </a:endParaRPr>
          </a:p>
        </p:txBody>
      </p:sp>
      <p:sp>
        <p:nvSpPr>
          <p:cNvPr id="210" name="Google Shape;210;p10">
            <a:extLst>
              <a:ext uri="{FF2B5EF4-FFF2-40B4-BE49-F238E27FC236}">
                <a16:creationId xmlns:a16="http://schemas.microsoft.com/office/drawing/2014/main" id="{2922720F-A0BA-5CA3-6FA1-D455D6354BCE}"/>
              </a:ext>
            </a:extLst>
          </p:cNvPr>
          <p:cNvSpPr txBox="1"/>
          <p:nvPr/>
        </p:nvSpPr>
        <p:spPr>
          <a:xfrm>
            <a:off x="4791075" y="1836738"/>
            <a:ext cx="2298700" cy="692150"/>
          </a:xfrm>
          <a:prstGeom prst="rect">
            <a:avLst/>
          </a:prstGeom>
          <a:noFill/>
          <a:ln>
            <a:noFill/>
          </a:ln>
        </p:spPr>
        <p:txBody>
          <a:bodyPr spcFirstLastPara="1" lIns="68569" tIns="34275" rIns="68569" bIns="34275">
            <a:spAutoFit/>
          </a:bodyPr>
          <a:lstStyle/>
          <a:p>
            <a:pPr algn="ctr" defTabSz="685748">
              <a:defRPr/>
            </a:pPr>
            <a:r>
              <a:rPr lang="en-GB" sz="1350">
                <a:solidFill>
                  <a:prstClr val="black"/>
                </a:solidFill>
                <a:latin typeface="Avenir"/>
                <a:ea typeface="Avenir"/>
                <a:cs typeface="Avenir"/>
                <a:sym typeface="Avenir"/>
              </a:rPr>
              <a:t>Each year group has at least </a:t>
            </a:r>
            <a:r>
              <a:rPr lang="en-GB" sz="1350" b="1">
                <a:solidFill>
                  <a:prstClr val="black"/>
                </a:solidFill>
                <a:latin typeface="Avenir"/>
                <a:ea typeface="Avenir"/>
                <a:cs typeface="Avenir"/>
                <a:sym typeface="Avenir"/>
              </a:rPr>
              <a:t>5 lessons</a:t>
            </a:r>
            <a:r>
              <a:rPr lang="en-GB" sz="1350">
                <a:solidFill>
                  <a:prstClr val="black"/>
                </a:solidFill>
                <a:latin typeface="Avenir"/>
                <a:ea typeface="Avenir"/>
                <a:cs typeface="Avenir"/>
                <a:sym typeface="Avenir"/>
              </a:rPr>
              <a:t>, one covering each of the five senses.</a:t>
            </a:r>
            <a:endParaRPr sz="1350">
              <a:solidFill>
                <a:prstClr val="black"/>
              </a:solidFill>
              <a:latin typeface="Calibri" panose="020F0502020204030204"/>
              <a:cs typeface="Arial" panose="020B0604020202020204" pitchFamily="34" charset="0"/>
            </a:endParaRPr>
          </a:p>
        </p:txBody>
      </p:sp>
      <p:sp>
        <p:nvSpPr>
          <p:cNvPr id="211" name="Google Shape;211;p10">
            <a:extLst>
              <a:ext uri="{FF2B5EF4-FFF2-40B4-BE49-F238E27FC236}">
                <a16:creationId xmlns:a16="http://schemas.microsoft.com/office/drawing/2014/main" id="{66ED08A0-0F32-7739-35ED-FBB3356A9743}"/>
              </a:ext>
            </a:extLst>
          </p:cNvPr>
          <p:cNvSpPr txBox="1"/>
          <p:nvPr/>
        </p:nvSpPr>
        <p:spPr>
          <a:xfrm>
            <a:off x="7391401" y="1857375"/>
            <a:ext cx="1539875" cy="692150"/>
          </a:xfrm>
          <a:prstGeom prst="rect">
            <a:avLst/>
          </a:prstGeom>
          <a:noFill/>
          <a:ln>
            <a:noFill/>
          </a:ln>
        </p:spPr>
        <p:txBody>
          <a:bodyPr spcFirstLastPara="1" lIns="68569" tIns="34275" rIns="68569" bIns="34275">
            <a:spAutoFit/>
          </a:bodyPr>
          <a:lstStyle/>
          <a:p>
            <a:pPr algn="ctr" defTabSz="685748">
              <a:defRPr/>
            </a:pPr>
            <a:r>
              <a:rPr lang="en-GB" sz="1350" b="1">
                <a:solidFill>
                  <a:prstClr val="black"/>
                </a:solidFill>
                <a:latin typeface="Avenir"/>
                <a:ea typeface="Avenir"/>
                <a:cs typeface="Avenir"/>
                <a:sym typeface="Avenir"/>
              </a:rPr>
              <a:t>Every lesson</a:t>
            </a:r>
            <a:r>
              <a:rPr lang="en-GB" sz="1350">
                <a:solidFill>
                  <a:prstClr val="black"/>
                </a:solidFill>
                <a:latin typeface="Avenir"/>
                <a:ea typeface="Avenir"/>
                <a:cs typeface="Avenir"/>
                <a:sym typeface="Avenir"/>
              </a:rPr>
              <a:t> in every year group includes:</a:t>
            </a:r>
            <a:endParaRPr sz="1350">
              <a:solidFill>
                <a:prstClr val="black"/>
              </a:solidFill>
              <a:latin typeface="Calibri" panose="020F0502020204030204"/>
              <a:cs typeface="Arial" panose="020B0604020202020204" pitchFamily="34" charset="0"/>
            </a:endParaRPr>
          </a:p>
        </p:txBody>
      </p:sp>
      <p:sp>
        <p:nvSpPr>
          <p:cNvPr id="39943" name="Google Shape;212;p10">
            <a:extLst>
              <a:ext uri="{FF2B5EF4-FFF2-40B4-BE49-F238E27FC236}">
                <a16:creationId xmlns:a16="http://schemas.microsoft.com/office/drawing/2014/main" id="{D95E5D94-A7BA-FC30-742E-B8D80C432BF4}"/>
              </a:ext>
            </a:extLst>
          </p:cNvPr>
          <p:cNvSpPr>
            <a:spLocks noChangeArrowheads="1"/>
          </p:cNvSpPr>
          <p:nvPr/>
        </p:nvSpPr>
        <p:spPr bwMode="auto">
          <a:xfrm>
            <a:off x="3254375" y="2820988"/>
            <a:ext cx="7556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defTabSz="684213">
              <a:defRPr sz="2400">
                <a:solidFill>
                  <a:schemeClr val="tx1"/>
                </a:solidFill>
                <a:latin typeface="Times New Roman" panose="02020603050405020304" pitchFamily="18" charset="0"/>
                <a:cs typeface="Arial" panose="020B0604020202020204" pitchFamily="34" charset="0"/>
              </a:defRPr>
            </a:lvl1pPr>
            <a:lvl2pPr marL="742950" indent="-285750" defTabSz="684213">
              <a:defRPr sz="2400">
                <a:solidFill>
                  <a:schemeClr val="tx1"/>
                </a:solidFill>
                <a:latin typeface="Times New Roman" panose="02020603050405020304" pitchFamily="18" charset="0"/>
                <a:cs typeface="Arial" panose="020B0604020202020204" pitchFamily="34" charset="0"/>
              </a:defRPr>
            </a:lvl2pPr>
            <a:lvl3pPr marL="1143000" indent="-228600" defTabSz="684213">
              <a:defRPr sz="2400">
                <a:solidFill>
                  <a:schemeClr val="tx1"/>
                </a:solidFill>
                <a:latin typeface="Times New Roman" panose="02020603050405020304" pitchFamily="18" charset="0"/>
                <a:cs typeface="Arial" panose="020B0604020202020204" pitchFamily="34" charset="0"/>
              </a:defRPr>
            </a:lvl3pPr>
            <a:lvl4pPr marL="1600200" indent="-228600" defTabSz="684213">
              <a:defRPr sz="2400">
                <a:solidFill>
                  <a:schemeClr val="tx1"/>
                </a:solidFill>
                <a:latin typeface="Times New Roman" panose="02020603050405020304" pitchFamily="18" charset="0"/>
                <a:cs typeface="Arial" panose="020B0604020202020204" pitchFamily="34" charset="0"/>
              </a:defRPr>
            </a:lvl4pPr>
            <a:lvl5pPr marL="2057400" indent="-228600" defTabSz="684213">
              <a:defRPr sz="2400">
                <a:solidFill>
                  <a:schemeClr val="tx1"/>
                </a:solidFill>
                <a:latin typeface="Times New Roman" panose="02020603050405020304" pitchFamily="18" charset="0"/>
                <a:cs typeface="Arial" panose="020B0604020202020204" pitchFamily="34" charset="0"/>
              </a:defRPr>
            </a:lvl5pPr>
            <a:lvl6pPr marL="2514600" indent="-228600" defTabSz="6842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42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42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42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fontAlgn="base">
              <a:spcBef>
                <a:spcPct val="0"/>
              </a:spcBef>
              <a:spcAft>
                <a:spcPct val="0"/>
              </a:spcAft>
            </a:pPr>
            <a:r>
              <a:rPr lang="en-GB" altLang="en-US" sz="1200">
                <a:solidFill>
                  <a:srgbClr val="000000"/>
                </a:solidFill>
                <a:latin typeface="Avenir"/>
                <a:ea typeface="Avenir"/>
                <a:cs typeface="Avenir"/>
                <a:sym typeface="Avenir"/>
              </a:rPr>
              <a:t>EYFS</a:t>
            </a:r>
            <a:endParaRPr lang="en-US" altLang="en-US" sz="1200">
              <a:solidFill>
                <a:srgbClr val="000000"/>
              </a:solidFill>
              <a:latin typeface="Avenir"/>
              <a:ea typeface="Avenir"/>
              <a:cs typeface="Avenir"/>
              <a:sym typeface="Avenir"/>
            </a:endParaRPr>
          </a:p>
          <a:p>
            <a:pPr algn="ctr" fontAlgn="base">
              <a:spcBef>
                <a:spcPct val="0"/>
              </a:spcBef>
              <a:spcAft>
                <a:spcPct val="0"/>
              </a:spcAft>
            </a:pPr>
            <a:br>
              <a:rPr lang="en-GB" altLang="en-US" sz="1200">
                <a:solidFill>
                  <a:srgbClr val="000000"/>
                </a:solidFill>
                <a:latin typeface="Avenir"/>
                <a:ea typeface="Avenir"/>
                <a:cs typeface="Avenir"/>
                <a:sym typeface="Avenir"/>
              </a:rPr>
            </a:br>
            <a:r>
              <a:rPr lang="en-GB" altLang="en-US" sz="1200">
                <a:solidFill>
                  <a:srgbClr val="000000"/>
                </a:solidFill>
                <a:latin typeface="Avenir"/>
                <a:ea typeface="Avenir"/>
                <a:cs typeface="Avenir"/>
                <a:sym typeface="Avenir"/>
              </a:rPr>
              <a:t>Yr 1</a:t>
            </a:r>
            <a:endParaRPr lang="en-US" altLang="en-US" sz="1200">
              <a:solidFill>
                <a:srgbClr val="000000"/>
              </a:solidFill>
              <a:latin typeface="Avenir"/>
              <a:ea typeface="Avenir"/>
              <a:cs typeface="Avenir"/>
              <a:sym typeface="Avenir"/>
            </a:endParaRPr>
          </a:p>
          <a:p>
            <a:pPr algn="ctr" fontAlgn="base">
              <a:spcBef>
                <a:spcPct val="0"/>
              </a:spcBef>
              <a:spcAft>
                <a:spcPct val="0"/>
              </a:spcAft>
            </a:pPr>
            <a:br>
              <a:rPr lang="en-GB" altLang="en-US" sz="1200">
                <a:solidFill>
                  <a:srgbClr val="000000"/>
                </a:solidFill>
                <a:latin typeface="Avenir"/>
                <a:ea typeface="Avenir"/>
                <a:cs typeface="Avenir"/>
                <a:sym typeface="Avenir"/>
              </a:rPr>
            </a:br>
            <a:r>
              <a:rPr lang="en-GB" altLang="en-US" sz="1200">
                <a:solidFill>
                  <a:srgbClr val="000000"/>
                </a:solidFill>
                <a:latin typeface="Avenir"/>
                <a:ea typeface="Avenir"/>
                <a:cs typeface="Avenir"/>
                <a:sym typeface="Avenir"/>
              </a:rPr>
              <a:t>Yr 2</a:t>
            </a:r>
            <a:endParaRPr lang="en-US" altLang="en-US" sz="1200">
              <a:solidFill>
                <a:srgbClr val="000000"/>
              </a:solidFill>
              <a:latin typeface="Avenir"/>
              <a:ea typeface="Avenir"/>
              <a:cs typeface="Avenir"/>
              <a:sym typeface="Avenir"/>
            </a:endParaRPr>
          </a:p>
          <a:p>
            <a:pPr algn="ctr" fontAlgn="base">
              <a:spcBef>
                <a:spcPct val="0"/>
              </a:spcBef>
              <a:spcAft>
                <a:spcPct val="0"/>
              </a:spcAft>
            </a:pPr>
            <a:br>
              <a:rPr lang="en-GB" altLang="en-US" sz="1200">
                <a:solidFill>
                  <a:srgbClr val="000000"/>
                </a:solidFill>
                <a:latin typeface="Avenir"/>
                <a:ea typeface="Avenir"/>
                <a:cs typeface="Avenir"/>
                <a:sym typeface="Avenir"/>
              </a:rPr>
            </a:br>
            <a:r>
              <a:rPr lang="en-GB" altLang="en-US" sz="1200">
                <a:solidFill>
                  <a:srgbClr val="000000"/>
                </a:solidFill>
                <a:latin typeface="Avenir"/>
                <a:ea typeface="Avenir"/>
                <a:cs typeface="Avenir"/>
                <a:sym typeface="Avenir"/>
              </a:rPr>
              <a:t>Yr3</a:t>
            </a:r>
            <a:endParaRPr lang="en-US" altLang="en-US" sz="1200">
              <a:solidFill>
                <a:srgbClr val="000000"/>
              </a:solidFill>
              <a:latin typeface="Avenir"/>
              <a:ea typeface="Avenir"/>
              <a:cs typeface="Avenir"/>
              <a:sym typeface="Avenir"/>
            </a:endParaRPr>
          </a:p>
          <a:p>
            <a:pPr algn="ctr" fontAlgn="base">
              <a:spcBef>
                <a:spcPct val="0"/>
              </a:spcBef>
              <a:spcAft>
                <a:spcPct val="0"/>
              </a:spcAft>
            </a:pPr>
            <a:br>
              <a:rPr lang="en-GB" altLang="en-US" sz="1200">
                <a:solidFill>
                  <a:srgbClr val="000000"/>
                </a:solidFill>
                <a:latin typeface="Avenir"/>
                <a:ea typeface="Avenir"/>
                <a:cs typeface="Avenir"/>
                <a:sym typeface="Avenir"/>
              </a:rPr>
            </a:br>
            <a:r>
              <a:rPr lang="en-GB" altLang="en-US" sz="1200">
                <a:solidFill>
                  <a:srgbClr val="000000"/>
                </a:solidFill>
                <a:latin typeface="Avenir"/>
                <a:ea typeface="Avenir"/>
                <a:cs typeface="Avenir"/>
                <a:sym typeface="Avenir"/>
              </a:rPr>
              <a:t>Yr 4</a:t>
            </a:r>
            <a:endParaRPr lang="en-US" altLang="en-US" sz="1200">
              <a:solidFill>
                <a:srgbClr val="000000"/>
              </a:solidFill>
              <a:latin typeface="Avenir"/>
              <a:ea typeface="Avenir"/>
              <a:cs typeface="Avenir"/>
              <a:sym typeface="Avenir"/>
            </a:endParaRPr>
          </a:p>
          <a:p>
            <a:pPr algn="ctr" fontAlgn="base">
              <a:spcBef>
                <a:spcPct val="0"/>
              </a:spcBef>
              <a:spcAft>
                <a:spcPct val="0"/>
              </a:spcAft>
            </a:pPr>
            <a:br>
              <a:rPr lang="en-GB" altLang="en-US" sz="1200">
                <a:solidFill>
                  <a:srgbClr val="000000"/>
                </a:solidFill>
                <a:latin typeface="Avenir"/>
                <a:ea typeface="Avenir"/>
                <a:cs typeface="Avenir"/>
                <a:sym typeface="Avenir"/>
              </a:rPr>
            </a:br>
            <a:r>
              <a:rPr lang="en-GB" altLang="en-US" sz="1200">
                <a:solidFill>
                  <a:srgbClr val="000000"/>
                </a:solidFill>
                <a:latin typeface="Avenir"/>
                <a:ea typeface="Avenir"/>
                <a:cs typeface="Avenir"/>
                <a:sym typeface="Avenir"/>
              </a:rPr>
              <a:t>Yr 5</a:t>
            </a:r>
            <a:endParaRPr lang="en-US" altLang="en-US" sz="1200">
              <a:solidFill>
                <a:srgbClr val="000000"/>
              </a:solidFill>
              <a:latin typeface="Avenir"/>
              <a:ea typeface="Avenir"/>
              <a:cs typeface="Avenir"/>
              <a:sym typeface="Avenir"/>
            </a:endParaRPr>
          </a:p>
          <a:p>
            <a:pPr algn="ctr" fontAlgn="base">
              <a:spcBef>
                <a:spcPct val="0"/>
              </a:spcBef>
              <a:spcAft>
                <a:spcPct val="0"/>
              </a:spcAft>
            </a:pPr>
            <a:br>
              <a:rPr lang="en-GB" altLang="en-US" sz="1200">
                <a:solidFill>
                  <a:srgbClr val="000000"/>
                </a:solidFill>
                <a:latin typeface="Avenir"/>
                <a:ea typeface="Avenir"/>
                <a:cs typeface="Avenir"/>
                <a:sym typeface="Avenir"/>
              </a:rPr>
            </a:br>
            <a:r>
              <a:rPr lang="en-GB" altLang="en-US" sz="1200">
                <a:solidFill>
                  <a:srgbClr val="000000"/>
                </a:solidFill>
                <a:latin typeface="Avenir"/>
                <a:ea typeface="Avenir"/>
                <a:cs typeface="Avenir"/>
                <a:sym typeface="Avenir"/>
              </a:rPr>
              <a:t>Yr 6</a:t>
            </a:r>
            <a:endParaRPr lang="en-US" altLang="en-US" sz="1200">
              <a:solidFill>
                <a:srgbClr val="000000"/>
              </a:solidFill>
              <a:latin typeface="Avenir"/>
              <a:ea typeface="Avenir"/>
              <a:cs typeface="Avenir"/>
              <a:sym typeface="Avenir"/>
            </a:endParaRPr>
          </a:p>
        </p:txBody>
      </p:sp>
      <p:sp>
        <p:nvSpPr>
          <p:cNvPr id="213" name="Google Shape;213;p10">
            <a:extLst>
              <a:ext uri="{FF2B5EF4-FFF2-40B4-BE49-F238E27FC236}">
                <a16:creationId xmlns:a16="http://schemas.microsoft.com/office/drawing/2014/main" id="{B8F2C99D-EBFD-1FDF-43BA-AAF988858F13}"/>
              </a:ext>
            </a:extLst>
          </p:cNvPr>
          <p:cNvSpPr/>
          <p:nvPr/>
        </p:nvSpPr>
        <p:spPr>
          <a:xfrm>
            <a:off x="7304089" y="2741614"/>
            <a:ext cx="2105025" cy="2562225"/>
          </a:xfrm>
          <a:prstGeom prst="rect">
            <a:avLst/>
          </a:prstGeom>
          <a:noFill/>
          <a:ln>
            <a:noFill/>
          </a:ln>
        </p:spPr>
        <p:txBody>
          <a:bodyPr spcFirstLastPara="1" lIns="68569" tIns="34275" rIns="68569" bIns="34275">
            <a:spAutoFit/>
          </a:bodyPr>
          <a:lstStyle/>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The 5 senses</a:t>
            </a:r>
            <a:endParaRPr sz="1350">
              <a:solidFill>
                <a:prstClr val="black"/>
              </a:solidFill>
              <a:latin typeface="Calibri" panose="020F0502020204030204"/>
              <a:cs typeface="Arial" panose="020B0604020202020204" pitchFamily="34" charset="0"/>
            </a:endParaRPr>
          </a:p>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2 Golden Rules</a:t>
            </a:r>
            <a:endParaRPr sz="1350">
              <a:solidFill>
                <a:prstClr val="black"/>
              </a:solidFill>
              <a:latin typeface="Calibri" panose="020F0502020204030204"/>
              <a:cs typeface="Arial" panose="020B0604020202020204" pitchFamily="34" charset="0"/>
            </a:endParaRPr>
          </a:p>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Where food comes from</a:t>
            </a:r>
            <a:endParaRPr sz="1350">
              <a:solidFill>
                <a:prstClr val="black"/>
              </a:solidFill>
              <a:latin typeface="Calibri" panose="020F0502020204030204"/>
              <a:cs typeface="Arial" panose="020B0604020202020204" pitchFamily="34" charset="0"/>
            </a:endParaRPr>
          </a:p>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Exploring food using a sense</a:t>
            </a:r>
            <a:endParaRPr sz="1350">
              <a:solidFill>
                <a:prstClr val="black"/>
              </a:solidFill>
              <a:latin typeface="Calibri" panose="020F0502020204030204"/>
              <a:cs typeface="Arial" panose="020B0604020202020204" pitchFamily="34" charset="0"/>
            </a:endParaRPr>
          </a:p>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Opportunity to try the food</a:t>
            </a:r>
            <a:endParaRPr sz="1350">
              <a:solidFill>
                <a:prstClr val="black"/>
              </a:solidFill>
              <a:latin typeface="Calibri" panose="020F0502020204030204"/>
              <a:cs typeface="Arial" panose="020B0604020202020204" pitchFamily="34" charset="0"/>
            </a:endParaRPr>
          </a:p>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Chance for children to share their experience</a:t>
            </a:r>
            <a:endParaRPr sz="1350">
              <a:solidFill>
                <a:prstClr val="black"/>
              </a:solidFill>
              <a:latin typeface="Calibri" panose="020F0502020204030204"/>
              <a:cs typeface="Arial" panose="020B0604020202020204" pitchFamily="34" charset="0"/>
            </a:endParaRPr>
          </a:p>
          <a:p>
            <a:pPr marL="214296" indent="-214296" defTabSz="685748">
              <a:lnSpc>
                <a:spcPct val="150000"/>
              </a:lnSpc>
              <a:buClr>
                <a:srgbClr val="000000"/>
              </a:buClr>
              <a:buSzPts val="1600"/>
              <a:buFont typeface="Arial"/>
              <a:buChar char="•"/>
              <a:defRPr/>
            </a:pPr>
            <a:r>
              <a:rPr lang="en-GB" sz="1200">
                <a:solidFill>
                  <a:srgbClr val="000000"/>
                </a:solidFill>
                <a:latin typeface="Avenir"/>
                <a:ea typeface="Avenir"/>
                <a:cs typeface="Avenir"/>
                <a:sym typeface="Avenir"/>
              </a:rPr>
              <a:t>Asks if they tried something new</a:t>
            </a:r>
            <a:endParaRPr sz="1200">
              <a:solidFill>
                <a:prstClr val="black"/>
              </a:solidFill>
              <a:latin typeface="Avenir"/>
              <a:ea typeface="Avenir"/>
              <a:cs typeface="Avenir"/>
              <a:sym typeface="Avenir"/>
            </a:endParaRPr>
          </a:p>
        </p:txBody>
      </p:sp>
      <p:pic>
        <p:nvPicPr>
          <p:cNvPr id="39945" name="Google Shape;214;p10">
            <a:extLst>
              <a:ext uri="{FF2B5EF4-FFF2-40B4-BE49-F238E27FC236}">
                <a16:creationId xmlns:a16="http://schemas.microsoft.com/office/drawing/2014/main" id="{6F41D9AA-3824-6653-4930-27F6DE6B63F5}"/>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051" y="3976689"/>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Google Shape;215;p10">
            <a:extLst>
              <a:ext uri="{FF2B5EF4-FFF2-40B4-BE49-F238E27FC236}">
                <a16:creationId xmlns:a16="http://schemas.microsoft.com/office/drawing/2014/main" id="{8C9BB3DF-992E-33E2-257E-CE1B6E306370}"/>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9688" y="3595689"/>
            <a:ext cx="75565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Google Shape;216;p10">
            <a:extLst>
              <a:ext uri="{FF2B5EF4-FFF2-40B4-BE49-F238E27FC236}">
                <a16:creationId xmlns:a16="http://schemas.microsoft.com/office/drawing/2014/main" id="{2CB3A291-1367-D683-537D-253B3A71D337}"/>
              </a:ext>
            </a:extLst>
          </p:cNvPr>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70514" y="4457700"/>
            <a:ext cx="9159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Google Shape;217;p10">
            <a:extLst>
              <a:ext uri="{FF2B5EF4-FFF2-40B4-BE49-F238E27FC236}">
                <a16:creationId xmlns:a16="http://schemas.microsoft.com/office/drawing/2014/main" id="{603C74BE-3886-4224-577A-413F7E2B14D4}"/>
              </a:ext>
            </a:extLst>
          </p:cNvPr>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15051" y="2865439"/>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Google Shape;218;p10">
            <a:extLst>
              <a:ext uri="{FF2B5EF4-FFF2-40B4-BE49-F238E27FC236}">
                <a16:creationId xmlns:a16="http://schemas.microsoft.com/office/drawing/2014/main" id="{0711F4DA-7A0C-7B41-21C5-A28356F51AE6}"/>
              </a:ext>
            </a:extLst>
          </p:cNvPr>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70488" y="2786063"/>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Google Shape;250;p13">
            <a:extLst>
              <a:ext uri="{FF2B5EF4-FFF2-40B4-BE49-F238E27FC236}">
                <a16:creationId xmlns:a16="http://schemas.microsoft.com/office/drawing/2014/main" id="{B20FF7FF-ACF1-C459-9D22-584EC196E4BC}"/>
              </a:ext>
            </a:extLst>
          </p:cNvPr>
          <p:cNvSpPr txBox="1"/>
          <p:nvPr/>
        </p:nvSpPr>
        <p:spPr>
          <a:xfrm>
            <a:off x="3009900" y="1196975"/>
            <a:ext cx="6172200" cy="757238"/>
          </a:xfrm>
          <a:prstGeom prst="rect">
            <a:avLst/>
          </a:prstGeom>
          <a:noFill/>
          <a:ln>
            <a:noFill/>
          </a:ln>
        </p:spPr>
        <p:txBody>
          <a:bodyPr spcFirstLastPara="1" lIns="68569" tIns="34275" rIns="68569" bIns="34275"/>
          <a:lstStyle/>
          <a:p>
            <a:pPr algn="ctr" defTabSz="685748">
              <a:lnSpc>
                <a:spcPct val="181250"/>
              </a:lnSpc>
              <a:buClr>
                <a:prstClr val="black"/>
              </a:buClr>
              <a:buSzPts val="3200"/>
              <a:defRPr/>
            </a:pPr>
            <a:r>
              <a:rPr lang="en-GB" sz="2400" b="1">
                <a:solidFill>
                  <a:prstClr val="black"/>
                </a:solidFill>
                <a:latin typeface="Avenir"/>
                <a:ea typeface="Avenir"/>
                <a:cs typeface="Avenir"/>
                <a:sym typeface="Avenir"/>
              </a:rPr>
              <a:t>TastEd lesson plans</a:t>
            </a:r>
            <a:endParaRPr sz="1350">
              <a:solidFill>
                <a:prstClr val="black"/>
              </a:solidFill>
              <a:latin typeface="Calibri" panose="020F0502020204030204"/>
              <a:cs typeface="Arial" panose="020B0604020202020204" pitchFamily="34" charset="0"/>
            </a:endParaRPr>
          </a:p>
        </p:txBody>
      </p:sp>
      <p:pic>
        <p:nvPicPr>
          <p:cNvPr id="41987" name="Google Shape;251;p13">
            <a:extLst>
              <a:ext uri="{FF2B5EF4-FFF2-40B4-BE49-F238E27FC236}">
                <a16:creationId xmlns:a16="http://schemas.microsoft.com/office/drawing/2014/main" id="{D87248F9-56F3-3B48-BBC1-ECA6A6D7B081}"/>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564" y="944564"/>
            <a:ext cx="11445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Google Shape;252;p13">
            <a:extLst>
              <a:ext uri="{FF2B5EF4-FFF2-40B4-BE49-F238E27FC236}">
                <a16:creationId xmlns:a16="http://schemas.microsoft.com/office/drawing/2014/main" id="{43F1A692-D973-DD38-3095-F69FAAA60BB8}"/>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9975" y="1816100"/>
            <a:ext cx="2832100" cy="4046538"/>
          </a:xfrm>
          <a:prstGeom prst="rect">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53" name="Google Shape;253;p13">
            <a:extLst>
              <a:ext uri="{FF2B5EF4-FFF2-40B4-BE49-F238E27FC236}">
                <a16:creationId xmlns:a16="http://schemas.microsoft.com/office/drawing/2014/main" id="{6A13259A-3217-413F-113B-F876CBC11802}"/>
              </a:ext>
            </a:extLst>
          </p:cNvPr>
          <p:cNvSpPr txBox="1"/>
          <p:nvPr/>
        </p:nvSpPr>
        <p:spPr>
          <a:xfrm>
            <a:off x="3255964" y="1816101"/>
            <a:ext cx="2168525" cy="3497263"/>
          </a:xfrm>
          <a:prstGeom prst="rect">
            <a:avLst/>
          </a:prstGeom>
          <a:noFill/>
          <a:ln>
            <a:noFill/>
          </a:ln>
        </p:spPr>
        <p:txBody>
          <a:bodyPr spcFirstLastPara="1" lIns="68569" tIns="34275" rIns="68569" bIns="34275">
            <a:spAutoFit/>
          </a:bodyPr>
          <a:lstStyle/>
          <a:p>
            <a:pPr defTabSz="685748">
              <a:lnSpc>
                <a:spcPct val="150000"/>
              </a:lnSpc>
              <a:defRPr/>
            </a:pPr>
            <a:r>
              <a:rPr lang="en-GB" sz="1350" b="1">
                <a:solidFill>
                  <a:prstClr val="black"/>
                </a:solidFill>
                <a:latin typeface="Avenir"/>
                <a:ea typeface="Avenir"/>
                <a:cs typeface="Avenir"/>
                <a:sym typeface="Avenir"/>
              </a:rPr>
              <a:t>Each lesson plan includes</a:t>
            </a:r>
            <a:r>
              <a:rPr lang="en-GB" sz="1350">
                <a:solidFill>
                  <a:prstClr val="black"/>
                </a:solidFill>
                <a:latin typeface="Avenir"/>
                <a:ea typeface="Avenir"/>
                <a:cs typeface="Avenir"/>
                <a:sym typeface="Avenir"/>
              </a:rPr>
              <a:t>:</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Learning Objectives</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Resources</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Lesson Outline</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Word Bank</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Success Criteria</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Curriculum Links</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School Kitchen</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Reading Links</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Optional Further Activities</a:t>
            </a:r>
            <a:endParaRPr sz="1350">
              <a:solidFill>
                <a:prstClr val="black"/>
              </a:solidFill>
              <a:latin typeface="Calibri" panose="020F0502020204030204"/>
              <a:cs typeface="Arial" panose="020B0604020202020204" pitchFamily="34" charset="0"/>
            </a:endParaRPr>
          </a:p>
          <a:p>
            <a:pPr defTabSz="685748">
              <a:lnSpc>
                <a:spcPct val="150000"/>
              </a:lnSpc>
              <a:defRPr/>
            </a:pPr>
            <a:r>
              <a:rPr lang="en-GB" sz="1350">
                <a:solidFill>
                  <a:prstClr val="black"/>
                </a:solidFill>
                <a:latin typeface="Avenir"/>
                <a:ea typeface="Avenir"/>
                <a:cs typeface="Avenir"/>
                <a:sym typeface="Avenir"/>
              </a:rPr>
              <a:t>Background Facts</a:t>
            </a:r>
            <a:endParaRPr sz="1350">
              <a:solidFill>
                <a:prstClr val="black"/>
              </a:solidFill>
              <a:latin typeface="Calibri" panose="020F0502020204030204"/>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Google Shape;259;p14">
            <a:extLst>
              <a:ext uri="{FF2B5EF4-FFF2-40B4-BE49-F238E27FC236}">
                <a16:creationId xmlns:a16="http://schemas.microsoft.com/office/drawing/2014/main" id="{68E6A18A-5698-0410-1E3D-446BBFCDF83A}"/>
              </a:ext>
            </a:extLst>
          </p:cNvPr>
          <p:cNvSpPr txBox="1"/>
          <p:nvPr/>
        </p:nvSpPr>
        <p:spPr>
          <a:xfrm>
            <a:off x="3009900" y="1196975"/>
            <a:ext cx="6172200" cy="757238"/>
          </a:xfrm>
          <a:prstGeom prst="rect">
            <a:avLst/>
          </a:prstGeom>
          <a:noFill/>
          <a:ln>
            <a:noFill/>
          </a:ln>
        </p:spPr>
        <p:txBody>
          <a:bodyPr spcFirstLastPara="1" lIns="68569" tIns="34275" rIns="68569" bIns="34275"/>
          <a:lstStyle/>
          <a:p>
            <a:pPr algn="ctr" defTabSz="685748">
              <a:lnSpc>
                <a:spcPct val="181250"/>
              </a:lnSpc>
              <a:buClr>
                <a:prstClr val="black"/>
              </a:buClr>
              <a:buSzPts val="3200"/>
              <a:defRPr/>
            </a:pPr>
            <a:r>
              <a:rPr lang="en-GB" sz="2400" b="1">
                <a:solidFill>
                  <a:prstClr val="black"/>
                </a:solidFill>
                <a:latin typeface="Avenir"/>
                <a:ea typeface="Avenir"/>
                <a:cs typeface="Avenir"/>
                <a:sym typeface="Avenir"/>
              </a:rPr>
              <a:t>TastEd PowerPoints</a:t>
            </a:r>
            <a:endParaRPr sz="1350">
              <a:solidFill>
                <a:prstClr val="black"/>
              </a:solidFill>
              <a:latin typeface="Calibri" panose="020F0502020204030204"/>
              <a:cs typeface="Arial" panose="020B0604020202020204" pitchFamily="34" charset="0"/>
            </a:endParaRPr>
          </a:p>
        </p:txBody>
      </p:sp>
      <p:pic>
        <p:nvPicPr>
          <p:cNvPr id="44035" name="Google Shape;260;p14">
            <a:extLst>
              <a:ext uri="{FF2B5EF4-FFF2-40B4-BE49-F238E27FC236}">
                <a16:creationId xmlns:a16="http://schemas.microsoft.com/office/drawing/2014/main" id="{8469B5FC-2849-17E4-B4DF-FBE3010E90D1}"/>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0564" y="944564"/>
            <a:ext cx="11445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
            <a:extLst>
              <a:ext uri="{FF2B5EF4-FFF2-40B4-BE49-F238E27FC236}">
                <a16:creationId xmlns:a16="http://schemas.microsoft.com/office/drawing/2014/main" id="{AA4934EE-53C6-69C4-8FF0-DBEF93626F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6064" y="2017714"/>
            <a:ext cx="661987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a:extLst>
              <a:ext uri="{FF2B5EF4-FFF2-40B4-BE49-F238E27FC236}">
                <a16:creationId xmlns:a16="http://schemas.microsoft.com/office/drawing/2014/main" id="{731FD51C-5E10-4461-35BF-775DD83B654A}"/>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073276" y="2182813"/>
            <a:ext cx="4341813" cy="3257550"/>
          </a:xfrm>
        </p:spPr>
      </p:pic>
      <p:pic>
        <p:nvPicPr>
          <p:cNvPr id="46083" name="Picture 4">
            <a:extLst>
              <a:ext uri="{FF2B5EF4-FFF2-40B4-BE49-F238E27FC236}">
                <a16:creationId xmlns:a16="http://schemas.microsoft.com/office/drawing/2014/main" id="{01B9B918-2B7C-A7B5-3D4A-9A27766761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0863" y="2182813"/>
            <a:ext cx="271621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le 1">
            <a:extLst>
              <a:ext uri="{FF2B5EF4-FFF2-40B4-BE49-F238E27FC236}">
                <a16:creationId xmlns:a16="http://schemas.microsoft.com/office/drawing/2014/main" id="{1274A724-1A92-E750-2E87-991F2F55CBCB}"/>
              </a:ext>
            </a:extLst>
          </p:cNvPr>
          <p:cNvSpPr>
            <a:spLocks noGrp="1" noChangeArrowheads="1"/>
          </p:cNvSpPr>
          <p:nvPr>
            <p:ph type="title"/>
          </p:nvPr>
        </p:nvSpPr>
        <p:spPr>
          <a:xfrm>
            <a:off x="2073276" y="938213"/>
            <a:ext cx="8042275" cy="1003300"/>
          </a:xfrm>
          <a:solidFill>
            <a:srgbClr val="0070C0"/>
          </a:solidFill>
        </p:spPr>
        <p:txBody>
          <a:bodyPr/>
          <a:lstStyle/>
          <a:p>
            <a:pPr algn="ctr" eaLnBrk="1" hangingPunct="1"/>
            <a:r>
              <a:rPr lang="en-GB" altLang="en-US" sz="2700">
                <a:solidFill>
                  <a:schemeClr val="bg1"/>
                </a:solidFill>
              </a:rPr>
              <a:t>The social aspect of food - commensality</a:t>
            </a:r>
            <a:br>
              <a:rPr lang="en-GB" altLang="en-US" sz="2700">
                <a:solidFill>
                  <a:schemeClr val="bg1"/>
                </a:solidFill>
              </a:rPr>
            </a:br>
            <a:r>
              <a:rPr lang="en-GB" altLang="en-US" sz="2700">
                <a:solidFill>
                  <a:schemeClr val="bg1"/>
                </a:solidFill>
              </a:rPr>
              <a:t>Family &amp; Community Health</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BF8E2-F4BE-1A7B-04D0-2BBB4F91AD73}"/>
              </a:ext>
            </a:extLst>
          </p:cNvPr>
          <p:cNvSpPr>
            <a:spLocks noGrp="1"/>
          </p:cNvSpPr>
          <p:nvPr>
            <p:ph idx="1"/>
          </p:nvPr>
        </p:nvSpPr>
        <p:spPr>
          <a:xfrm>
            <a:off x="2179638" y="2247900"/>
            <a:ext cx="6710362" cy="369888"/>
          </a:xfrm>
        </p:spPr>
        <p:txBody>
          <a:bodyPr rtlCol="0">
            <a:normAutofit lnSpcReduction="10000"/>
          </a:bodyPr>
          <a:lstStyle/>
          <a:p>
            <a:pPr marL="0" indent="0" algn="ctr" eaLnBrk="1" hangingPunct="1">
              <a:buNone/>
              <a:defRPr/>
            </a:pPr>
            <a:r>
              <a:rPr lang="en-GB" u="sng" dirty="0">
                <a:latin typeface="Arial" panose="020B0604020202020204" pitchFamily="34" charset="0"/>
                <a:cs typeface="Arial" panose="020B0604020202020204" pitchFamily="34" charset="0"/>
              </a:rPr>
              <a:t>Developing community links</a:t>
            </a:r>
          </a:p>
        </p:txBody>
      </p:sp>
      <p:sp>
        <p:nvSpPr>
          <p:cNvPr id="47107" name="TextBox 3">
            <a:extLst>
              <a:ext uri="{FF2B5EF4-FFF2-40B4-BE49-F238E27FC236}">
                <a16:creationId xmlns:a16="http://schemas.microsoft.com/office/drawing/2014/main" id="{321FB3DC-7737-37C8-818C-EDA666F424CC}"/>
              </a:ext>
            </a:extLst>
          </p:cNvPr>
          <p:cNvSpPr txBox="1">
            <a:spLocks noChangeArrowheads="1"/>
          </p:cNvSpPr>
          <p:nvPr/>
        </p:nvSpPr>
        <p:spPr bwMode="auto">
          <a:xfrm>
            <a:off x="1870076" y="2809876"/>
            <a:ext cx="40735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GB" altLang="en-US" sz="1800">
                <a:solidFill>
                  <a:prstClr val="black"/>
                </a:solidFill>
                <a:latin typeface="Arial" panose="020B0604020202020204" pitchFamily="34" charset="0"/>
              </a:rPr>
              <a:t>Using the whole school approach to food to support the community becoming more involved in the life of the school with the latent aim being that this will have a positive impact on the education of the children as the parents are engaged in their school life – developing school connectedness</a:t>
            </a:r>
          </a:p>
          <a:p>
            <a:pPr eaLnBrk="0" fontAlgn="base" hangingPunct="0">
              <a:spcBef>
                <a:spcPct val="0"/>
              </a:spcBef>
              <a:spcAft>
                <a:spcPct val="0"/>
              </a:spcAft>
            </a:pPr>
            <a:endParaRPr lang="en-GB" altLang="en-US" sz="1800">
              <a:solidFill>
                <a:prstClr val="black"/>
              </a:solidFill>
            </a:endParaRPr>
          </a:p>
        </p:txBody>
      </p:sp>
      <p:pic>
        <p:nvPicPr>
          <p:cNvPr id="47108" name="Picture 5">
            <a:extLst>
              <a:ext uri="{FF2B5EF4-FFF2-40B4-BE49-F238E27FC236}">
                <a16:creationId xmlns:a16="http://schemas.microsoft.com/office/drawing/2014/main" id="{67EF45D6-0FD5-E666-812E-6D007FDBEC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0376" y="2695576"/>
            <a:ext cx="2843213"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itle 1">
            <a:extLst>
              <a:ext uri="{FF2B5EF4-FFF2-40B4-BE49-F238E27FC236}">
                <a16:creationId xmlns:a16="http://schemas.microsoft.com/office/drawing/2014/main" id="{60B54DF0-494B-9A3C-2035-ACD0008AE191}"/>
              </a:ext>
            </a:extLst>
          </p:cNvPr>
          <p:cNvSpPr>
            <a:spLocks noGrp="1" noChangeArrowheads="1"/>
          </p:cNvSpPr>
          <p:nvPr>
            <p:ph type="title"/>
          </p:nvPr>
        </p:nvSpPr>
        <p:spPr>
          <a:xfrm>
            <a:off x="2416175" y="1157289"/>
            <a:ext cx="7054850" cy="1050925"/>
          </a:xfrm>
          <a:solidFill>
            <a:srgbClr val="0070C0"/>
          </a:solidFill>
        </p:spPr>
        <p:txBody>
          <a:bodyPr/>
          <a:lstStyle/>
          <a:p>
            <a:pPr algn="ctr" eaLnBrk="1" hangingPunct="1"/>
            <a:r>
              <a:rPr lang="en-GB" altLang="en-US" sz="2700">
                <a:solidFill>
                  <a:schemeClr val="bg1"/>
                </a:solidFill>
              </a:rPr>
              <a:t>The social aspect of food - commensality</a:t>
            </a:r>
            <a:br>
              <a:rPr lang="en-GB" altLang="en-US" sz="2700">
                <a:solidFill>
                  <a:schemeClr val="bg1"/>
                </a:solidFill>
              </a:rPr>
            </a:br>
            <a:r>
              <a:rPr lang="en-GB" altLang="en-US" sz="2700">
                <a:solidFill>
                  <a:schemeClr val="bg1"/>
                </a:solidFill>
              </a:rPr>
              <a:t>Family &amp; Community awareness</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a:extLst>
              <a:ext uri="{FF2B5EF4-FFF2-40B4-BE49-F238E27FC236}">
                <a16:creationId xmlns:a16="http://schemas.microsoft.com/office/drawing/2014/main" id="{2C0DC1AA-3653-F4E0-7B7A-D85CE7EA43C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1813" y="857251"/>
            <a:ext cx="30781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a:extLst>
              <a:ext uri="{FF2B5EF4-FFF2-40B4-BE49-F238E27FC236}">
                <a16:creationId xmlns:a16="http://schemas.microsoft.com/office/drawing/2014/main" id="{AD730C47-E819-AB36-C017-4741DB58F3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56276" y="1450976"/>
            <a:ext cx="378142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1">
            <a:extLst>
              <a:ext uri="{FF2B5EF4-FFF2-40B4-BE49-F238E27FC236}">
                <a16:creationId xmlns:a16="http://schemas.microsoft.com/office/drawing/2014/main" id="{60C91E96-F364-DDEB-0FD1-4E575FBAE5BD}"/>
              </a:ext>
            </a:extLst>
          </p:cNvPr>
          <p:cNvSpPr>
            <a:spLocks noChangeArrowheads="1"/>
          </p:cNvSpPr>
          <p:nvPr/>
        </p:nvSpPr>
        <p:spPr bwMode="auto">
          <a:xfrm>
            <a:off x="4184651" y="3652839"/>
            <a:ext cx="3929063" cy="2516187"/>
          </a:xfrm>
          <a:prstGeom prst="rect">
            <a:avLst/>
          </a:prstGeom>
          <a:noFill/>
          <a:ln>
            <a:noFill/>
          </a:ln>
        </p:spPr>
        <p:txBody>
          <a:bodyPr>
            <a:spAutoFit/>
          </a:bodyPr>
          <a:lstStyle>
            <a:lvl1pPr>
              <a:defRPr>
                <a:solidFill>
                  <a:schemeClr val="tx1"/>
                </a:solidFill>
                <a:latin typeface="News Gothic MT" panose="020B0504020203020204" pitchFamily="34" charset="0"/>
                <a:cs typeface="Arial" panose="020B0604020202020204" pitchFamily="34" charset="0"/>
              </a:defRPr>
            </a:lvl1pPr>
            <a:lvl2pPr marL="742950" indent="-285750">
              <a:defRPr>
                <a:solidFill>
                  <a:schemeClr val="tx1"/>
                </a:solidFill>
                <a:latin typeface="News Gothic MT" panose="020B0504020203020204" pitchFamily="34" charset="0"/>
                <a:cs typeface="Arial" panose="020B0604020202020204" pitchFamily="34" charset="0"/>
              </a:defRPr>
            </a:lvl2pPr>
            <a:lvl3pPr marL="1143000" indent="-228600">
              <a:defRPr>
                <a:solidFill>
                  <a:schemeClr val="tx1"/>
                </a:solidFill>
                <a:latin typeface="News Gothic MT" panose="020B0504020203020204" pitchFamily="34" charset="0"/>
                <a:cs typeface="Arial" panose="020B0604020202020204" pitchFamily="34" charset="0"/>
              </a:defRPr>
            </a:lvl3pPr>
            <a:lvl4pPr marL="1600200" indent="-228600">
              <a:defRPr>
                <a:solidFill>
                  <a:schemeClr val="tx1"/>
                </a:solidFill>
                <a:latin typeface="News Gothic MT" panose="020B0504020203020204" pitchFamily="34" charset="0"/>
                <a:cs typeface="Arial" panose="020B0604020202020204" pitchFamily="34" charset="0"/>
              </a:defRPr>
            </a:lvl4pPr>
            <a:lvl5pPr marL="2057400" indent="-228600">
              <a:defRPr>
                <a:solidFill>
                  <a:schemeClr val="tx1"/>
                </a:solidFill>
                <a:latin typeface="News Gothic MT" panose="020B05040202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News Gothic MT" panose="020B05040202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News Gothic MT" panose="020B05040202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News Gothic MT" panose="020B05040202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News Gothic MT" panose="020B0504020203020204" pitchFamily="34" charset="0"/>
                <a:cs typeface="Arial" panose="020B0604020202020204" pitchFamily="34" charset="0"/>
              </a:defRPr>
            </a:lvl9pPr>
          </a:lstStyle>
          <a:p>
            <a:pPr defTabSz="685748">
              <a:defRPr/>
            </a:pPr>
            <a:endParaRPr lang="en-GB" altLang="en-US" sz="1350" dirty="0">
              <a:solidFill>
                <a:prstClr val="black"/>
              </a:solidFill>
              <a:hlinkClick r:id="rId5"/>
            </a:endParaRPr>
          </a:p>
          <a:p>
            <a:pPr algn="ctr" defTabSz="685748">
              <a:defRPr/>
            </a:pPr>
            <a:r>
              <a:rPr lang="en-GB" altLang="en-US" sz="2400" dirty="0">
                <a:solidFill>
                  <a:prstClr val="black"/>
                </a:solidFill>
                <a:hlinkClick r:id="rId5"/>
              </a:rPr>
              <a:t>www.tasteeducation.com</a:t>
            </a:r>
            <a:br>
              <a:rPr lang="en-GB" altLang="en-US" sz="2400" dirty="0">
                <a:solidFill>
                  <a:prstClr val="black"/>
                </a:solidFill>
              </a:rPr>
            </a:br>
            <a:br>
              <a:rPr lang="en-GB" altLang="en-US" sz="2400" dirty="0">
                <a:solidFill>
                  <a:prstClr val="black"/>
                </a:solidFill>
              </a:rPr>
            </a:br>
            <a:r>
              <a:rPr lang="en-GB" altLang="en-US" sz="2400" dirty="0">
                <a:solidFill>
                  <a:prstClr val="black"/>
                </a:solidFill>
                <a:hlinkClick r:id="rId6"/>
              </a:rPr>
              <a:t>info@tasteeducation.com</a:t>
            </a:r>
            <a:endParaRPr lang="en-GB" altLang="en-US" sz="2400" dirty="0">
              <a:solidFill>
                <a:prstClr val="black"/>
              </a:solidFill>
            </a:endParaRPr>
          </a:p>
          <a:p>
            <a:pPr algn="ctr" defTabSz="685748">
              <a:defRPr/>
            </a:pPr>
            <a:endParaRPr lang="en-GB" altLang="en-US" sz="2400" dirty="0">
              <a:solidFill>
                <a:prstClr val="black"/>
              </a:solidFill>
            </a:endParaRPr>
          </a:p>
          <a:p>
            <a:pPr algn="ctr" defTabSz="685748">
              <a:defRPr/>
            </a:pPr>
            <a:r>
              <a:rPr lang="en-GB" altLang="en-US" sz="2400" dirty="0">
                <a:solidFill>
                  <a:prstClr val="black"/>
                </a:solidFill>
              </a:rPr>
              <a:t>@tastedfeed</a:t>
            </a:r>
          </a:p>
          <a:p>
            <a:pPr algn="ctr" defTabSz="685748">
              <a:defRPr/>
            </a:pPr>
            <a:r>
              <a:rPr lang="en-GB" altLang="en-US" sz="2400" dirty="0">
                <a:solidFill>
                  <a:prstClr val="black"/>
                </a:solidFill>
              </a:rPr>
              <a:t>@jasorourke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4DEB1BAC-A81A-DBF3-E01B-49E2D3F35839}"/>
              </a:ext>
            </a:extLst>
          </p:cNvPr>
          <p:cNvSpPr>
            <a:spLocks noGrp="1" noChangeArrowheads="1"/>
          </p:cNvSpPr>
          <p:nvPr>
            <p:ph type="title"/>
          </p:nvPr>
        </p:nvSpPr>
        <p:spPr/>
        <p:txBody>
          <a:bodyPr/>
          <a:lstStyle/>
          <a:p>
            <a:pPr algn="ctr"/>
            <a:r>
              <a:rPr lang="en-GB" altLang="en-US"/>
              <a:t>Why reducing food waste is important in schools</a:t>
            </a:r>
          </a:p>
        </p:txBody>
      </p:sp>
      <p:pic>
        <p:nvPicPr>
          <p:cNvPr id="4099" name="Content Placeholder 5">
            <a:extLst>
              <a:ext uri="{FF2B5EF4-FFF2-40B4-BE49-F238E27FC236}">
                <a16:creationId xmlns:a16="http://schemas.microsoft.com/office/drawing/2014/main" id="{25378830-8443-D6D7-02CD-4551C09F9DB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041650" y="2420938"/>
            <a:ext cx="6108700" cy="3421062"/>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1D03-19DF-997B-61A4-FEFA70B3A718}"/>
              </a:ext>
            </a:extLst>
          </p:cNvPr>
          <p:cNvSpPr>
            <a:spLocks noGrp="1"/>
          </p:cNvSpPr>
          <p:nvPr>
            <p:ph type="ctrTitle"/>
          </p:nvPr>
        </p:nvSpPr>
        <p:spPr/>
        <p:txBody>
          <a:bodyPr/>
          <a:lstStyle/>
          <a:p>
            <a:r>
              <a:rPr lang="en-GB" sz="3400" dirty="0"/>
              <a:t>Reducing food waste in food and nutrition lessons</a:t>
            </a:r>
          </a:p>
        </p:txBody>
      </p:sp>
      <p:sp>
        <p:nvSpPr>
          <p:cNvPr id="3" name="Subtitle 2">
            <a:extLst>
              <a:ext uri="{FF2B5EF4-FFF2-40B4-BE49-F238E27FC236}">
                <a16:creationId xmlns:a16="http://schemas.microsoft.com/office/drawing/2014/main" id="{14FB57EB-53B9-562A-3B48-8DF06F13EF23}"/>
              </a:ext>
            </a:extLst>
          </p:cNvPr>
          <p:cNvSpPr>
            <a:spLocks noGrp="1"/>
          </p:cNvSpPr>
          <p:nvPr>
            <p:ph type="subTitle" idx="1"/>
          </p:nvPr>
        </p:nvSpPr>
        <p:spPr>
          <a:xfrm>
            <a:off x="1125023" y="2708017"/>
            <a:ext cx="5442051" cy="3600000"/>
          </a:xfrm>
        </p:spPr>
        <p:txBody>
          <a:bodyPr/>
          <a:lstStyle/>
          <a:p>
            <a:pPr marL="0" indent="0">
              <a:buNone/>
            </a:pPr>
            <a:r>
              <a:rPr lang="en-GB" sz="2000" dirty="0"/>
              <a:t>Teach pupils about:</a:t>
            </a:r>
          </a:p>
          <a:p>
            <a:r>
              <a:rPr lang="en-GB" sz="2000" dirty="0"/>
              <a:t>meal planning;</a:t>
            </a:r>
          </a:p>
          <a:p>
            <a:r>
              <a:rPr lang="en-GB" sz="2000" dirty="0"/>
              <a:t>writing shopping lists;</a:t>
            </a:r>
          </a:p>
          <a:p>
            <a:r>
              <a:rPr lang="en-GB" sz="2000" dirty="0"/>
              <a:t>checking what is in the cupboard /fridge/ freezer;</a:t>
            </a:r>
          </a:p>
          <a:p>
            <a:r>
              <a:rPr lang="en-GB" sz="2000" dirty="0"/>
              <a:t>batch cooking;</a:t>
            </a:r>
          </a:p>
          <a:p>
            <a:r>
              <a:rPr lang="en-GB" sz="2000" dirty="0"/>
              <a:t>using leftovers;</a:t>
            </a:r>
          </a:p>
          <a:p>
            <a:r>
              <a:rPr lang="en-GB" sz="2000" dirty="0"/>
              <a:t>knowing their dates;</a:t>
            </a:r>
          </a:p>
          <a:p>
            <a:r>
              <a:rPr lang="en-GB" sz="2000" dirty="0"/>
              <a:t>portion control;</a:t>
            </a:r>
          </a:p>
          <a:p>
            <a:r>
              <a:rPr lang="en-GB" sz="2000" dirty="0"/>
              <a:t>temperature control (fridge/freezer).</a:t>
            </a:r>
          </a:p>
          <a:p>
            <a:endParaRPr lang="en-GB" sz="1400" dirty="0"/>
          </a:p>
          <a:p>
            <a:pPr marL="500063" indent="-285750"/>
            <a:endParaRPr lang="en-GB" dirty="0"/>
          </a:p>
          <a:p>
            <a:pPr marL="500063" indent="-285750">
              <a:buFont typeface="Arial" panose="020B0604020202020204" pitchFamily="34" charset="0"/>
              <a:buChar char="•"/>
            </a:pPr>
            <a:endParaRPr lang="en-GB" dirty="0"/>
          </a:p>
          <a:p>
            <a:pPr marL="628650" lvl="1" indent="-285750" algn="l">
              <a:buFont typeface="Arial" panose="020B0604020202020204" pitchFamily="34" charset="0"/>
              <a:buChar char="•"/>
            </a:pPr>
            <a:endParaRPr lang="en-GB" dirty="0"/>
          </a:p>
          <a:p>
            <a:pPr lvl="1"/>
            <a:endParaRPr lang="en-GB" dirty="0"/>
          </a:p>
        </p:txBody>
      </p:sp>
      <p:pic>
        <p:nvPicPr>
          <p:cNvPr id="11" name="Picture 10">
            <a:extLst>
              <a:ext uri="{FF2B5EF4-FFF2-40B4-BE49-F238E27FC236}">
                <a16:creationId xmlns:a16="http://schemas.microsoft.com/office/drawing/2014/main" id="{F1BB36FD-07D4-4777-9CBB-ABCF12DE4A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4078" y="4394441"/>
            <a:ext cx="1505644" cy="1512220"/>
          </a:xfrm>
          <a:prstGeom prst="rect">
            <a:avLst/>
          </a:prstGeom>
        </p:spPr>
      </p:pic>
      <p:pic>
        <p:nvPicPr>
          <p:cNvPr id="12" name="Picture 11">
            <a:extLst>
              <a:ext uri="{FF2B5EF4-FFF2-40B4-BE49-F238E27FC236}">
                <a16:creationId xmlns:a16="http://schemas.microsoft.com/office/drawing/2014/main" id="{BD90E161-7224-5A9C-4A0F-CC27B4A6A7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5666" y="2348161"/>
            <a:ext cx="4889887" cy="2275626"/>
          </a:xfrm>
          <a:prstGeom prst="rect">
            <a:avLst/>
          </a:prstGeom>
          <a:ln w="25400">
            <a:solidFill>
              <a:srgbClr val="CF61BA"/>
            </a:solidFill>
          </a:ln>
        </p:spPr>
      </p:pic>
      <p:pic>
        <p:nvPicPr>
          <p:cNvPr id="13" name="Picture 12">
            <a:extLst>
              <a:ext uri="{FF2B5EF4-FFF2-40B4-BE49-F238E27FC236}">
                <a16:creationId xmlns:a16="http://schemas.microsoft.com/office/drawing/2014/main" id="{6C751760-98F6-B78C-642C-74CC6DCE9F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8447" y="2796713"/>
            <a:ext cx="3331648" cy="2310888"/>
          </a:xfrm>
          <a:prstGeom prst="rect">
            <a:avLst/>
          </a:prstGeom>
          <a:ln w="25400">
            <a:solidFill>
              <a:srgbClr val="CF61BA"/>
            </a:solidFill>
          </a:ln>
        </p:spPr>
      </p:pic>
      <p:pic>
        <p:nvPicPr>
          <p:cNvPr id="14" name="Picture 13">
            <a:extLst>
              <a:ext uri="{FF2B5EF4-FFF2-40B4-BE49-F238E27FC236}">
                <a16:creationId xmlns:a16="http://schemas.microsoft.com/office/drawing/2014/main" id="{7AC952D9-935E-0387-1996-F6D6C38352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9469" y="3666860"/>
            <a:ext cx="2380140" cy="1848679"/>
          </a:xfrm>
          <a:prstGeom prst="rect">
            <a:avLst/>
          </a:prstGeom>
          <a:ln w="25400">
            <a:solidFill>
              <a:srgbClr val="CF61BA"/>
            </a:solidFill>
          </a:ln>
        </p:spPr>
      </p:pic>
      <p:pic>
        <p:nvPicPr>
          <p:cNvPr id="15" name="Picture 14">
            <a:extLst>
              <a:ext uri="{FF2B5EF4-FFF2-40B4-BE49-F238E27FC236}">
                <a16:creationId xmlns:a16="http://schemas.microsoft.com/office/drawing/2014/main" id="{2039B367-BCFC-966C-F16A-DD7A181EC09E}"/>
              </a:ext>
            </a:extLst>
          </p:cNvPr>
          <p:cNvPicPr>
            <a:picLocks noChangeAspect="1"/>
          </p:cNvPicPr>
          <p:nvPr/>
        </p:nvPicPr>
        <p:blipFill>
          <a:blip r:embed="rId6"/>
          <a:stretch>
            <a:fillRect/>
          </a:stretch>
        </p:blipFill>
        <p:spPr>
          <a:xfrm>
            <a:off x="8690314" y="4489554"/>
            <a:ext cx="3181350" cy="1600200"/>
          </a:xfrm>
          <a:prstGeom prst="rect">
            <a:avLst/>
          </a:prstGeom>
          <a:ln w="25400">
            <a:solidFill>
              <a:srgbClr val="CF61BA"/>
            </a:solidFill>
          </a:ln>
        </p:spPr>
      </p:pic>
      <p:sp>
        <p:nvSpPr>
          <p:cNvPr id="16" name="TextBox 15">
            <a:extLst>
              <a:ext uri="{FF2B5EF4-FFF2-40B4-BE49-F238E27FC236}">
                <a16:creationId xmlns:a16="http://schemas.microsoft.com/office/drawing/2014/main" id="{8719CDC9-6C1B-8FD8-BE05-3BE3ACC9D8DB}"/>
              </a:ext>
            </a:extLst>
          </p:cNvPr>
          <p:cNvSpPr txBox="1"/>
          <p:nvPr/>
        </p:nvSpPr>
        <p:spPr>
          <a:xfrm>
            <a:off x="8193924" y="6164456"/>
            <a:ext cx="6094324"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Using leftovers – </a:t>
            </a:r>
            <a:r>
              <a:rPr lang="en-GB" sz="1400" dirty="0">
                <a:latin typeface="Arial" panose="020B0604020202020204" pitchFamily="34" charset="0"/>
                <a:cs typeface="Arial" panose="020B0604020202020204" pitchFamily="34" charset="0"/>
                <a:hlinkClick r:id="rId7"/>
              </a:rPr>
              <a:t>presentation</a:t>
            </a:r>
            <a:r>
              <a:rPr lang="en-GB" sz="1400" dirty="0">
                <a:latin typeface="Arial" panose="020B0604020202020204" pitchFamily="34" charset="0"/>
                <a:cs typeface="Arial" panose="020B0604020202020204" pitchFamily="34" charset="0"/>
              </a:rPr>
              <a:t> and </a:t>
            </a:r>
            <a:r>
              <a:rPr lang="en-GB" sz="1400" dirty="0">
                <a:latin typeface="Arial" panose="020B0604020202020204" pitchFamily="34" charset="0"/>
                <a:cs typeface="Arial" panose="020B0604020202020204" pitchFamily="34" charset="0"/>
                <a:hlinkClick r:id="rId8"/>
              </a:rPr>
              <a:t>activity</a:t>
            </a:r>
            <a:r>
              <a:rPr lang="en-GB" sz="1400"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86AF81FD-4FA6-6749-9FAF-83C6FFF645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3390" y="4729231"/>
            <a:ext cx="2036097" cy="1600200"/>
          </a:xfrm>
          <a:prstGeom prst="rect">
            <a:avLst/>
          </a:prstGeom>
          <a:ln w="25400">
            <a:solidFill>
              <a:srgbClr val="CF61BA"/>
            </a:solidFill>
          </a:ln>
        </p:spPr>
      </p:pic>
      <p:sp>
        <p:nvSpPr>
          <p:cNvPr id="18" name="TextBox 17">
            <a:extLst>
              <a:ext uri="{FF2B5EF4-FFF2-40B4-BE49-F238E27FC236}">
                <a16:creationId xmlns:a16="http://schemas.microsoft.com/office/drawing/2014/main" id="{21E7314C-A4B4-C27A-9D2A-2E481E8A1B7D}"/>
              </a:ext>
            </a:extLst>
          </p:cNvPr>
          <p:cNvSpPr txBox="1"/>
          <p:nvPr/>
        </p:nvSpPr>
        <p:spPr>
          <a:xfrm>
            <a:off x="5556928" y="6451578"/>
            <a:ext cx="26369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10"/>
              </a:rPr>
              <a:t>Get portion wise booklet</a:t>
            </a:r>
            <a:endParaRPr lang="en-GB"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98353B-90F1-25CD-A766-6E2839642134}"/>
              </a:ext>
            </a:extLst>
          </p:cNvPr>
          <p:cNvSpPr txBox="1"/>
          <p:nvPr/>
        </p:nvSpPr>
        <p:spPr>
          <a:xfrm>
            <a:off x="320336" y="6472233"/>
            <a:ext cx="3972884"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11"/>
              </a:rPr>
              <a:t>Pupils with additional needs resources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143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1D03-19DF-997B-61A4-FEFA70B3A718}"/>
              </a:ext>
            </a:extLst>
          </p:cNvPr>
          <p:cNvSpPr>
            <a:spLocks noGrp="1"/>
          </p:cNvSpPr>
          <p:nvPr>
            <p:ph type="ctrTitle"/>
          </p:nvPr>
        </p:nvSpPr>
        <p:spPr>
          <a:xfrm>
            <a:off x="1169275" y="1425633"/>
            <a:ext cx="9720000" cy="720000"/>
          </a:xfrm>
        </p:spPr>
        <p:txBody>
          <a:bodyPr/>
          <a:lstStyle/>
          <a:p>
            <a:r>
              <a:rPr lang="en-GB" sz="3400" dirty="0"/>
              <a:t>Reducing food waste in food and nutrition lessons – some suggestions</a:t>
            </a:r>
          </a:p>
        </p:txBody>
      </p:sp>
      <p:sp>
        <p:nvSpPr>
          <p:cNvPr id="3" name="Subtitle 2">
            <a:extLst>
              <a:ext uri="{FF2B5EF4-FFF2-40B4-BE49-F238E27FC236}">
                <a16:creationId xmlns:a16="http://schemas.microsoft.com/office/drawing/2014/main" id="{14FB57EB-53B9-562A-3B48-8DF06F13EF23}"/>
              </a:ext>
            </a:extLst>
          </p:cNvPr>
          <p:cNvSpPr>
            <a:spLocks noGrp="1"/>
          </p:cNvSpPr>
          <p:nvPr>
            <p:ph type="subTitle" idx="1"/>
          </p:nvPr>
        </p:nvSpPr>
        <p:spPr>
          <a:xfrm>
            <a:off x="1169276" y="2475445"/>
            <a:ext cx="6819164" cy="3600000"/>
          </a:xfrm>
        </p:spPr>
        <p:txBody>
          <a:bodyPr/>
          <a:lstStyle/>
          <a:p>
            <a:r>
              <a:rPr lang="en-GB" sz="2000" dirty="0"/>
              <a:t>Reduce recipes size (1 or 2 portions).</a:t>
            </a:r>
          </a:p>
          <a:p>
            <a:r>
              <a:rPr lang="en-GB" sz="2000" dirty="0"/>
              <a:t>Task pupils to work in groups or pairs to reduce the ingredients needed/cost.</a:t>
            </a:r>
          </a:p>
          <a:p>
            <a:r>
              <a:rPr lang="en-GB" sz="2000" dirty="0"/>
              <a:t>Adapt recipes depending on what you have in stock.</a:t>
            </a:r>
          </a:p>
          <a:p>
            <a:r>
              <a:rPr lang="en-GB" sz="2000" dirty="0"/>
              <a:t>Consider buying in bulk/order on a weekly basis.</a:t>
            </a:r>
          </a:p>
          <a:p>
            <a:r>
              <a:rPr lang="en-GB" sz="2000" dirty="0"/>
              <a:t>Collect food waste and compost where possible.</a:t>
            </a:r>
          </a:p>
          <a:p>
            <a:r>
              <a:rPr lang="en-GB" sz="2000" dirty="0"/>
              <a:t>Provide herbs, spices, vinegar, yeast sachets, oil for your pupils to use.</a:t>
            </a:r>
          </a:p>
          <a:p>
            <a:r>
              <a:rPr lang="en-GB" sz="2000" dirty="0"/>
              <a:t>Freeze fresh herbs in olive oil or water.</a:t>
            </a:r>
          </a:p>
          <a:p>
            <a:r>
              <a:rPr lang="en-GB" sz="2000" dirty="0"/>
              <a:t>Freeze fresh ginger and grate as much as you need.</a:t>
            </a:r>
          </a:p>
          <a:p>
            <a:r>
              <a:rPr lang="en-GB" sz="2000" dirty="0"/>
              <a:t>Dice onions and garlic in bulk and freeze.</a:t>
            </a:r>
          </a:p>
          <a:p>
            <a:r>
              <a:rPr lang="en-GB" sz="2000" dirty="0"/>
              <a:t>Use the whole of the herb/spring onion in recipes.</a:t>
            </a:r>
          </a:p>
          <a:p>
            <a:endParaRPr lang="en-GB" sz="2000" dirty="0"/>
          </a:p>
          <a:p>
            <a:endParaRPr lang="en-GB" sz="1400" dirty="0"/>
          </a:p>
          <a:p>
            <a:pPr marL="500063" indent="-285750"/>
            <a:endParaRPr lang="en-GB" dirty="0"/>
          </a:p>
          <a:p>
            <a:pPr marL="500063" indent="-285750">
              <a:buFont typeface="Arial" panose="020B0604020202020204" pitchFamily="34" charset="0"/>
              <a:buChar char="•"/>
            </a:pPr>
            <a:endParaRPr lang="en-GB" dirty="0"/>
          </a:p>
          <a:p>
            <a:pPr marL="628650" lvl="1" indent="-285750" algn="l">
              <a:buFont typeface="Arial" panose="020B0604020202020204" pitchFamily="34" charset="0"/>
              <a:buChar char="•"/>
            </a:pPr>
            <a:endParaRPr lang="en-GB" dirty="0"/>
          </a:p>
          <a:p>
            <a:pPr lvl="1"/>
            <a:endParaRPr lang="en-GB" dirty="0"/>
          </a:p>
        </p:txBody>
      </p:sp>
      <p:pic>
        <p:nvPicPr>
          <p:cNvPr id="5" name="Picture 4" descr="A picture containing indoor, food, plastic, soup&#10;&#10;Description automatically generated">
            <a:extLst>
              <a:ext uri="{FF2B5EF4-FFF2-40B4-BE49-F238E27FC236}">
                <a16:creationId xmlns:a16="http://schemas.microsoft.com/office/drawing/2014/main" id="{7E34208C-1ABD-BD8E-E7F8-75476E7342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85845" y="2166902"/>
            <a:ext cx="1685442" cy="1124190"/>
          </a:xfrm>
          <a:prstGeom prst="rect">
            <a:avLst/>
          </a:prstGeom>
          <a:ln w="25400">
            <a:solidFill>
              <a:srgbClr val="CF61BA"/>
            </a:solidFill>
          </a:ln>
        </p:spPr>
      </p:pic>
      <p:pic>
        <p:nvPicPr>
          <p:cNvPr id="7" name="Picture 6">
            <a:extLst>
              <a:ext uri="{FF2B5EF4-FFF2-40B4-BE49-F238E27FC236}">
                <a16:creationId xmlns:a16="http://schemas.microsoft.com/office/drawing/2014/main" id="{1D1B4BC4-BC44-5FC8-89A1-13A71519DE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3635" y="2535296"/>
            <a:ext cx="1261444" cy="1167884"/>
          </a:xfrm>
          <a:prstGeom prst="rect">
            <a:avLst/>
          </a:prstGeom>
          <a:ln w="25400">
            <a:solidFill>
              <a:srgbClr val="CF61BA"/>
            </a:solidFill>
          </a:ln>
        </p:spPr>
      </p:pic>
      <p:pic>
        <p:nvPicPr>
          <p:cNvPr id="9" name="Picture 8" descr="A plate of food&#10;&#10;Description automatically generated with low confidence">
            <a:extLst>
              <a:ext uri="{FF2B5EF4-FFF2-40B4-BE49-F238E27FC236}">
                <a16:creationId xmlns:a16="http://schemas.microsoft.com/office/drawing/2014/main" id="{1AAA2E82-31EF-D364-EE33-8593FCF150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4734" y="3840819"/>
            <a:ext cx="1590575" cy="2120766"/>
          </a:xfrm>
          <a:prstGeom prst="rect">
            <a:avLst/>
          </a:prstGeom>
          <a:ln w="25400">
            <a:solidFill>
              <a:srgbClr val="CF61BA"/>
            </a:solidFill>
          </a:ln>
        </p:spPr>
      </p:pic>
      <p:pic>
        <p:nvPicPr>
          <p:cNvPr id="6" name="Picture 5" descr="A person holding a fish&#10;&#10;Description automatically generated with medium confidence">
            <a:extLst>
              <a:ext uri="{FF2B5EF4-FFF2-40B4-BE49-F238E27FC236}">
                <a16:creationId xmlns:a16="http://schemas.microsoft.com/office/drawing/2014/main" id="{599B1E6B-FDD0-B5F4-A5D3-2C58F895E9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9747" y="3954678"/>
            <a:ext cx="1410962" cy="2120767"/>
          </a:xfrm>
          <a:prstGeom prst="rect">
            <a:avLst/>
          </a:prstGeom>
          <a:ln w="25400">
            <a:solidFill>
              <a:srgbClr val="CF61BA"/>
            </a:solidFill>
          </a:ln>
        </p:spPr>
      </p:pic>
    </p:spTree>
    <p:extLst>
      <p:ext uri="{BB962C8B-B14F-4D97-AF65-F5344CB8AC3E}">
        <p14:creationId xmlns:p14="http://schemas.microsoft.com/office/powerpoint/2010/main" val="1179063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jar of food&#10;&#10;Description automatically generated with low confidence">
            <a:extLst>
              <a:ext uri="{FF2B5EF4-FFF2-40B4-BE49-F238E27FC236}">
                <a16:creationId xmlns:a16="http://schemas.microsoft.com/office/drawing/2014/main" id="{299E9364-5160-0957-FB97-22F9F83D7B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1861" y="3996221"/>
            <a:ext cx="2507002" cy="1667156"/>
          </a:xfrm>
          <a:prstGeom prst="rect">
            <a:avLst/>
          </a:prstGeom>
          <a:ln w="25400">
            <a:solidFill>
              <a:srgbClr val="CF61BA"/>
            </a:solidFill>
          </a:ln>
        </p:spPr>
      </p:pic>
      <p:sp>
        <p:nvSpPr>
          <p:cNvPr id="2" name="Title 1">
            <a:extLst>
              <a:ext uri="{FF2B5EF4-FFF2-40B4-BE49-F238E27FC236}">
                <a16:creationId xmlns:a16="http://schemas.microsoft.com/office/drawing/2014/main" id="{3A1697E4-1319-3F9A-17A5-C394F5695A9F}"/>
              </a:ext>
            </a:extLst>
          </p:cNvPr>
          <p:cNvSpPr>
            <a:spLocks noGrp="1"/>
          </p:cNvSpPr>
          <p:nvPr>
            <p:ph type="ctrTitle"/>
          </p:nvPr>
        </p:nvSpPr>
        <p:spPr/>
        <p:txBody>
          <a:bodyPr/>
          <a:lstStyle/>
          <a:p>
            <a:r>
              <a:rPr lang="en-GB" sz="3400" dirty="0"/>
              <a:t>Reducing food waste in food and nutrition lessons – some suggestions</a:t>
            </a:r>
          </a:p>
        </p:txBody>
      </p:sp>
      <p:sp>
        <p:nvSpPr>
          <p:cNvPr id="3" name="Subtitle 2">
            <a:extLst>
              <a:ext uri="{FF2B5EF4-FFF2-40B4-BE49-F238E27FC236}">
                <a16:creationId xmlns:a16="http://schemas.microsoft.com/office/drawing/2014/main" id="{A3BE9C5D-1A1B-8102-D6E1-267FB41FE74D}"/>
              </a:ext>
            </a:extLst>
          </p:cNvPr>
          <p:cNvSpPr>
            <a:spLocks noGrp="1"/>
          </p:cNvSpPr>
          <p:nvPr>
            <p:ph type="subTitle" idx="1"/>
          </p:nvPr>
        </p:nvSpPr>
        <p:spPr>
          <a:xfrm>
            <a:off x="1112112" y="2691672"/>
            <a:ext cx="4872297" cy="3600000"/>
          </a:xfrm>
        </p:spPr>
        <p:txBody>
          <a:bodyPr/>
          <a:lstStyle/>
          <a:p>
            <a:r>
              <a:rPr lang="en-GB" sz="2000" dirty="0"/>
              <a:t>Ditch the peeler – if you do peel save the skins!</a:t>
            </a:r>
          </a:p>
          <a:p>
            <a:r>
              <a:rPr lang="en-GB" sz="2000" dirty="0"/>
              <a:t>Make pesto with leftover herbs or vegetables – use traditional basil or parsley, coriander, mint, sage or tarragon or </a:t>
            </a:r>
            <a:r>
              <a:rPr lang="en-US" sz="2000" i="0" dirty="0">
                <a:effectLst/>
                <a:latin typeface="arial" panose="020B0604020202020204" pitchFamily="34" charset="0"/>
              </a:rPr>
              <a:t>leafy greens, such as spinach, kale, watercress.</a:t>
            </a:r>
          </a:p>
          <a:p>
            <a:r>
              <a:rPr lang="en-US" sz="2000" dirty="0">
                <a:latin typeface="arial" panose="020B0604020202020204" pitchFamily="34" charset="0"/>
              </a:rPr>
              <a:t>Make jams, pickles or kimchi.</a:t>
            </a:r>
          </a:p>
          <a:p>
            <a:r>
              <a:rPr lang="en-US" sz="2000" dirty="0">
                <a:latin typeface="arial" panose="020B0604020202020204" pitchFamily="34" charset="0"/>
              </a:rPr>
              <a:t>Dehydrate fruit or vegetables.</a:t>
            </a:r>
          </a:p>
          <a:p>
            <a:r>
              <a:rPr lang="en-US" sz="2000" dirty="0">
                <a:latin typeface="arial" panose="020B0604020202020204" pitchFamily="34" charset="0"/>
              </a:rPr>
              <a:t>Make soup with leftover vegetables.</a:t>
            </a:r>
          </a:p>
          <a:p>
            <a:r>
              <a:rPr lang="en-US" sz="2000" dirty="0">
                <a:latin typeface="arial" panose="020B0604020202020204" pitchFamily="34" charset="0"/>
              </a:rPr>
              <a:t>Store cut veg in water to extend life.</a:t>
            </a:r>
          </a:p>
          <a:p>
            <a:r>
              <a:rPr lang="en-US" sz="2000" dirty="0">
                <a:latin typeface="arial" panose="020B0604020202020204" pitchFamily="34" charset="0"/>
              </a:rPr>
              <a:t>Re-grow veg!</a:t>
            </a:r>
          </a:p>
          <a:p>
            <a:endParaRPr lang="en-US" sz="2000" dirty="0">
              <a:latin typeface="arial" panose="020B0604020202020204" pitchFamily="34" charset="0"/>
            </a:endParaRPr>
          </a:p>
          <a:p>
            <a:endParaRPr lang="en-US" dirty="0">
              <a:solidFill>
                <a:srgbClr val="202124"/>
              </a:solidFill>
              <a:latin typeface="arial" panose="020B0604020202020204" pitchFamily="34" charset="0"/>
            </a:endParaRPr>
          </a:p>
          <a:p>
            <a:pPr marL="0" indent="0">
              <a:buNone/>
            </a:pPr>
            <a:endParaRPr lang="en-GB" dirty="0"/>
          </a:p>
        </p:txBody>
      </p:sp>
      <p:sp>
        <p:nvSpPr>
          <p:cNvPr id="4" name="TextBox 3">
            <a:extLst>
              <a:ext uri="{FF2B5EF4-FFF2-40B4-BE49-F238E27FC236}">
                <a16:creationId xmlns:a16="http://schemas.microsoft.com/office/drawing/2014/main" id="{6B263A0D-843F-F237-A750-A5790712827D}"/>
              </a:ext>
            </a:extLst>
          </p:cNvPr>
          <p:cNvSpPr txBox="1"/>
          <p:nvPr/>
        </p:nvSpPr>
        <p:spPr>
          <a:xfrm>
            <a:off x="8633746" y="2104625"/>
            <a:ext cx="3364031" cy="1815882"/>
          </a:xfrm>
          <a:prstGeom prst="rect">
            <a:avLst/>
          </a:prstGeom>
          <a:noFill/>
          <a:ln w="25400">
            <a:solidFill>
              <a:srgbClr val="CF61BA"/>
            </a:solidFill>
          </a:ln>
        </p:spPr>
        <p:txBody>
          <a:bodyPr wrap="square" rtlCol="0">
            <a:spAutoFit/>
          </a:bodyPr>
          <a:lstStyle/>
          <a:p>
            <a:r>
              <a:rPr lang="en-GB" sz="1400" b="1" dirty="0">
                <a:latin typeface="Arial" panose="020B0604020202020204" pitchFamily="34" charset="0"/>
                <a:cs typeface="Arial" panose="020B0604020202020204" pitchFamily="34" charset="0"/>
              </a:rPr>
              <a:t>Potato skin crisps!</a:t>
            </a:r>
          </a:p>
          <a:p>
            <a:endParaRPr lang="en-GB" sz="1400" b="1" dirty="0">
              <a:latin typeface="Arial" panose="020B0604020202020204" pitchFamily="34" charset="0"/>
              <a:cs typeface="Arial" panose="020B0604020202020204" pitchFamily="34" charset="0"/>
            </a:endParaRPr>
          </a:p>
          <a:p>
            <a:pPr marL="342900" indent="-342900">
              <a:buAutoNum type="arabicPeriod"/>
            </a:pPr>
            <a:r>
              <a:rPr lang="en-US" sz="1400" i="0" dirty="0">
                <a:effectLst/>
                <a:latin typeface="Arial" panose="020B0604020202020204" pitchFamily="34" charset="0"/>
                <a:cs typeface="Arial" panose="020B0604020202020204" pitchFamily="34" charset="0"/>
              </a:rPr>
              <a:t>Wash and scrub the  potatoes and then peel.</a:t>
            </a:r>
          </a:p>
          <a:p>
            <a:pPr marL="342900" indent="-342900">
              <a:buAutoNum type="arabicPeriod"/>
            </a:pPr>
            <a:r>
              <a:rPr lang="en-US" sz="1400" dirty="0">
                <a:latin typeface="Arial" panose="020B0604020202020204" pitchFamily="34" charset="0"/>
                <a:cs typeface="Arial" panose="020B0604020202020204" pitchFamily="34" charset="0"/>
              </a:rPr>
              <a:t>Spray with oil and sprinkle with </a:t>
            </a:r>
            <a:r>
              <a:rPr lang="en-US" sz="1400" i="0" dirty="0">
                <a:effectLst/>
                <a:latin typeface="Arial" panose="020B0604020202020204" pitchFamily="34" charset="0"/>
                <a:cs typeface="Arial" panose="020B0604020202020204" pitchFamily="34" charset="0"/>
              </a:rPr>
              <a:t>herbs and spices.</a:t>
            </a:r>
            <a:endParaRPr lang="en-US" sz="1400" dirty="0">
              <a:latin typeface="Arial" panose="020B0604020202020204" pitchFamily="34" charset="0"/>
              <a:cs typeface="Arial" panose="020B0604020202020204" pitchFamily="34" charset="0"/>
            </a:endParaRPr>
          </a:p>
          <a:p>
            <a:pPr marL="342900" indent="-342900">
              <a:buAutoNum type="arabicPeriod"/>
            </a:pPr>
            <a:r>
              <a:rPr lang="en-US" sz="1400" i="0" dirty="0">
                <a:effectLst/>
                <a:latin typeface="Arial" panose="020B0604020202020204" pitchFamily="34" charset="0"/>
                <a:cs typeface="Arial" panose="020B0604020202020204" pitchFamily="34" charset="0"/>
              </a:rPr>
              <a:t>Roast in a hot oven (200C/180 fan/gas 6) for 25-30 minutes.</a:t>
            </a:r>
            <a:endParaRPr lang="en-GB" sz="1400" dirty="0">
              <a:latin typeface="Arial" panose="020B0604020202020204" pitchFamily="34" charset="0"/>
              <a:cs typeface="Arial" panose="020B0604020202020204" pitchFamily="34" charset="0"/>
            </a:endParaRPr>
          </a:p>
        </p:txBody>
      </p:sp>
      <p:pic>
        <p:nvPicPr>
          <p:cNvPr id="10" name="Picture 9" descr="A group of glass vases with green plants in them&#10;&#10;Description automatically generated with low confidence">
            <a:extLst>
              <a:ext uri="{FF2B5EF4-FFF2-40B4-BE49-F238E27FC236}">
                <a16:creationId xmlns:a16="http://schemas.microsoft.com/office/drawing/2014/main" id="{C6C698AB-2964-E2D3-2802-B07AF511B2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1861" y="2515414"/>
            <a:ext cx="2069783" cy="1380545"/>
          </a:xfrm>
          <a:prstGeom prst="rect">
            <a:avLst/>
          </a:prstGeom>
          <a:ln w="25400">
            <a:solidFill>
              <a:srgbClr val="CF61BA"/>
            </a:solidFill>
          </a:ln>
        </p:spPr>
      </p:pic>
      <p:pic>
        <p:nvPicPr>
          <p:cNvPr id="6" name="Picture 5" descr="A picture containing indoor, meal&#10;&#10;Description automatically generated">
            <a:extLst>
              <a:ext uri="{FF2B5EF4-FFF2-40B4-BE49-F238E27FC236}">
                <a16:creationId xmlns:a16="http://schemas.microsoft.com/office/drawing/2014/main" id="{29A380DD-641A-5086-9C65-5CE2B38E94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0351" y="4071935"/>
            <a:ext cx="2069783" cy="1380545"/>
          </a:xfrm>
          <a:prstGeom prst="rect">
            <a:avLst/>
          </a:prstGeom>
          <a:ln w="25400">
            <a:solidFill>
              <a:srgbClr val="CF61BA"/>
            </a:solidFill>
          </a:ln>
        </p:spPr>
      </p:pic>
      <p:sp>
        <p:nvSpPr>
          <p:cNvPr id="5" name="TextBox 4">
            <a:extLst>
              <a:ext uri="{FF2B5EF4-FFF2-40B4-BE49-F238E27FC236}">
                <a16:creationId xmlns:a16="http://schemas.microsoft.com/office/drawing/2014/main" id="{57BA63BE-90E8-1D10-F74F-B81EDBBE6532}"/>
              </a:ext>
            </a:extLst>
          </p:cNvPr>
          <p:cNvSpPr txBox="1"/>
          <p:nvPr/>
        </p:nvSpPr>
        <p:spPr>
          <a:xfrm>
            <a:off x="7027857" y="5739091"/>
            <a:ext cx="4502277" cy="738664"/>
          </a:xfrm>
          <a:prstGeom prst="rect">
            <a:avLst/>
          </a:prstGeom>
          <a:noFill/>
          <a:ln w="25400">
            <a:solidFill>
              <a:srgbClr val="CF61BA"/>
            </a:solidFill>
          </a:ln>
        </p:spPr>
        <p:txBody>
          <a:bodyPr wrap="square" rtlCol="0">
            <a:spAutoFit/>
          </a:bodyPr>
          <a:lstStyle/>
          <a:p>
            <a:r>
              <a:rPr lang="en-GB" sz="1400" b="1" dirty="0">
                <a:latin typeface="Arial" panose="020B0604020202020204" pitchFamily="34" charset="0"/>
                <a:cs typeface="Arial" panose="020B0604020202020204" pitchFamily="34" charset="0"/>
              </a:rPr>
              <a:t>Pickled cauliflower or cabbage</a:t>
            </a:r>
            <a:r>
              <a:rPr lang="en-GB" sz="1400" dirty="0">
                <a:latin typeface="Arial" panose="020B0604020202020204" pitchFamily="34" charset="0"/>
                <a:cs typeface="Arial" panose="020B0604020202020204" pitchFamily="34" charset="0"/>
              </a:rPr>
              <a:t>: One-part vinegar, one-part sugar and one-part water. Add caraway seeds, thyme, bay leaf, garlic and sliced onion.</a:t>
            </a:r>
          </a:p>
        </p:txBody>
      </p:sp>
    </p:spTree>
    <p:extLst>
      <p:ext uri="{BB962C8B-B14F-4D97-AF65-F5344CB8AC3E}">
        <p14:creationId xmlns:p14="http://schemas.microsoft.com/office/powerpoint/2010/main" val="1637824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BA8ACE-8A6B-CE05-D926-475BA6CA8C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87704" y="4533434"/>
            <a:ext cx="1966069" cy="1840769"/>
          </a:xfrm>
          <a:prstGeom prst="rect">
            <a:avLst/>
          </a:prstGeom>
          <a:noFill/>
          <a:ln w="25400">
            <a:solidFill>
              <a:srgbClr val="CF61BA"/>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B1EFE9-BAF5-18EA-2087-28E4108AC8CF}"/>
              </a:ext>
            </a:extLst>
          </p:cNvPr>
          <p:cNvSpPr>
            <a:spLocks noGrp="1"/>
          </p:cNvSpPr>
          <p:nvPr>
            <p:ph type="ctrTitle"/>
          </p:nvPr>
        </p:nvSpPr>
        <p:spPr/>
        <p:txBody>
          <a:bodyPr/>
          <a:lstStyle/>
          <a:p>
            <a:r>
              <a:rPr lang="en-GB" sz="3400" dirty="0"/>
              <a:t>Reducing food waste in food and nutrition lessons – some suggestions</a:t>
            </a:r>
          </a:p>
        </p:txBody>
      </p:sp>
      <p:sp>
        <p:nvSpPr>
          <p:cNvPr id="3" name="Subtitle 2">
            <a:extLst>
              <a:ext uri="{FF2B5EF4-FFF2-40B4-BE49-F238E27FC236}">
                <a16:creationId xmlns:a16="http://schemas.microsoft.com/office/drawing/2014/main" id="{2E182E51-EE2C-54C9-9786-838ADEFC2BAF}"/>
              </a:ext>
            </a:extLst>
          </p:cNvPr>
          <p:cNvSpPr>
            <a:spLocks noGrp="1"/>
          </p:cNvSpPr>
          <p:nvPr>
            <p:ph type="subTitle" idx="1"/>
          </p:nvPr>
        </p:nvSpPr>
        <p:spPr>
          <a:xfrm>
            <a:off x="1169275" y="2774203"/>
            <a:ext cx="7090469" cy="3600000"/>
          </a:xfrm>
        </p:spPr>
        <p:txBody>
          <a:bodyPr/>
          <a:lstStyle/>
          <a:p>
            <a:r>
              <a:rPr lang="en-GB" sz="2000" dirty="0"/>
              <a:t>Freeze coconut milk, passata, egg yolks and whites.</a:t>
            </a:r>
          </a:p>
          <a:p>
            <a:r>
              <a:rPr lang="en-GB" sz="2000" dirty="0"/>
              <a:t>Be creative with leftovers to reduce food waste, e.g. roasted chickpeas, asparagus end soup or bean pod fritters!</a:t>
            </a:r>
          </a:p>
          <a:p>
            <a:r>
              <a:rPr lang="en-GB" sz="2000" dirty="0"/>
              <a:t>Try recipes using </a:t>
            </a:r>
            <a:r>
              <a:rPr lang="en-GB" sz="2000" dirty="0">
                <a:hlinkClick r:id="rId3"/>
              </a:rPr>
              <a:t>canned food</a:t>
            </a:r>
            <a:r>
              <a:rPr lang="en-GB" sz="2000" dirty="0"/>
              <a:t>.</a:t>
            </a:r>
          </a:p>
          <a:p>
            <a:r>
              <a:rPr lang="en-GB" sz="2000" dirty="0"/>
              <a:t>Make aquafaba meringues.</a:t>
            </a:r>
          </a:p>
          <a:p>
            <a:r>
              <a:rPr lang="en-GB" sz="2000" dirty="0"/>
              <a:t>Try a </a:t>
            </a:r>
            <a:r>
              <a:rPr lang="en-GB" sz="2000" dirty="0" err="1"/>
              <a:t>BoF</a:t>
            </a:r>
            <a:r>
              <a:rPr lang="en-GB" sz="2000" dirty="0"/>
              <a:t> pie, curry, soup or stew …..</a:t>
            </a:r>
          </a:p>
          <a:p>
            <a:r>
              <a:rPr lang="en-US" sz="2000" dirty="0">
                <a:latin typeface="arial" panose="020B0604020202020204" pitchFamily="34" charset="0"/>
              </a:rPr>
              <a:t>Make breadcrumbs and freeze (then use for goujons, fish cakes or nuggets).</a:t>
            </a:r>
          </a:p>
          <a:p>
            <a:r>
              <a:rPr lang="en-US" sz="2000" dirty="0">
                <a:latin typeface="arial" panose="020B0604020202020204" pitchFamily="34" charset="0"/>
              </a:rPr>
              <a:t>Have an ingredient amnesty box.</a:t>
            </a:r>
          </a:p>
          <a:p>
            <a:r>
              <a:rPr lang="en-US" sz="2000" dirty="0">
                <a:latin typeface="arial" panose="020B0604020202020204" pitchFamily="34" charset="0"/>
              </a:rPr>
              <a:t>Check your school fridge temperature!</a:t>
            </a:r>
          </a:p>
          <a:p>
            <a:endParaRPr lang="en-GB" dirty="0"/>
          </a:p>
        </p:txBody>
      </p:sp>
      <p:pic>
        <p:nvPicPr>
          <p:cNvPr id="4" name="Picture 3">
            <a:extLst>
              <a:ext uri="{FF2B5EF4-FFF2-40B4-BE49-F238E27FC236}">
                <a16:creationId xmlns:a16="http://schemas.microsoft.com/office/drawing/2014/main" id="{1DE79997-6966-01BD-CAD0-0AAB6B2277D9}"/>
              </a:ext>
            </a:extLst>
          </p:cNvPr>
          <p:cNvPicPr>
            <a:picLocks noChangeAspect="1"/>
          </p:cNvPicPr>
          <p:nvPr/>
        </p:nvPicPr>
        <p:blipFill>
          <a:blip r:embed="rId4"/>
          <a:stretch>
            <a:fillRect/>
          </a:stretch>
        </p:blipFill>
        <p:spPr>
          <a:xfrm>
            <a:off x="8677544" y="2774202"/>
            <a:ext cx="1797398" cy="1762833"/>
          </a:xfrm>
          <a:prstGeom prst="rect">
            <a:avLst/>
          </a:prstGeom>
          <a:ln w="25400">
            <a:solidFill>
              <a:srgbClr val="CF61BA"/>
            </a:solidFill>
          </a:ln>
        </p:spPr>
      </p:pic>
      <p:pic>
        <p:nvPicPr>
          <p:cNvPr id="5" name="Picture 3">
            <a:extLst>
              <a:ext uri="{FF2B5EF4-FFF2-40B4-BE49-F238E27FC236}">
                <a16:creationId xmlns:a16="http://schemas.microsoft.com/office/drawing/2014/main" id="{FBEA8436-4DEC-31FB-76DE-1AB444B43E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40054" y="1988074"/>
            <a:ext cx="1765341" cy="1572257"/>
          </a:xfrm>
          <a:prstGeom prst="rect">
            <a:avLst/>
          </a:prstGeom>
          <a:noFill/>
          <a:ln w="25400">
            <a:solidFill>
              <a:srgbClr val="CF61BA"/>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1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8D10-B836-ED4C-0C61-F500A4A09F7A}"/>
              </a:ext>
            </a:extLst>
          </p:cNvPr>
          <p:cNvSpPr>
            <a:spLocks noGrp="1"/>
          </p:cNvSpPr>
          <p:nvPr>
            <p:ph type="ctrTitle"/>
          </p:nvPr>
        </p:nvSpPr>
        <p:spPr/>
        <p:txBody>
          <a:bodyPr/>
          <a:lstStyle/>
          <a:p>
            <a:r>
              <a:rPr lang="en-GB" sz="3400" dirty="0"/>
              <a:t>Sources of information</a:t>
            </a:r>
          </a:p>
        </p:txBody>
      </p:sp>
      <p:sp>
        <p:nvSpPr>
          <p:cNvPr id="3" name="Subtitle 2">
            <a:extLst>
              <a:ext uri="{FF2B5EF4-FFF2-40B4-BE49-F238E27FC236}">
                <a16:creationId xmlns:a16="http://schemas.microsoft.com/office/drawing/2014/main" id="{D470965C-1266-8C75-39CF-EBD18C0E6157}"/>
              </a:ext>
            </a:extLst>
          </p:cNvPr>
          <p:cNvSpPr>
            <a:spLocks noGrp="1"/>
          </p:cNvSpPr>
          <p:nvPr>
            <p:ph type="subTitle" idx="1"/>
          </p:nvPr>
        </p:nvSpPr>
        <p:spPr>
          <a:xfrm>
            <a:off x="1169276" y="2283798"/>
            <a:ext cx="5841124" cy="3887294"/>
          </a:xfrm>
        </p:spPr>
        <p:txBody>
          <a:bodyPr/>
          <a:lstStyle/>
          <a:p>
            <a:r>
              <a:rPr lang="en-US" sz="2000" dirty="0">
                <a:hlinkClick r:id="rId2"/>
              </a:rPr>
              <a:t>EUFIC</a:t>
            </a:r>
            <a:endParaRPr lang="en-US" sz="2000" dirty="0">
              <a:hlinkClick r:id="rId3"/>
            </a:endParaRPr>
          </a:p>
          <a:p>
            <a:r>
              <a:rPr lang="en-US" sz="2000" dirty="0">
                <a:hlinkClick r:id="rId3"/>
              </a:rPr>
              <a:t>Guardians of Grub</a:t>
            </a:r>
            <a:endParaRPr lang="en-US" sz="2000" dirty="0"/>
          </a:p>
          <a:p>
            <a:r>
              <a:rPr lang="en-GB" sz="2000" dirty="0"/>
              <a:t>Healthy Eating Week 2022 </a:t>
            </a:r>
            <a:r>
              <a:rPr lang="en-GB" sz="2000" dirty="0">
                <a:hlinkClick r:id="rId4"/>
              </a:rPr>
              <a:t>resources </a:t>
            </a:r>
            <a:r>
              <a:rPr lang="en-GB" sz="2000" dirty="0"/>
              <a:t>and </a:t>
            </a:r>
            <a:r>
              <a:rPr lang="en-GB" sz="2000" dirty="0">
                <a:hlinkClick r:id="rId5"/>
              </a:rPr>
              <a:t>recipes</a:t>
            </a:r>
            <a:endParaRPr lang="en-US" sz="2000" dirty="0"/>
          </a:p>
          <a:p>
            <a:r>
              <a:rPr lang="en-US" sz="2000" dirty="0">
                <a:hlinkClick r:id="rId6"/>
              </a:rPr>
              <a:t>IFST food waste fact sheet</a:t>
            </a:r>
            <a:endParaRPr lang="en-US" sz="2000" dirty="0"/>
          </a:p>
          <a:p>
            <a:r>
              <a:rPr lang="en-US" sz="2000" dirty="0">
                <a:hlinkClick r:id="rId7"/>
              </a:rPr>
              <a:t>Love Food Hate Waste</a:t>
            </a:r>
            <a:endParaRPr lang="en-US" sz="2000" dirty="0"/>
          </a:p>
          <a:p>
            <a:r>
              <a:rPr lang="en-GB" sz="2000" dirty="0">
                <a:latin typeface="Arial" panose="020B0604020202020204" pitchFamily="34" charset="0"/>
                <a:cs typeface="Arial" panose="020B0604020202020204" pitchFamily="34" charset="0"/>
                <a:hlinkClick r:id="rId8"/>
              </a:rPr>
              <a:t>RHS Campaign for school gardening</a:t>
            </a:r>
            <a:endParaRPr lang="en-US" sz="2000" dirty="0"/>
          </a:p>
          <a:p>
            <a:r>
              <a:rPr lang="en-US" sz="2000" dirty="0">
                <a:hlinkClick r:id="rId9"/>
              </a:rPr>
              <a:t>Western Riverside Waste Authority </a:t>
            </a:r>
            <a:r>
              <a:rPr lang="en-US" sz="2000" dirty="0"/>
              <a:t>(food waste calculator, plate waste survey, information about engaging pupils in food and improving the dining experience)</a:t>
            </a:r>
          </a:p>
          <a:p>
            <a:r>
              <a:rPr lang="en-GB" sz="2000" dirty="0">
                <a:latin typeface="Arial" panose="020B0604020202020204" pitchFamily="34" charset="0"/>
                <a:cs typeface="Arial" panose="020B0604020202020204" pitchFamily="34" charset="0"/>
                <a:hlinkClick r:id="rId10"/>
              </a:rPr>
              <a:t>WRAP</a:t>
            </a:r>
            <a:endParaRPr lang="en-GB" sz="2000" dirty="0">
              <a:latin typeface="Arial" panose="020B0604020202020204" pitchFamily="34" charset="0"/>
              <a:cs typeface="Arial" panose="020B0604020202020204" pitchFamily="34" charset="0"/>
            </a:endParaRPr>
          </a:p>
          <a:p>
            <a:r>
              <a:rPr lang="en-GB" sz="2000" dirty="0">
                <a:hlinkClick r:id="rId11"/>
              </a:rPr>
              <a:t>UKHarvest</a:t>
            </a:r>
            <a:r>
              <a:rPr lang="en-GB" sz="2000" dirty="0"/>
              <a:t> – education resources </a:t>
            </a:r>
          </a:p>
        </p:txBody>
      </p:sp>
      <p:pic>
        <p:nvPicPr>
          <p:cNvPr id="5" name="Picture 4">
            <a:extLst>
              <a:ext uri="{FF2B5EF4-FFF2-40B4-BE49-F238E27FC236}">
                <a16:creationId xmlns:a16="http://schemas.microsoft.com/office/drawing/2014/main" id="{B682899B-4A92-3C40-0EA4-60AD5D7C115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62136" y="1574684"/>
            <a:ext cx="2115903" cy="2999519"/>
          </a:xfrm>
          <a:prstGeom prst="rect">
            <a:avLst/>
          </a:prstGeom>
          <a:ln w="25400">
            <a:solidFill>
              <a:srgbClr val="CF61BA"/>
            </a:solidFill>
          </a:ln>
        </p:spPr>
      </p:pic>
      <p:pic>
        <p:nvPicPr>
          <p:cNvPr id="7" name="Picture 6">
            <a:extLst>
              <a:ext uri="{FF2B5EF4-FFF2-40B4-BE49-F238E27FC236}">
                <a16:creationId xmlns:a16="http://schemas.microsoft.com/office/drawing/2014/main" id="{0CFBB5B9-24A3-F490-12A4-15F29ACFC0B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02315" y="3202734"/>
            <a:ext cx="1789256" cy="2355760"/>
          </a:xfrm>
          <a:prstGeom prst="rect">
            <a:avLst/>
          </a:prstGeom>
          <a:ln w="25400">
            <a:solidFill>
              <a:srgbClr val="CF61BA"/>
            </a:solidFill>
          </a:ln>
        </p:spPr>
      </p:pic>
      <p:pic>
        <p:nvPicPr>
          <p:cNvPr id="6" name="Picture 5">
            <a:extLst>
              <a:ext uri="{FF2B5EF4-FFF2-40B4-BE49-F238E27FC236}">
                <a16:creationId xmlns:a16="http://schemas.microsoft.com/office/drawing/2014/main" id="{B0D060EC-3DCB-CAC9-7FB3-03C70CFB52D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86881" y="1563798"/>
            <a:ext cx="1598773" cy="2324207"/>
          </a:xfrm>
          <a:prstGeom prst="rect">
            <a:avLst/>
          </a:prstGeom>
          <a:ln w="25400">
            <a:solidFill>
              <a:srgbClr val="CF61BA"/>
            </a:solidFill>
          </a:ln>
        </p:spPr>
      </p:pic>
      <p:pic>
        <p:nvPicPr>
          <p:cNvPr id="9" name="Picture 8">
            <a:extLst>
              <a:ext uri="{FF2B5EF4-FFF2-40B4-BE49-F238E27FC236}">
                <a16:creationId xmlns:a16="http://schemas.microsoft.com/office/drawing/2014/main" id="{FBB6E5E5-4BD8-35C3-F740-C6E837A7D65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10399" y="3647107"/>
            <a:ext cx="1722114" cy="2523985"/>
          </a:xfrm>
          <a:prstGeom prst="rect">
            <a:avLst/>
          </a:prstGeom>
          <a:ln w="25400">
            <a:solidFill>
              <a:srgbClr val="CF61BA"/>
            </a:solidFill>
          </a:ln>
        </p:spPr>
      </p:pic>
    </p:spTree>
    <p:extLst>
      <p:ext uri="{BB962C8B-B14F-4D97-AF65-F5344CB8AC3E}">
        <p14:creationId xmlns:p14="http://schemas.microsoft.com/office/powerpoint/2010/main" val="4232544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marL="0" indent="0" algn="ctr">
              <a:buNone/>
            </a:pPr>
            <a:r>
              <a:rPr lang="en-GB" sz="2800" dirty="0"/>
              <a:t>For further information, go to:</a:t>
            </a:r>
          </a:p>
          <a:p>
            <a:pPr marL="0" indent="0" algn="ctr">
              <a:buNone/>
            </a:pPr>
            <a:r>
              <a:rPr lang="en-GB" sz="2800" dirty="0"/>
              <a:t>www.foodafactoflife.org.uk</a:t>
            </a:r>
          </a:p>
        </p:txBody>
      </p:sp>
      <p:sp>
        <p:nvSpPr>
          <p:cNvPr id="4" name="Rectangle 3"/>
          <p:cNvSpPr/>
          <p:nvPr/>
        </p:nvSpPr>
        <p:spPr>
          <a:xfrm>
            <a:off x="724676" y="581132"/>
            <a:ext cx="9691076"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C33D86"/>
                </a:solidFill>
                <a:effectLst/>
                <a:uLnTx/>
                <a:uFillTx/>
                <a:latin typeface="Arial" charset="0"/>
                <a:ea typeface="+mn-ea"/>
                <a:cs typeface="Arial" charset="0"/>
              </a:rPr>
              <a:t>Tackling food waste in schools</a:t>
            </a:r>
            <a:endParaRPr kumimoji="0" lang="en-GB" sz="3400" b="0" i="0" u="none" strike="noStrike" kern="1200" cap="none" spc="0" normalizeH="0" baseline="0" noProof="0" dirty="0">
              <a:ln>
                <a:noFill/>
              </a:ln>
              <a:solidFill>
                <a:prstClr val="black"/>
              </a:solidFill>
              <a:effectLst/>
              <a:uLnTx/>
              <a:uFillTx/>
              <a:latin typeface="Calibri" panose="020F0502020204030204"/>
              <a:ea typeface="+mn-ea"/>
            </a:endParaRPr>
          </a:p>
        </p:txBody>
      </p:sp>
    </p:spTree>
    <p:extLst>
      <p:ext uri="{BB962C8B-B14F-4D97-AF65-F5344CB8AC3E}">
        <p14:creationId xmlns:p14="http://schemas.microsoft.com/office/powerpoint/2010/main" val="399412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206F-69F1-E730-7BD5-06E9D47EC652}"/>
              </a:ext>
            </a:extLst>
          </p:cNvPr>
          <p:cNvSpPr>
            <a:spLocks noGrp="1"/>
          </p:cNvSpPr>
          <p:nvPr>
            <p:ph type="title"/>
          </p:nvPr>
        </p:nvSpPr>
        <p:spPr>
          <a:xfrm>
            <a:off x="2152650" y="2765426"/>
            <a:ext cx="7886700" cy="1325563"/>
          </a:xfrm>
          <a:solidFill>
            <a:schemeClr val="accent6">
              <a:lumMod val="60000"/>
              <a:lumOff val="40000"/>
            </a:schemeClr>
          </a:solidFill>
        </p:spPr>
        <p:txBody>
          <a:bodyPr/>
          <a:lstStyle/>
          <a:p>
            <a:pPr algn="ctr">
              <a:defRPr/>
            </a:pPr>
            <a:r>
              <a:rPr lang="en-GB" sz="3200" dirty="0">
                <a:ea typeface="Calibri" panose="020F0502020204030204" pitchFamily="34" charset="0"/>
                <a:cs typeface="Times New Roman" panose="02020603050405020304" pitchFamily="18" charset="0"/>
              </a:rPr>
              <a:t>Bringing the school community on the journey – pupils, staff and parents.</a:t>
            </a:r>
            <a:br>
              <a:rPr lang="en-GB" sz="3200" dirty="0">
                <a:ea typeface="Calibri" panose="020F0502020204030204" pitchFamily="34" charset="0"/>
                <a:cs typeface="Times New Roman" panose="02020603050405020304" pitchFamily="18" charset="0"/>
              </a:rPr>
            </a:br>
            <a:endParaRPr lang="en-GB"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395BD5F-FF98-FF45-88CA-B838FDF8834D}"/>
              </a:ext>
            </a:extLst>
          </p:cNvPr>
          <p:cNvSpPr>
            <a:spLocks noGrp="1" noChangeArrowheads="1"/>
          </p:cNvSpPr>
          <p:nvPr>
            <p:ph type="title"/>
          </p:nvPr>
        </p:nvSpPr>
        <p:spPr/>
        <p:txBody>
          <a:bodyPr/>
          <a:lstStyle/>
          <a:p>
            <a:pPr eaLnBrk="1" hangingPunct="1"/>
            <a:endParaRPr lang="en-GB" altLang="en-US"/>
          </a:p>
        </p:txBody>
      </p:sp>
      <p:pic>
        <p:nvPicPr>
          <p:cNvPr id="6147" name="Content Placeholder 4">
            <a:extLst>
              <a:ext uri="{FF2B5EF4-FFF2-40B4-BE49-F238E27FC236}">
                <a16:creationId xmlns:a16="http://schemas.microsoft.com/office/drawing/2014/main" id="{F5F9C34F-59C0-CEF6-68B0-32A47ECC388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492376" y="912814"/>
            <a:ext cx="7204075" cy="5087937"/>
          </a:xfr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33BE5AC-2849-1242-CD76-30D3A5A01F45}"/>
              </a:ext>
            </a:extLst>
          </p:cNvPr>
          <p:cNvSpPr>
            <a:spLocks noGrp="1" noChangeArrowheads="1"/>
          </p:cNvSpPr>
          <p:nvPr>
            <p:ph type="title"/>
          </p:nvPr>
        </p:nvSpPr>
        <p:spPr/>
        <p:txBody>
          <a:bodyPr/>
          <a:lstStyle/>
          <a:p>
            <a:pPr eaLnBrk="1" hangingPunct="1"/>
            <a:endParaRPr lang="en-GB" altLang="en-US"/>
          </a:p>
        </p:txBody>
      </p:sp>
      <p:pic>
        <p:nvPicPr>
          <p:cNvPr id="7171" name="Content Placeholder 3">
            <a:extLst>
              <a:ext uri="{FF2B5EF4-FFF2-40B4-BE49-F238E27FC236}">
                <a16:creationId xmlns:a16="http://schemas.microsoft.com/office/drawing/2014/main" id="{BFBF195A-C9A8-AC17-709B-5E0912578A7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11426" y="938214"/>
            <a:ext cx="7165975" cy="5056187"/>
          </a:xfr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a:extLst>
              <a:ext uri="{FF2B5EF4-FFF2-40B4-BE49-F238E27FC236}">
                <a16:creationId xmlns:a16="http://schemas.microsoft.com/office/drawing/2014/main" id="{4B086546-BA26-BBD1-ADD7-3526503E91C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000375" y="1916113"/>
            <a:ext cx="6191250" cy="4648200"/>
          </a:xfrm>
        </p:spPr>
      </p:pic>
      <p:sp>
        <p:nvSpPr>
          <p:cNvPr id="8195" name="Title 1">
            <a:extLst>
              <a:ext uri="{FF2B5EF4-FFF2-40B4-BE49-F238E27FC236}">
                <a16:creationId xmlns:a16="http://schemas.microsoft.com/office/drawing/2014/main" id="{135DE417-5A4D-042C-D483-B912CE102B9D}"/>
              </a:ext>
            </a:extLst>
          </p:cNvPr>
          <p:cNvSpPr>
            <a:spLocks noGrp="1" noChangeArrowheads="1"/>
          </p:cNvSpPr>
          <p:nvPr>
            <p:ph type="title"/>
          </p:nvPr>
        </p:nvSpPr>
        <p:spPr>
          <a:xfrm>
            <a:off x="2073276" y="476250"/>
            <a:ext cx="8042275" cy="1003300"/>
          </a:xfrm>
          <a:solidFill>
            <a:srgbClr val="5C300C"/>
          </a:solidFill>
        </p:spPr>
        <p:txBody>
          <a:bodyPr vert="horz" wrap="square" lIns="68580" tIns="34290" rIns="68580" bIns="34290" numCol="1" anchor="b" anchorCtr="0" compatLnSpc="1">
            <a:prstTxWarp prst="textNoShape">
              <a:avLst/>
            </a:prstTxWarp>
          </a:bodyPr>
          <a:lstStyle/>
          <a:p>
            <a:pPr eaLnBrk="1" hangingPunct="1"/>
            <a:r>
              <a:rPr lang="en-GB" altLang="en-US">
                <a:solidFill>
                  <a:schemeClr val="bg1"/>
                </a:solidFill>
              </a:rPr>
              <a:t>Children’s voice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04F3E7F-1FAB-0803-35CD-6749007BCB8D}"/>
              </a:ext>
            </a:extLst>
          </p:cNvPr>
          <p:cNvSpPr>
            <a:spLocks noGrp="1" noChangeArrowheads="1"/>
          </p:cNvSpPr>
          <p:nvPr>
            <p:ph type="ctrTitle"/>
          </p:nvPr>
        </p:nvSpPr>
        <p:spPr/>
        <p:txBody>
          <a:bodyPr/>
          <a:lstStyle/>
          <a:p>
            <a:pPr eaLnBrk="1" hangingPunct="1"/>
            <a:r>
              <a:rPr lang="en-GB" altLang="en-US" b="1"/>
              <a:t>Guardian’s of the Earth</a:t>
            </a:r>
          </a:p>
        </p:txBody>
      </p:sp>
      <p:sp>
        <p:nvSpPr>
          <p:cNvPr id="9219" name="Subtitle 2">
            <a:extLst>
              <a:ext uri="{FF2B5EF4-FFF2-40B4-BE49-F238E27FC236}">
                <a16:creationId xmlns:a16="http://schemas.microsoft.com/office/drawing/2014/main" id="{76E0118B-2C24-7952-C4CF-251F880429E7}"/>
              </a:ext>
            </a:extLst>
          </p:cNvPr>
          <p:cNvSpPr>
            <a:spLocks noGrp="1" noChangeArrowheads="1"/>
          </p:cNvSpPr>
          <p:nvPr>
            <p:ph type="subTitle" idx="1"/>
          </p:nvPr>
        </p:nvSpPr>
        <p:spPr/>
        <p:txBody>
          <a:bodyPr/>
          <a:lstStyle/>
          <a:p>
            <a:pPr eaLnBrk="1" hangingPunct="1"/>
            <a:endParaRPr lang="en-GB" altLang="en-US" dirty="0"/>
          </a:p>
        </p:txBody>
      </p:sp>
      <p:pic>
        <p:nvPicPr>
          <p:cNvPr id="9220" name="Picture 3">
            <a:extLst>
              <a:ext uri="{FF2B5EF4-FFF2-40B4-BE49-F238E27FC236}">
                <a16:creationId xmlns:a16="http://schemas.microsoft.com/office/drawing/2014/main" id="{0EE83F03-7EBA-6B3C-8B9D-E984D36AAD6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99013" y="3559175"/>
            <a:ext cx="2843212"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a:extLst>
              <a:ext uri="{FF2B5EF4-FFF2-40B4-BE49-F238E27FC236}">
                <a16:creationId xmlns:a16="http://schemas.microsoft.com/office/drawing/2014/main" id="{E67B15FC-10D2-7622-5139-89A2074B07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64375" y="912814"/>
            <a:ext cx="342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Education">
      <a:dk1>
        <a:srgbClr val="6C0633"/>
      </a:dk1>
      <a:lt1>
        <a:srgbClr val="FFFFFF"/>
      </a:lt1>
      <a:dk2>
        <a:srgbClr val="EE1F60"/>
      </a:dk2>
      <a:lt2>
        <a:srgbClr val="FFFFFF"/>
      </a:lt2>
      <a:accent1>
        <a:srgbClr val="F6A6B8"/>
      </a:accent1>
      <a:accent2>
        <a:srgbClr val="C0504D"/>
      </a:accent2>
      <a:accent3>
        <a:srgbClr val="9BBB59"/>
      </a:accent3>
      <a:accent4>
        <a:srgbClr val="8064A2"/>
      </a:accent4>
      <a:accent5>
        <a:srgbClr val="4BACC6"/>
      </a:accent5>
      <a:accent6>
        <a:srgbClr val="F79646"/>
      </a:accent6>
      <a:hlink>
        <a:srgbClr val="005058"/>
      </a:hlink>
      <a:folHlink>
        <a:srgbClr val="005058"/>
      </a:folHlink>
    </a:clrScheme>
    <a:fontScheme name="U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S Mencap"/>
        <a:ea typeface=""/>
        <a:cs typeface=""/>
      </a:majorFont>
      <a:minorFont>
        <a:latin typeface="FS Mencap"/>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ad97cfe-a968-427f-b02b-893e6ba0355a">
      <UserInfo>
        <DisplayName>Roy Ballam</DisplayName>
        <AccountId>13</AccountId>
        <AccountType/>
      </UserInfo>
    </SharedWithUsers>
    <_Flow_SignoffStatus xmlns="c53071f4-7f44-43fd-895c-8e7b6a3746b0" xsi:nil="true"/>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077E6A-F2A9-4102-8884-58F6975EA63C}">
  <ds:schemaRefs>
    <ds:schemaRef ds:uri="http://schemas.microsoft.com/sharepoint/v3/contenttype/forms"/>
  </ds:schemaRefs>
</ds:datastoreItem>
</file>

<file path=customXml/itemProps2.xml><?xml version="1.0" encoding="utf-8"?>
<ds:datastoreItem xmlns:ds="http://schemas.openxmlformats.org/officeDocument/2006/customXml" ds:itemID="{E0AD8AB0-5B9F-4EC1-BB7B-6DB7F5EC2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5BC0D5-8915-4AD8-A6C0-3960C8FE24FF}">
  <ds:schemaRefs>
    <ds:schemaRef ds:uri="http://schemas.microsoft.com/office/infopath/2007/PartnerControls"/>
    <ds:schemaRef ds:uri="http://purl.org/dc/elements/1.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dcmitype/"/>
    <ds:schemaRef ds:uri="http://purl.org/dc/terms/"/>
    <ds:schemaRef ds:uri="ead97cfe-a968-427f-b02b-893e6ba0355a"/>
    <ds:schemaRef ds:uri="c53071f4-7f44-43fd-895c-8e7b6a3746b0"/>
  </ds:schemaRefs>
</ds:datastoreItem>
</file>

<file path=docProps/app.xml><?xml version="1.0" encoding="utf-8"?>
<Properties xmlns="http://schemas.openxmlformats.org/officeDocument/2006/extended-properties" xmlns:vt="http://schemas.openxmlformats.org/officeDocument/2006/docPropsVTypes">
  <Template>BNF Powerpoint Template - Widescreen</Template>
  <TotalTime>1503</TotalTime>
  <Words>2677</Words>
  <Application>Microsoft Office PowerPoint</Application>
  <PresentationFormat>Widescreen</PresentationFormat>
  <Paragraphs>315</Paragraphs>
  <Slides>45</Slides>
  <Notes>13</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45</vt:i4>
      </vt:variant>
    </vt:vector>
  </HeadingPairs>
  <TitlesOfParts>
    <vt:vector size="64" baseType="lpstr">
      <vt:lpstr>Arial</vt:lpstr>
      <vt:lpstr>Arial</vt:lpstr>
      <vt:lpstr>Avenir</vt:lpstr>
      <vt:lpstr>Calibri</vt:lpstr>
      <vt:lpstr>Calibri Light</vt:lpstr>
      <vt:lpstr>Century Gothic</vt:lpstr>
      <vt:lpstr>FS Mencap</vt:lpstr>
      <vt:lpstr>News Gothic MT</vt:lpstr>
      <vt:lpstr>Symbol</vt:lpstr>
      <vt:lpstr>Times New Roman</vt:lpstr>
      <vt:lpstr>Custom Design</vt:lpstr>
      <vt:lpstr>1_Custom Design</vt:lpstr>
      <vt:lpstr>2_Custom Design</vt:lpstr>
      <vt:lpstr>3_Custom Design</vt:lpstr>
      <vt:lpstr>5_Custom Design</vt:lpstr>
      <vt:lpstr>Office Theme</vt:lpstr>
      <vt:lpstr>1_Office Theme</vt:lpstr>
      <vt:lpstr>Default Design</vt:lpstr>
      <vt:lpstr>2_Office Theme</vt:lpstr>
      <vt:lpstr>Tackling food waste in schools</vt:lpstr>
      <vt:lpstr>Covered in today’s webinar</vt:lpstr>
      <vt:lpstr>A quick quiz to set the context!</vt:lpstr>
      <vt:lpstr>Why reducing food waste is important in schools</vt:lpstr>
      <vt:lpstr>Bringing the school community on the journey – pupils, staff and parents. </vt:lpstr>
      <vt:lpstr>PowerPoint Presentation</vt:lpstr>
      <vt:lpstr>PowerPoint Presentation</vt:lpstr>
      <vt:lpstr>Children’s voice</vt:lpstr>
      <vt:lpstr>Guardian’s of the Earth</vt:lpstr>
      <vt:lpstr>Our Meetings:</vt:lpstr>
      <vt:lpstr>International Project</vt:lpstr>
      <vt:lpstr>PowerPoint Presentation</vt:lpstr>
      <vt:lpstr>PowerPoint Presentation</vt:lpstr>
      <vt:lpstr>PowerPoint Presentation</vt:lpstr>
      <vt:lpstr>From school plot to school lunch plate</vt:lpstr>
      <vt:lpstr>Harvesting</vt:lpstr>
      <vt:lpstr>Preserving</vt:lpstr>
      <vt:lpstr>Preserving</vt:lpstr>
      <vt:lpstr>Preserving</vt:lpstr>
      <vt:lpstr>How to reduce food waste throughout the school day. </vt:lpstr>
      <vt:lpstr>Our school kitchen garden</vt:lpstr>
      <vt:lpstr>Ready to Rumble</vt:lpstr>
      <vt:lpstr>Our food waste cycle</vt:lpstr>
      <vt:lpstr>Collecting &amp; measuring our food waste</vt:lpstr>
      <vt:lpstr>Daily measuring of our non-compostable waste</vt:lpstr>
      <vt:lpstr>Daily measuring of our non-compostable waste</vt:lpstr>
      <vt:lpstr>Collecting our compostable waste</vt:lpstr>
      <vt:lpstr>Collecting our compostable waste</vt:lpstr>
      <vt:lpstr>Teacher awareness</vt:lpstr>
      <vt:lpstr>Supporting children’s health and well-being  and helping to reduce food waste </vt:lpstr>
      <vt:lpstr>What is TastEd?</vt:lpstr>
      <vt:lpstr>PowerPoint Presentation</vt:lpstr>
      <vt:lpstr>PowerPoint Presentation</vt:lpstr>
      <vt:lpstr>PowerPoint Presentation</vt:lpstr>
      <vt:lpstr>PowerPoint Presentation</vt:lpstr>
      <vt:lpstr>PowerPoint Presentation</vt:lpstr>
      <vt:lpstr>The social aspect of food - commensality Family &amp; Community Health</vt:lpstr>
      <vt:lpstr>The social aspect of food - commensality Family &amp; Community awareness</vt:lpstr>
      <vt:lpstr>PowerPoint Presentation</vt:lpstr>
      <vt:lpstr>Reducing food waste in food and nutrition lessons</vt:lpstr>
      <vt:lpstr>Reducing food waste in food and nutrition lessons – some suggestions</vt:lpstr>
      <vt:lpstr>Reducing food waste in food and nutrition lessons – some suggestions</vt:lpstr>
      <vt:lpstr>Reducing food waste in food and nutrition lessons – some suggestions</vt:lpstr>
      <vt:lpstr>Sources of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Frances Meek</cp:lastModifiedBy>
  <cp:revision>7</cp:revision>
  <cp:lastPrinted>2019-09-19T12:37:07Z</cp:lastPrinted>
  <dcterms:created xsi:type="dcterms:W3CDTF">2017-10-26T16:07:58Z</dcterms:created>
  <dcterms:modified xsi:type="dcterms:W3CDTF">2022-07-02T08:49:31Z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