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  <p:sldMasterId id="2147483650" r:id="rId4"/>
    <p:sldMasterId id="2147483652" r:id="rId5"/>
    <p:sldMasterId id="2147483656" r:id="rId6"/>
  </p:sldMasterIdLst>
  <p:handoutMasterIdLst>
    <p:handoutMasterId r:id="rId19"/>
  </p:handoutMasterIdLst>
  <p:sldIdLst>
    <p:sldId id="256" r:id="rId7"/>
    <p:sldId id="259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61" r:id="rId1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B2F"/>
    <a:srgbClr val="ED6B17"/>
    <a:srgbClr val="F9D4B6"/>
    <a:srgbClr val="EDA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111" d="100"/>
          <a:sy n="111" d="100"/>
        </p:scale>
        <p:origin x="88" y="1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4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3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0CAB3-AD6D-4193-A61D-6F77D1591788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17BD1-8FA2-42F5-986D-1C918D16AD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222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9D4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wmf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wmf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Paratoi</a:t>
            </a:r>
            <a:r>
              <a:rPr lang="en-US" dirty="0"/>
              <a:t> i </a:t>
            </a:r>
            <a:r>
              <a:rPr lang="en-US" dirty="0" err="1"/>
              <a:t>goginio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1169006" cy="1691962"/>
          </a:xfrm>
        </p:spPr>
        <p:txBody>
          <a:bodyPr/>
          <a:lstStyle/>
          <a:p>
            <a:r>
              <a:rPr lang="en-US" sz="3600" b="0" dirty="0" err="1"/>
              <a:t>Edrychwch</a:t>
            </a:r>
            <a:r>
              <a:rPr lang="en-US" sz="3600" b="0" dirty="0"/>
              <a:t> </a:t>
            </a:r>
            <a:r>
              <a:rPr lang="en-US" sz="3600" b="0" dirty="0" err="1"/>
              <a:t>ar</a:t>
            </a:r>
            <a:r>
              <a:rPr lang="en-US" sz="3600" b="0" dirty="0"/>
              <a:t> y </a:t>
            </a:r>
            <a:r>
              <a:rPr lang="en-US" sz="3600" b="0" dirty="0" err="1"/>
              <a:t>lluniau</a:t>
            </a:r>
            <a:r>
              <a:rPr lang="en-US" sz="3600" b="0" dirty="0"/>
              <a:t> </a:t>
            </a:r>
            <a:r>
              <a:rPr lang="en-US" sz="3600" b="0" dirty="0" err="1"/>
              <a:t>i’ch</a:t>
            </a:r>
            <a:r>
              <a:rPr lang="en-US" sz="3600" b="0" dirty="0"/>
              <a:t> </a:t>
            </a:r>
            <a:r>
              <a:rPr lang="en-US" sz="3600" b="0" dirty="0" err="1"/>
              <a:t>helpu</a:t>
            </a:r>
            <a:r>
              <a:rPr lang="en-US" sz="3600" b="0" dirty="0"/>
              <a:t> chi i gofio.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93" t="11111" b="59259"/>
          <a:stretch>
            <a:fillRect/>
          </a:stretch>
        </p:blipFill>
        <p:spPr bwMode="auto">
          <a:xfrm>
            <a:off x="2724150" y="2116274"/>
            <a:ext cx="127635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02" t="3705" r="57211" b="64815"/>
          <a:stretch>
            <a:fillRect/>
          </a:stretch>
        </p:blipFill>
        <p:spPr bwMode="auto">
          <a:xfrm>
            <a:off x="5086350" y="2116274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ronnie_h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0" t="36150" r="64566" b="37131"/>
          <a:stretch>
            <a:fillRect/>
          </a:stretch>
        </p:blipFill>
        <p:spPr bwMode="auto">
          <a:xfrm>
            <a:off x="7435850" y="2116274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alisha_ha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5" t="34711" r="23448" b="17355"/>
          <a:stretch>
            <a:fillRect/>
          </a:stretch>
        </p:blipFill>
        <p:spPr bwMode="auto">
          <a:xfrm>
            <a:off x="4000500" y="4444041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6351401" y="4444041"/>
            <a:ext cx="1295400" cy="1905000"/>
            <a:chOff x="1248" y="2016"/>
            <a:chExt cx="576" cy="816"/>
          </a:xfrm>
        </p:grpSpPr>
        <p:grpSp>
          <p:nvGrpSpPr>
            <p:cNvPr id="13" name="Group 10"/>
            <p:cNvGrpSpPr>
              <a:grpSpLocks/>
            </p:cNvGrpSpPr>
            <p:nvPr/>
          </p:nvGrpSpPr>
          <p:grpSpPr bwMode="auto">
            <a:xfrm>
              <a:off x="1296" y="2064"/>
              <a:ext cx="469" cy="768"/>
              <a:chOff x="2660" y="1872"/>
              <a:chExt cx="570" cy="1056"/>
            </a:xfrm>
          </p:grpSpPr>
          <p:pic>
            <p:nvPicPr>
              <p:cNvPr id="15" name="Picture 11" descr="ronnie_hat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6320" t="25148" b="59135"/>
              <a:stretch>
                <a:fillRect/>
              </a:stretch>
            </p:blipFill>
            <p:spPr bwMode="auto">
              <a:xfrm>
                <a:off x="2688" y="2304"/>
                <a:ext cx="54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Picture 12" descr="MCj02801280000[1]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0" y="1872"/>
                <a:ext cx="440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248" y="2016"/>
              <a:ext cx="576" cy="81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879638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609" y="1144544"/>
            <a:ext cx="8724625" cy="1691962"/>
          </a:xfrm>
        </p:spPr>
        <p:txBody>
          <a:bodyPr/>
          <a:lstStyle/>
          <a:p>
            <a:r>
              <a:rPr lang="en-US" sz="3200" b="0" dirty="0"/>
              <a:t>Mae </a:t>
            </a:r>
            <a:r>
              <a:rPr lang="en-US" sz="3200" b="0" dirty="0" err="1"/>
              <a:t>angen</a:t>
            </a:r>
            <a:r>
              <a:rPr lang="en-US" sz="3200" b="0" dirty="0"/>
              <a:t> i </a:t>
            </a:r>
            <a:r>
              <a:rPr lang="en-US" sz="3200" b="0" dirty="0" err="1"/>
              <a:t>ni</a:t>
            </a:r>
            <a:r>
              <a:rPr lang="en-US" sz="3200" b="0" dirty="0"/>
              <a:t> </a:t>
            </a:r>
            <a:r>
              <a:rPr lang="en-US" sz="3200" b="0" dirty="0" err="1"/>
              <a:t>wneud</a:t>
            </a:r>
            <a:r>
              <a:rPr lang="en-US" sz="3200" b="0" dirty="0"/>
              <a:t> y </a:t>
            </a:r>
            <a:r>
              <a:rPr lang="en-US" sz="3200" b="0" dirty="0" err="1"/>
              <a:t>pethau</a:t>
            </a:r>
            <a:r>
              <a:rPr lang="en-US" sz="3200" b="0" dirty="0"/>
              <a:t> </a:t>
            </a:r>
            <a:r>
              <a:rPr lang="en-US" sz="3200" b="0" dirty="0" err="1"/>
              <a:t>hyn</a:t>
            </a:r>
            <a:r>
              <a:rPr lang="en-US" sz="3200" b="0" dirty="0"/>
              <a:t> i </a:t>
            </a:r>
            <a:r>
              <a:rPr lang="en-US" sz="3200" b="0" dirty="0" err="1"/>
              <a:t>fod</a:t>
            </a:r>
            <a:r>
              <a:rPr lang="en-US" sz="3200" b="0" dirty="0"/>
              <a:t> </a:t>
            </a:r>
            <a:r>
              <a:rPr lang="en-US" sz="3200" b="0" dirty="0" err="1"/>
              <a:t>yn</a:t>
            </a:r>
            <a:r>
              <a:rPr lang="en-US" sz="3200" b="0" dirty="0"/>
              <a:t> </a:t>
            </a:r>
            <a:r>
              <a:rPr lang="en-US" sz="3200" b="0" dirty="0" err="1"/>
              <a:t>barod</a:t>
            </a:r>
            <a:r>
              <a:rPr lang="en-US" sz="3200" b="0" dirty="0"/>
              <a:t> i </a:t>
            </a:r>
            <a:r>
              <a:rPr lang="en-US" sz="3200" b="0" dirty="0" err="1"/>
              <a:t>goginio</a:t>
            </a:r>
            <a:r>
              <a:rPr lang="en-US" sz="3200" b="0" dirty="0"/>
              <a:t>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93" t="11111" b="59259"/>
          <a:stretch>
            <a:fillRect/>
          </a:stretch>
        </p:blipFill>
        <p:spPr bwMode="auto">
          <a:xfrm>
            <a:off x="558724" y="2192173"/>
            <a:ext cx="127635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02" t="3705" r="57211" b="64815"/>
          <a:stretch>
            <a:fillRect/>
          </a:stretch>
        </p:blipFill>
        <p:spPr bwMode="auto">
          <a:xfrm>
            <a:off x="4526862" y="2135086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ronnie_h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0" t="36150" r="64566" b="37131"/>
          <a:stretch>
            <a:fillRect/>
          </a:stretch>
        </p:blipFill>
        <p:spPr bwMode="auto">
          <a:xfrm>
            <a:off x="8534266" y="2214430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alisha_ha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5" t="34711" r="23448" b="17355"/>
          <a:stretch>
            <a:fillRect/>
          </a:stretch>
        </p:blipFill>
        <p:spPr bwMode="auto">
          <a:xfrm>
            <a:off x="2333638" y="4489792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6545363" y="4527543"/>
            <a:ext cx="1295400" cy="1905000"/>
            <a:chOff x="1248" y="2016"/>
            <a:chExt cx="576" cy="816"/>
          </a:xfrm>
        </p:grpSpPr>
        <p:grpSp>
          <p:nvGrpSpPr>
            <p:cNvPr id="13" name="Group 10"/>
            <p:cNvGrpSpPr>
              <a:grpSpLocks/>
            </p:cNvGrpSpPr>
            <p:nvPr/>
          </p:nvGrpSpPr>
          <p:grpSpPr bwMode="auto">
            <a:xfrm>
              <a:off x="1296" y="2064"/>
              <a:ext cx="469" cy="768"/>
              <a:chOff x="2660" y="1872"/>
              <a:chExt cx="570" cy="1056"/>
            </a:xfrm>
          </p:grpSpPr>
          <p:pic>
            <p:nvPicPr>
              <p:cNvPr id="15" name="Picture 11" descr="ronnie_hat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6320" t="25148" b="59135"/>
              <a:stretch>
                <a:fillRect/>
              </a:stretch>
            </p:blipFill>
            <p:spPr bwMode="auto">
              <a:xfrm>
                <a:off x="2688" y="2304"/>
                <a:ext cx="54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Picture 12" descr="MCj02801280000[1]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0" y="1872"/>
                <a:ext cx="440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248" y="2016"/>
              <a:ext cx="576" cy="81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986059" y="2423383"/>
            <a:ext cx="2514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 err="1">
                <a:solidFill>
                  <a:srgbClr val="E46B2F"/>
                </a:solidFill>
              </a:rPr>
              <a:t>Tynnu</a:t>
            </a:r>
            <a:r>
              <a:rPr lang="en-GB" altLang="en-US" sz="3600" b="1" dirty="0">
                <a:solidFill>
                  <a:srgbClr val="E46B2F"/>
                </a:solidFill>
              </a:rPr>
              <a:t> </a:t>
            </a:r>
            <a:r>
              <a:rPr lang="en-GB" altLang="en-US" sz="3600" b="1" dirty="0" err="1">
                <a:solidFill>
                  <a:srgbClr val="E46B2F"/>
                </a:solidFill>
              </a:rPr>
              <a:t>gemwaith</a:t>
            </a:r>
            <a:r>
              <a:rPr lang="en-GB" altLang="en-US" sz="3600" b="1" dirty="0">
                <a:solidFill>
                  <a:srgbClr val="E46B2F"/>
                </a:solidFill>
              </a:rPr>
              <a:t>.</a:t>
            </a:r>
            <a:endParaRPr lang="en-GB" altLang="en-US" sz="1800" b="1" dirty="0">
              <a:solidFill>
                <a:srgbClr val="E46B2F"/>
              </a:solidFill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906112" y="2249121"/>
            <a:ext cx="25146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 err="1">
                <a:solidFill>
                  <a:srgbClr val="E46B2F"/>
                </a:solidFill>
              </a:rPr>
              <a:t>Clymu</a:t>
            </a:r>
            <a:r>
              <a:rPr lang="en-GB" altLang="en-US" sz="3600" b="1" dirty="0">
                <a:solidFill>
                  <a:srgbClr val="E46B2F"/>
                </a:solidFill>
              </a:rPr>
              <a:t> </a:t>
            </a:r>
            <a:r>
              <a:rPr lang="en-GB" altLang="en-US" sz="3600" b="1" dirty="0" err="1">
                <a:solidFill>
                  <a:srgbClr val="E46B2F"/>
                </a:solidFill>
              </a:rPr>
              <a:t>gwallt</a:t>
            </a:r>
            <a:r>
              <a:rPr lang="en-GB" altLang="en-US" sz="3600" b="1" dirty="0">
                <a:solidFill>
                  <a:srgbClr val="E46B2F"/>
                </a:solidFill>
              </a:rPr>
              <a:t> hir </a:t>
            </a:r>
            <a:r>
              <a:rPr lang="en-GB" altLang="en-US" sz="3600" b="1" dirty="0" err="1">
                <a:solidFill>
                  <a:srgbClr val="E46B2F"/>
                </a:solidFill>
              </a:rPr>
              <a:t>yn</a:t>
            </a:r>
            <a:r>
              <a:rPr lang="en-GB" altLang="en-US" sz="3600" b="1" dirty="0">
                <a:solidFill>
                  <a:srgbClr val="E46B2F"/>
                </a:solidFill>
              </a:rPr>
              <a:t> </a:t>
            </a:r>
            <a:r>
              <a:rPr lang="en-GB" altLang="en-US" sz="3600" b="1" dirty="0" err="1">
                <a:solidFill>
                  <a:srgbClr val="E46B2F"/>
                </a:solidFill>
              </a:rPr>
              <a:t>ôl</a:t>
            </a:r>
            <a:r>
              <a:rPr lang="en-GB" altLang="en-US" sz="3600" b="1" dirty="0">
                <a:solidFill>
                  <a:srgbClr val="E46B2F"/>
                </a:solidFill>
              </a:rPr>
              <a:t>.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9964015" y="2249121"/>
            <a:ext cx="1975149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 err="1">
                <a:solidFill>
                  <a:srgbClr val="E46B2F"/>
                </a:solidFill>
              </a:rPr>
              <a:t>Torchi</a:t>
            </a:r>
            <a:r>
              <a:rPr lang="en-GB" altLang="en-US" sz="3600" b="1" dirty="0">
                <a:solidFill>
                  <a:srgbClr val="E46B2F"/>
                </a:solidFill>
              </a:rPr>
              <a:t> </a:t>
            </a:r>
            <a:r>
              <a:rPr lang="en-GB" altLang="en-US" sz="3600" b="1" dirty="0" err="1">
                <a:solidFill>
                  <a:srgbClr val="E46B2F"/>
                </a:solidFill>
              </a:rPr>
              <a:t>llewys</a:t>
            </a:r>
            <a:r>
              <a:rPr lang="en-GB" altLang="en-US" sz="3600" b="1" dirty="0">
                <a:solidFill>
                  <a:srgbClr val="E46B2F"/>
                </a:solidFill>
              </a:rPr>
              <a:t> hir.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810867" y="4862994"/>
            <a:ext cx="240332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 err="1">
                <a:solidFill>
                  <a:srgbClr val="E46B2F"/>
                </a:solidFill>
              </a:rPr>
              <a:t>Gwisgo</a:t>
            </a:r>
            <a:r>
              <a:rPr lang="en-GB" altLang="en-US" sz="3600" b="1" dirty="0">
                <a:solidFill>
                  <a:srgbClr val="E46B2F"/>
                </a:solidFill>
              </a:rPr>
              <a:t> </a:t>
            </a:r>
            <a:r>
              <a:rPr lang="en-GB" altLang="en-US" sz="3600" b="1" dirty="0" err="1">
                <a:solidFill>
                  <a:srgbClr val="E46B2F"/>
                </a:solidFill>
              </a:rPr>
              <a:t>ffedog</a:t>
            </a:r>
            <a:r>
              <a:rPr lang="en-GB" altLang="en-US" sz="3600" b="1" dirty="0">
                <a:solidFill>
                  <a:srgbClr val="E46B2F"/>
                </a:solidFill>
              </a:rPr>
              <a:t>.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8097294" y="4565129"/>
            <a:ext cx="25146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 err="1">
                <a:solidFill>
                  <a:srgbClr val="E46B2F"/>
                </a:solidFill>
              </a:rPr>
              <a:t>Ymolchi</a:t>
            </a:r>
            <a:r>
              <a:rPr lang="en-GB" altLang="en-US" sz="3600" b="1" dirty="0">
                <a:solidFill>
                  <a:srgbClr val="E46B2F"/>
                </a:solidFill>
              </a:rPr>
              <a:t> a </a:t>
            </a:r>
            <a:r>
              <a:rPr lang="en-GB" altLang="en-US" sz="3600" b="1" dirty="0" err="1">
                <a:solidFill>
                  <a:srgbClr val="E46B2F"/>
                </a:solidFill>
              </a:rPr>
              <a:t>sychu</a:t>
            </a:r>
            <a:r>
              <a:rPr lang="en-GB" altLang="en-US" sz="3600" b="1" dirty="0">
                <a:solidFill>
                  <a:srgbClr val="E46B2F"/>
                </a:solidFill>
              </a:rPr>
              <a:t> </a:t>
            </a:r>
            <a:r>
              <a:rPr lang="en-GB" altLang="en-US" sz="3600" b="1" dirty="0" err="1">
                <a:solidFill>
                  <a:srgbClr val="E46B2F"/>
                </a:solidFill>
              </a:rPr>
              <a:t>dwylo</a:t>
            </a:r>
            <a:endParaRPr lang="en-GB" altLang="en-US" sz="3600" b="1" dirty="0">
              <a:solidFill>
                <a:srgbClr val="E46B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993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Paratoi</a:t>
            </a:r>
            <a:r>
              <a:rPr lang="en-US" dirty="0"/>
              <a:t> i </a:t>
            </a:r>
            <a:r>
              <a:rPr lang="en-US" dirty="0" err="1"/>
              <a:t>goginio</a:t>
            </a:r>
            <a:r>
              <a:rPr lang="en-US" dirty="0"/>
              <a:t>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sz="3600" dirty="0"/>
              <a:t>Am fwy o wybodaeth, ewch i:</a:t>
            </a:r>
            <a:r>
              <a:rPr lang="en-GB" sz="3600" dirty="0"/>
              <a:t> </a:t>
            </a:r>
            <a:r>
              <a:rPr lang="en-US" sz="3600" dirty="0"/>
              <a:t>www.foodafactoflife.org.uk</a:t>
            </a:r>
          </a:p>
        </p:txBody>
      </p:sp>
    </p:spTree>
    <p:extLst>
      <p:ext uri="{BB962C8B-B14F-4D97-AF65-F5344CB8AC3E}">
        <p14:creationId xmlns:p14="http://schemas.microsoft.com/office/powerpoint/2010/main" val="41999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5"/>
            <a:ext cx="9720000" cy="720000"/>
          </a:xfrm>
        </p:spPr>
        <p:txBody>
          <a:bodyPr/>
          <a:lstStyle/>
          <a:p>
            <a:r>
              <a:rPr lang="en-US" sz="3600" b="0" dirty="0"/>
              <a:t>Mae Ronnie </a:t>
            </a:r>
            <a:r>
              <a:rPr lang="en-US" sz="3600" b="0" dirty="0" err="1"/>
              <a:t>yn</a:t>
            </a:r>
            <a:r>
              <a:rPr lang="en-US" sz="3600" b="0" dirty="0"/>
              <a:t> </a:t>
            </a:r>
            <a:r>
              <a:rPr lang="en-US" sz="3600" b="0" dirty="0" err="1"/>
              <a:t>dweud</a:t>
            </a:r>
            <a:r>
              <a:rPr lang="en-US" sz="3600" b="0" dirty="0"/>
              <a:t>...</a:t>
            </a:r>
          </a:p>
        </p:txBody>
      </p:sp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548" y="1672496"/>
            <a:ext cx="2323321" cy="404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5710335" y="2055440"/>
            <a:ext cx="4330648" cy="1903445"/>
          </a:xfrm>
          <a:prstGeom prst="wedgeRectCallout">
            <a:avLst>
              <a:gd name="adj1" fmla="val -71568"/>
              <a:gd name="adj2" fmla="val -8089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goginio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bwysig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iawn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bod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paratoi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762720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Pam </a:t>
            </a:r>
            <a:r>
              <a:rPr lang="en-US" sz="3600" b="0" dirty="0" err="1"/>
              <a:t>mae'n</a:t>
            </a:r>
            <a:r>
              <a:rPr lang="en-US" sz="3600" b="0" dirty="0"/>
              <a:t> </a:t>
            </a:r>
            <a:r>
              <a:rPr lang="en-US" sz="3600" b="0" dirty="0" err="1"/>
              <a:t>rhaid</a:t>
            </a:r>
            <a:r>
              <a:rPr lang="en-US" sz="3600" b="0" dirty="0"/>
              <a:t> i </a:t>
            </a:r>
            <a:r>
              <a:rPr lang="en-US" sz="3600" b="0" dirty="0" err="1"/>
              <a:t>ni</a:t>
            </a:r>
            <a:r>
              <a:rPr lang="en-US" sz="3600" b="0" dirty="0"/>
              <a:t> </a:t>
            </a:r>
            <a:r>
              <a:rPr lang="en-US" sz="3600" b="0" dirty="0" err="1"/>
              <a:t>baratoi</a:t>
            </a:r>
            <a:r>
              <a:rPr lang="en-US" sz="3600" b="0" dirty="0"/>
              <a:t> </a:t>
            </a:r>
            <a:r>
              <a:rPr lang="en-US" sz="3600" b="0" dirty="0" err="1"/>
              <a:t>cyn</a:t>
            </a:r>
            <a:r>
              <a:rPr lang="en-US" sz="3600" b="0" dirty="0"/>
              <a:t> i </a:t>
            </a:r>
            <a:r>
              <a:rPr lang="en-US" sz="3600" b="0" dirty="0" err="1"/>
              <a:t>ni</a:t>
            </a:r>
            <a:r>
              <a:rPr lang="en-US" sz="3600" b="0" dirty="0"/>
              <a:t> </a:t>
            </a:r>
            <a:r>
              <a:rPr lang="en-US" sz="3600" b="0" dirty="0" err="1"/>
              <a:t>goginio</a:t>
            </a:r>
            <a:r>
              <a:rPr lang="en-US" sz="3600" b="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5"/>
            <a:ext cx="9720000" cy="720000"/>
          </a:xfrm>
        </p:spPr>
        <p:txBody>
          <a:bodyPr/>
          <a:lstStyle/>
          <a:p>
            <a:r>
              <a:rPr lang="en-US" sz="3600" b="0" dirty="0"/>
              <a:t>Mae Alisha </a:t>
            </a:r>
            <a:r>
              <a:rPr lang="en-US" sz="3600" b="0" dirty="0" err="1"/>
              <a:t>yn</a:t>
            </a:r>
            <a:r>
              <a:rPr lang="en-US" sz="3600" b="0" dirty="0"/>
              <a:t> </a:t>
            </a:r>
            <a:r>
              <a:rPr lang="en-US" sz="3600" b="0" dirty="0" err="1"/>
              <a:t>dweud</a:t>
            </a:r>
            <a:r>
              <a:rPr lang="en-US" sz="3600" b="0" dirty="0"/>
              <a:t>...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68382" y="5806191"/>
            <a:ext cx="11825868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Dydyn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eisiau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wallt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gemwaith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 neu </a:t>
            </a:r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faw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fynd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200" b="0" dirty="0" err="1"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GB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347" y="1864544"/>
            <a:ext cx="2637873" cy="3586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5460274" y="2647847"/>
            <a:ext cx="5966266" cy="1903445"/>
          </a:xfrm>
          <a:prstGeom prst="wedgeRectCallout">
            <a:avLst>
              <a:gd name="adj1" fmla="val -59094"/>
              <a:gd name="adj2" fmla="val -31227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rhaid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baratoi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bod y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rydyn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ni'n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wneud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ddiogel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i'w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fwyta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69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9720000" cy="1169447"/>
          </a:xfrm>
        </p:spPr>
        <p:txBody>
          <a:bodyPr/>
          <a:lstStyle/>
          <a:p>
            <a:r>
              <a:rPr lang="en-US" sz="3600" b="0" dirty="0"/>
              <a:t>Mae </a:t>
            </a:r>
            <a:r>
              <a:rPr lang="en-US" sz="3600" b="0" dirty="0" err="1"/>
              <a:t>angen</a:t>
            </a:r>
            <a:r>
              <a:rPr lang="en-US" sz="3600" b="0" dirty="0"/>
              <a:t> i Ronnie </a:t>
            </a:r>
            <a:r>
              <a:rPr lang="en-US" sz="3600" b="0" dirty="0" err="1"/>
              <a:t>dynnu</a:t>
            </a:r>
            <a:r>
              <a:rPr lang="en-US" sz="3600" b="0" dirty="0"/>
              <a:t> </a:t>
            </a:r>
            <a:r>
              <a:rPr lang="en-US" sz="3600" b="0" dirty="0" err="1"/>
              <a:t>ei</a:t>
            </a:r>
            <a:r>
              <a:rPr lang="en-US" sz="3600" b="0" dirty="0"/>
              <a:t> </a:t>
            </a:r>
            <a:r>
              <a:rPr lang="en-US" sz="3600" b="0" dirty="0" err="1"/>
              <a:t>emwaith</a:t>
            </a:r>
            <a:r>
              <a:rPr lang="en-US" sz="3600" b="0" dirty="0"/>
              <a:t>.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Pa </a:t>
            </a:r>
            <a:r>
              <a:rPr lang="en-US" sz="3600" b="0" dirty="0" err="1"/>
              <a:t>emwaith</a:t>
            </a:r>
            <a:r>
              <a:rPr lang="en-US" sz="3600" b="0" dirty="0"/>
              <a:t> </a:t>
            </a:r>
            <a:r>
              <a:rPr lang="en-US" sz="3600" b="0" dirty="0" err="1"/>
              <a:t>mae'n</a:t>
            </a:r>
            <a:r>
              <a:rPr lang="en-US" sz="3600" b="0" dirty="0"/>
              <a:t> </a:t>
            </a:r>
            <a:r>
              <a:rPr lang="en-US" sz="3600" b="0" dirty="0" err="1"/>
              <a:t>ei</a:t>
            </a:r>
            <a:r>
              <a:rPr lang="en-US" sz="3600" b="0" dirty="0"/>
              <a:t> </a:t>
            </a:r>
            <a:r>
              <a:rPr lang="en-US" sz="3600" b="0" dirty="0" err="1"/>
              <a:t>wisgo</a:t>
            </a:r>
            <a:r>
              <a:rPr lang="en-US" sz="3600" b="0" dirty="0"/>
              <a:t>?</a:t>
            </a:r>
          </a:p>
        </p:txBody>
      </p:sp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8770" y="1571090"/>
            <a:ext cx="2323321" cy="404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3663352" y="3404290"/>
            <a:ext cx="4909446" cy="1508582"/>
          </a:xfrm>
          <a:prstGeom prst="wedgeRectCallout">
            <a:avLst>
              <a:gd name="adj1" fmla="val 73091"/>
              <a:gd name="adj2" fmla="val -100614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Mae'n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rhaid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mi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dynnu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arddwrn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717866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Pa </a:t>
            </a:r>
            <a:r>
              <a:rPr lang="en-US" sz="3600" b="0" dirty="0" err="1"/>
              <a:t>emwaith</a:t>
            </a:r>
            <a:r>
              <a:rPr lang="en-US" sz="3600" b="0" dirty="0"/>
              <a:t> </a:t>
            </a:r>
            <a:r>
              <a:rPr lang="en-US" sz="3600" b="0" dirty="0" err="1"/>
              <a:t>arall</a:t>
            </a:r>
            <a:r>
              <a:rPr lang="en-US" sz="3600" b="0" dirty="0"/>
              <a:t> y </a:t>
            </a:r>
            <a:r>
              <a:rPr lang="en-US" sz="3600" b="0" dirty="0" err="1"/>
              <a:t>gallai</a:t>
            </a:r>
            <a:r>
              <a:rPr lang="en-US" sz="3600" b="0" dirty="0"/>
              <a:t> </a:t>
            </a:r>
            <a:r>
              <a:rPr lang="en-US" sz="3600" b="0" dirty="0" err="1"/>
              <a:t>fod</a:t>
            </a:r>
            <a:r>
              <a:rPr lang="en-US" sz="3600" b="0" dirty="0"/>
              <a:t> </a:t>
            </a:r>
            <a:r>
              <a:rPr lang="en-US" sz="3600" b="0" dirty="0" err="1"/>
              <a:t>angen</a:t>
            </a:r>
            <a:r>
              <a:rPr lang="en-US" sz="3600" b="0" dirty="0"/>
              <a:t> i </a:t>
            </a:r>
            <a:r>
              <a:rPr lang="en-US" sz="3600" b="0" dirty="0" err="1"/>
              <a:t>rywun</a:t>
            </a:r>
            <a:r>
              <a:rPr lang="en-US" sz="3600" b="0" dirty="0"/>
              <a:t> </a:t>
            </a:r>
            <a:r>
              <a:rPr lang="en-US" sz="3600" b="0" dirty="0" err="1"/>
              <a:t>ei</a:t>
            </a:r>
            <a:r>
              <a:rPr lang="en-US" sz="3600" b="0" dirty="0"/>
              <a:t> </a:t>
            </a:r>
            <a:r>
              <a:rPr lang="en-US" sz="3600" b="0" dirty="0" err="1"/>
              <a:t>dynnu</a:t>
            </a:r>
            <a:r>
              <a:rPr lang="en-US" sz="3600" b="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77316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9720000" cy="1691962"/>
          </a:xfrm>
        </p:spPr>
        <p:txBody>
          <a:bodyPr/>
          <a:lstStyle/>
          <a:p>
            <a:r>
              <a:rPr lang="en-US" sz="3600" b="0" dirty="0"/>
              <a:t>Mae </a:t>
            </a:r>
            <a:r>
              <a:rPr lang="en-US" sz="3600" b="0" dirty="0" err="1"/>
              <a:t>angen</a:t>
            </a:r>
            <a:r>
              <a:rPr lang="en-US" sz="3600" b="0" dirty="0"/>
              <a:t> </a:t>
            </a:r>
            <a:r>
              <a:rPr lang="en-US" sz="3600" b="0" dirty="0" err="1"/>
              <a:t>clymu</a:t>
            </a:r>
            <a:r>
              <a:rPr lang="en-US" sz="3600" b="0" dirty="0"/>
              <a:t> </a:t>
            </a:r>
            <a:r>
              <a:rPr lang="en-US" sz="3600" b="0" dirty="0" err="1"/>
              <a:t>gwallt</a:t>
            </a:r>
            <a:r>
              <a:rPr lang="en-US" sz="3600" b="0" dirty="0"/>
              <a:t> hir </a:t>
            </a:r>
            <a:r>
              <a:rPr lang="en-US" sz="3600" b="0" dirty="0" err="1"/>
              <a:t>yn</a:t>
            </a:r>
            <a:r>
              <a:rPr lang="en-US" sz="3600" b="0" dirty="0"/>
              <a:t> </a:t>
            </a:r>
            <a:r>
              <a:rPr lang="en-US" sz="3600" b="0" dirty="0" err="1"/>
              <a:t>ôl</a:t>
            </a:r>
            <a:r>
              <a:rPr lang="en-US" sz="3600" b="0" dirty="0"/>
              <a:t>.</a:t>
            </a:r>
            <a:br>
              <a:rPr lang="en-US" sz="3600" b="0" dirty="0"/>
            </a:br>
            <a:br>
              <a:rPr lang="en-US" sz="3600" b="0" dirty="0"/>
            </a:br>
            <a:r>
              <a:rPr lang="nn-NO" sz="3600" b="0" dirty="0"/>
              <a:t>Beth fydd angen i Alisha ei wneud?</a:t>
            </a:r>
            <a:endParaRPr lang="en-US" sz="3600" b="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717866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A </a:t>
            </a:r>
            <a:r>
              <a:rPr lang="en-US" sz="3600" b="0" dirty="0" err="1"/>
              <a:t>fyddai</a:t>
            </a:r>
            <a:r>
              <a:rPr lang="en-US" sz="3600" b="0" dirty="0"/>
              <a:t> </a:t>
            </a:r>
            <a:r>
              <a:rPr lang="en-US" sz="3600" b="0" dirty="0" err="1"/>
              <a:t>angen</a:t>
            </a:r>
            <a:r>
              <a:rPr lang="en-US" sz="3600" b="0" dirty="0"/>
              <a:t> i chi </a:t>
            </a:r>
            <a:r>
              <a:rPr lang="en-US" sz="3600" b="0" dirty="0" err="1"/>
              <a:t>roi</a:t>
            </a:r>
            <a:r>
              <a:rPr lang="en-US" sz="3600" b="0" dirty="0"/>
              <a:t> </a:t>
            </a:r>
            <a:r>
              <a:rPr lang="en-US" sz="3600" b="0" dirty="0" err="1"/>
              <a:t>eich</a:t>
            </a:r>
            <a:r>
              <a:rPr lang="en-US" sz="3600" b="0" dirty="0"/>
              <a:t> </a:t>
            </a:r>
            <a:r>
              <a:rPr lang="en-US" sz="3600" b="0" dirty="0" err="1"/>
              <a:t>gwallt</a:t>
            </a:r>
            <a:r>
              <a:rPr lang="en-US" sz="3600" b="0" dirty="0"/>
              <a:t> </a:t>
            </a:r>
            <a:r>
              <a:rPr lang="en-US" sz="3600" b="0" dirty="0" err="1"/>
              <a:t>yn</a:t>
            </a:r>
            <a:r>
              <a:rPr lang="en-US" sz="3600" b="0" dirty="0"/>
              <a:t> </a:t>
            </a:r>
            <a:r>
              <a:rPr lang="en-US" sz="3600" b="0" dirty="0" err="1"/>
              <a:t>ôl</a:t>
            </a:r>
            <a:r>
              <a:rPr lang="en-US" sz="3600" b="0" dirty="0"/>
              <a:t>?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889997" y="1771834"/>
            <a:ext cx="2796769" cy="3801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914400" y="3179700"/>
            <a:ext cx="7778909" cy="1870199"/>
          </a:xfrm>
          <a:prstGeom prst="wedgeRectCallout">
            <a:avLst>
              <a:gd name="adj1" fmla="val 55997"/>
              <a:gd name="adj2" fmla="val -43664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mi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glymu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ngwallt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yng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nghefn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mhen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Efallai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bydd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darnau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hongian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11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671" y="2695574"/>
            <a:ext cx="1602751" cy="2790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1301396" cy="1691962"/>
          </a:xfrm>
        </p:spPr>
        <p:txBody>
          <a:bodyPr/>
          <a:lstStyle/>
          <a:p>
            <a:r>
              <a:rPr lang="en-US" sz="3600" b="0" dirty="0"/>
              <a:t>Mae </a:t>
            </a:r>
            <a:r>
              <a:rPr lang="en-US" sz="3600" b="0" dirty="0" err="1"/>
              <a:t>gan</a:t>
            </a:r>
            <a:r>
              <a:rPr lang="en-US" sz="3600" b="0" dirty="0"/>
              <a:t> Alisha a Ronnie </a:t>
            </a:r>
            <a:r>
              <a:rPr lang="en-US" sz="3600" b="0" dirty="0" err="1"/>
              <a:t>lewys</a:t>
            </a:r>
            <a:r>
              <a:rPr lang="en-US" sz="3600" b="0" dirty="0"/>
              <a:t> </a:t>
            </a:r>
            <a:r>
              <a:rPr lang="en-US" sz="3600" b="0" dirty="0" err="1"/>
              <a:t>byr</a:t>
            </a:r>
            <a:r>
              <a:rPr lang="en-US" sz="3600" b="0" dirty="0"/>
              <a:t>.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Beth </a:t>
            </a:r>
            <a:r>
              <a:rPr lang="en-US" sz="3600" b="0" dirty="0" err="1"/>
              <a:t>fyddai</a:t>
            </a:r>
            <a:r>
              <a:rPr lang="en-US" sz="3600" b="0" dirty="0"/>
              <a:t> </a:t>
            </a:r>
            <a:r>
              <a:rPr lang="en-US" sz="3600" b="0" dirty="0" err="1"/>
              <a:t>angen</a:t>
            </a:r>
            <a:r>
              <a:rPr lang="en-US" sz="3600" b="0" dirty="0"/>
              <a:t> </a:t>
            </a:r>
            <a:r>
              <a:rPr lang="en-US" sz="3600" b="0" dirty="0" err="1"/>
              <a:t>iddyn</a:t>
            </a:r>
            <a:r>
              <a:rPr lang="en-US" sz="3600" b="0" dirty="0"/>
              <a:t> </a:t>
            </a:r>
            <a:r>
              <a:rPr lang="en-US" sz="3600" b="0" dirty="0" err="1"/>
              <a:t>nhw</a:t>
            </a:r>
            <a:r>
              <a:rPr lang="en-US" sz="3600" b="0" dirty="0"/>
              <a:t> </a:t>
            </a:r>
            <a:r>
              <a:rPr lang="en-US" sz="3600" b="0" dirty="0" err="1"/>
              <a:t>ei</a:t>
            </a:r>
            <a:r>
              <a:rPr lang="en-US" sz="3600" b="0" dirty="0"/>
              <a:t> </a:t>
            </a:r>
            <a:r>
              <a:rPr lang="en-US" sz="3600" b="0" dirty="0" err="1"/>
              <a:t>wneud</a:t>
            </a:r>
            <a:r>
              <a:rPr lang="en-US" sz="3600" b="0" dirty="0"/>
              <a:t> pe bai </a:t>
            </a:r>
            <a:r>
              <a:rPr lang="en-US" sz="3600" b="0" dirty="0" err="1"/>
              <a:t>eu</a:t>
            </a:r>
            <a:r>
              <a:rPr lang="en-US" sz="3600" b="0" dirty="0"/>
              <a:t> </a:t>
            </a:r>
            <a:r>
              <a:rPr lang="en-US" sz="3600" b="0" dirty="0" err="1"/>
              <a:t>llewys</a:t>
            </a:r>
            <a:r>
              <a:rPr lang="en-US" sz="3600" b="0" dirty="0"/>
              <a:t> </a:t>
            </a:r>
            <a:r>
              <a:rPr lang="en-US" sz="3600" b="0" dirty="0" err="1"/>
              <a:t>yn</a:t>
            </a:r>
            <a:r>
              <a:rPr lang="en-US" sz="3600" b="0" dirty="0"/>
              <a:t> hir?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923137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it-IT" sz="3600" b="0" dirty="0"/>
              <a:t>A fyddai angen i chi dorchi eich llewys?</a:t>
            </a:r>
            <a:endParaRPr lang="en-US" sz="3600" b="0" dirty="0"/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84904" y="2836507"/>
            <a:ext cx="2384874" cy="324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3858796" y="3307709"/>
            <a:ext cx="4983473" cy="1592007"/>
          </a:xfrm>
          <a:prstGeom prst="wedgeRectCallout">
            <a:avLst>
              <a:gd name="adj1" fmla="val 61178"/>
              <a:gd name="adj2" fmla="val -21062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fyddai'n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rhaid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torchi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i'n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penelinoedd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608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1169006" cy="1691962"/>
          </a:xfrm>
        </p:spPr>
        <p:txBody>
          <a:bodyPr/>
          <a:lstStyle/>
          <a:p>
            <a:r>
              <a:rPr lang="en-US" sz="3600" b="0" dirty="0"/>
              <a:t>Mae </a:t>
            </a:r>
            <a:r>
              <a:rPr lang="en-US" sz="3600" b="0" dirty="0" err="1"/>
              <a:t>angen</a:t>
            </a:r>
            <a:r>
              <a:rPr lang="en-US" sz="3600" b="0" dirty="0"/>
              <a:t> i Alisha </a:t>
            </a:r>
            <a:r>
              <a:rPr lang="en-US" sz="3600" b="0" dirty="0" err="1"/>
              <a:t>roi</a:t>
            </a:r>
            <a:r>
              <a:rPr lang="en-US" sz="3600" b="0" dirty="0"/>
              <a:t> </a:t>
            </a:r>
            <a:r>
              <a:rPr lang="en-US" sz="3600" b="0" dirty="0" err="1"/>
              <a:t>rhywbeth</a:t>
            </a:r>
            <a:r>
              <a:rPr lang="en-US" sz="3600" b="0" dirty="0"/>
              <a:t> </a:t>
            </a:r>
            <a:r>
              <a:rPr lang="en-US" sz="3600" b="0" dirty="0" err="1"/>
              <a:t>ymlaen</a:t>
            </a:r>
            <a:r>
              <a:rPr lang="en-US" sz="3600" b="0" dirty="0"/>
              <a:t>.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Beth </a:t>
            </a:r>
            <a:r>
              <a:rPr lang="en-US" sz="3600" b="0" dirty="0" err="1"/>
              <a:t>allai</a:t>
            </a:r>
            <a:r>
              <a:rPr lang="en-US" sz="3600" b="0" dirty="0"/>
              <a:t> </a:t>
            </a:r>
            <a:r>
              <a:rPr lang="en-US" sz="3600" b="0" dirty="0" err="1"/>
              <a:t>hynny</a:t>
            </a:r>
            <a:r>
              <a:rPr lang="en-US" sz="3600" b="0" dirty="0"/>
              <a:t> </a:t>
            </a:r>
            <a:r>
              <a:rPr lang="en-US" sz="3600" b="0" dirty="0" err="1"/>
              <a:t>fod</a:t>
            </a:r>
            <a:r>
              <a:rPr lang="en-US" sz="3600" b="0" dirty="0"/>
              <a:t>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923137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sz="3600" b="0" dirty="0"/>
              <a:t>A </a:t>
            </a:r>
            <a:r>
              <a:rPr lang="en-GB" sz="3600" b="0" dirty="0" err="1"/>
              <a:t>oes</a:t>
            </a:r>
            <a:r>
              <a:rPr lang="en-GB" sz="3600" b="0" dirty="0"/>
              <a:t> </a:t>
            </a:r>
            <a:r>
              <a:rPr lang="en-GB" sz="3600" b="0" dirty="0" err="1"/>
              <a:t>angen</a:t>
            </a:r>
            <a:r>
              <a:rPr lang="en-GB" sz="3600" b="0" dirty="0"/>
              <a:t> i chi </a:t>
            </a:r>
            <a:r>
              <a:rPr lang="en-GB" sz="3600" b="0" dirty="0" err="1"/>
              <a:t>wisgo</a:t>
            </a:r>
            <a:r>
              <a:rPr lang="en-GB" sz="3600" b="0" dirty="0"/>
              <a:t> </a:t>
            </a:r>
            <a:r>
              <a:rPr lang="en-GB" sz="3600" b="0" dirty="0" err="1"/>
              <a:t>ffedog</a:t>
            </a:r>
            <a:r>
              <a:rPr lang="en-GB" sz="3600" b="0" dirty="0"/>
              <a:t>?</a:t>
            </a:r>
            <a:endParaRPr lang="en-US" sz="3600" b="0" dirty="0"/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65003" y="1990525"/>
            <a:ext cx="2384874" cy="324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600206" y="3179938"/>
            <a:ext cx="8814088" cy="2051947"/>
          </a:xfrm>
          <a:prstGeom prst="wedgeRectCallout">
            <a:avLst>
              <a:gd name="adj1" fmla="val 59317"/>
              <a:gd name="adj2" fmla="val -42889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Ffedog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Bydd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stopio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unrhyw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faw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darnau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nillad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rhag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disgyn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i’r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Fe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fydd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hefyd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helpu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gadw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nillad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769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0116871" cy="1691962"/>
          </a:xfrm>
        </p:spPr>
        <p:txBody>
          <a:bodyPr/>
          <a:lstStyle/>
          <a:p>
            <a:r>
              <a:rPr lang="en-US" sz="3600" b="0" dirty="0" err="1"/>
              <a:t>Ydych</a:t>
            </a:r>
            <a:r>
              <a:rPr lang="en-US" sz="3600" b="0" dirty="0"/>
              <a:t> </a:t>
            </a:r>
            <a:r>
              <a:rPr lang="en-US" sz="3600" b="0" dirty="0" err="1"/>
              <a:t>chi’n</a:t>
            </a:r>
            <a:r>
              <a:rPr lang="en-US" sz="3600" b="0" dirty="0"/>
              <a:t> </a:t>
            </a:r>
            <a:r>
              <a:rPr lang="en-US" sz="3600" b="0" dirty="0" err="1"/>
              <a:t>gallu</a:t>
            </a:r>
            <a:r>
              <a:rPr lang="en-US" sz="3600" b="0" dirty="0"/>
              <a:t> </a:t>
            </a:r>
            <a:r>
              <a:rPr lang="en-US" sz="3600" b="0" dirty="0" err="1"/>
              <a:t>dyfalu</a:t>
            </a:r>
            <a:r>
              <a:rPr lang="en-US" sz="3600" b="0" dirty="0"/>
              <a:t> </a:t>
            </a:r>
            <a:r>
              <a:rPr lang="en-US" sz="3600" b="0" dirty="0" err="1"/>
              <a:t>beth</a:t>
            </a:r>
            <a:r>
              <a:rPr lang="en-US" sz="3600" b="0" dirty="0"/>
              <a:t> </a:t>
            </a:r>
            <a:r>
              <a:rPr lang="en-US" sz="3600" b="0" dirty="0" err="1"/>
              <a:t>sydd</a:t>
            </a:r>
            <a:r>
              <a:rPr lang="en-US" sz="3600" b="0" dirty="0"/>
              <a:t> </a:t>
            </a:r>
            <a:r>
              <a:rPr lang="en-US" sz="3600" b="0" dirty="0" err="1"/>
              <a:t>angen</a:t>
            </a:r>
            <a:r>
              <a:rPr lang="en-US" sz="3600" b="0" dirty="0"/>
              <a:t> </a:t>
            </a:r>
            <a:r>
              <a:rPr lang="en-US" sz="3600" b="0" dirty="0" err="1"/>
              <a:t>ei</a:t>
            </a:r>
            <a:r>
              <a:rPr lang="en-US" sz="3600" b="0" dirty="0"/>
              <a:t> </a:t>
            </a:r>
            <a:r>
              <a:rPr lang="en-US" sz="3600" b="0" dirty="0" err="1"/>
              <a:t>wneud</a:t>
            </a:r>
            <a:r>
              <a:rPr lang="en-US" sz="3600" b="0" dirty="0"/>
              <a:t> </a:t>
            </a:r>
            <a:r>
              <a:rPr lang="en-US" sz="3600" b="0" dirty="0" err="1"/>
              <a:t>ddiwethaf</a:t>
            </a:r>
            <a:r>
              <a:rPr lang="en-US" sz="3600" b="0" dirty="0"/>
              <a:t>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66249" y="5381197"/>
            <a:ext cx="11121902" cy="1019603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sz="3200" b="0" dirty="0" err="1"/>
              <a:t>Mae'n</a:t>
            </a:r>
            <a:r>
              <a:rPr lang="en-GB" sz="3200" b="0" dirty="0"/>
              <a:t> </a:t>
            </a:r>
            <a:r>
              <a:rPr lang="en-GB" sz="3200" b="0" dirty="0" err="1"/>
              <a:t>bwysig</a:t>
            </a:r>
            <a:r>
              <a:rPr lang="en-GB" sz="3200" b="0" dirty="0"/>
              <a:t> </a:t>
            </a:r>
            <a:r>
              <a:rPr lang="en-GB" sz="3200" b="0" dirty="0" err="1"/>
              <a:t>iawn</a:t>
            </a:r>
            <a:r>
              <a:rPr lang="en-GB" sz="3200" b="0" dirty="0"/>
              <a:t> </a:t>
            </a:r>
            <a:r>
              <a:rPr lang="en-GB" sz="3200" b="0" dirty="0" err="1"/>
              <a:t>cael</a:t>
            </a:r>
            <a:r>
              <a:rPr lang="en-GB" sz="3200" b="0" dirty="0"/>
              <a:t> </a:t>
            </a:r>
            <a:r>
              <a:rPr lang="en-GB" sz="3200" b="0" dirty="0" err="1"/>
              <a:t>dwylo</a:t>
            </a:r>
            <a:r>
              <a:rPr lang="en-GB" sz="3200" b="0" dirty="0"/>
              <a:t> </a:t>
            </a:r>
            <a:r>
              <a:rPr lang="en-GB" sz="3200" b="0" dirty="0" err="1"/>
              <a:t>glân</a:t>
            </a:r>
            <a:r>
              <a:rPr lang="en-GB" sz="3200" b="0" dirty="0"/>
              <a:t> pan </a:t>
            </a:r>
            <a:r>
              <a:rPr lang="en-GB" sz="3200" b="0" dirty="0" err="1"/>
              <a:t>fyddwch</a:t>
            </a:r>
            <a:r>
              <a:rPr lang="en-GB" sz="3200" b="0" dirty="0"/>
              <a:t> </a:t>
            </a:r>
            <a:r>
              <a:rPr lang="en-GB" sz="3200" b="0" dirty="0" err="1"/>
              <a:t>chi'n</a:t>
            </a:r>
            <a:r>
              <a:rPr lang="en-GB" sz="3200" b="0" dirty="0"/>
              <a:t> </a:t>
            </a:r>
            <a:r>
              <a:rPr lang="en-GB" sz="3200" b="0" dirty="0" err="1"/>
              <a:t>coginio</a:t>
            </a:r>
            <a:r>
              <a:rPr lang="en-GB" sz="3200" b="0" dirty="0"/>
              <a:t> </a:t>
            </a:r>
            <a:r>
              <a:rPr lang="en-GB" sz="3200" b="0" dirty="0" err="1"/>
              <a:t>fel</a:t>
            </a:r>
            <a:r>
              <a:rPr lang="en-GB" sz="3200" b="0" dirty="0"/>
              <a:t> bod y </a:t>
            </a:r>
            <a:r>
              <a:rPr lang="en-GB" sz="3200" b="0" dirty="0" err="1"/>
              <a:t>bwyd</a:t>
            </a:r>
            <a:r>
              <a:rPr lang="en-GB" sz="3200" b="0" dirty="0"/>
              <a:t> </a:t>
            </a:r>
            <a:r>
              <a:rPr lang="en-GB" sz="3200" b="0" dirty="0" err="1"/>
              <a:t>rydych</a:t>
            </a:r>
            <a:r>
              <a:rPr lang="en-GB" sz="3200" b="0" dirty="0"/>
              <a:t> </a:t>
            </a:r>
            <a:r>
              <a:rPr lang="en-GB" sz="3200" b="0" dirty="0" err="1"/>
              <a:t>chi'n</a:t>
            </a:r>
            <a:r>
              <a:rPr lang="en-GB" sz="3200" b="0" dirty="0"/>
              <a:t> </a:t>
            </a:r>
            <a:r>
              <a:rPr lang="en-GB" sz="3200" b="0" dirty="0" err="1"/>
              <a:t>ei</a:t>
            </a:r>
            <a:r>
              <a:rPr lang="en-GB" sz="3200" b="0" dirty="0"/>
              <a:t> </a:t>
            </a:r>
            <a:r>
              <a:rPr lang="en-GB" sz="3200" b="0" dirty="0" err="1"/>
              <a:t>wneud</a:t>
            </a:r>
            <a:r>
              <a:rPr lang="en-GB" sz="3200" b="0" dirty="0"/>
              <a:t> </a:t>
            </a:r>
            <a:r>
              <a:rPr lang="en-GB" sz="3200" b="0" dirty="0" err="1"/>
              <a:t>yn</a:t>
            </a:r>
            <a:r>
              <a:rPr lang="en-GB" sz="3200" b="0" dirty="0"/>
              <a:t> </a:t>
            </a:r>
            <a:r>
              <a:rPr lang="en-GB" sz="3200" b="0" dirty="0" err="1"/>
              <a:t>ddiogel</a:t>
            </a:r>
            <a:r>
              <a:rPr lang="en-GB" sz="3200" b="0" dirty="0"/>
              <a:t> </a:t>
            </a:r>
            <a:r>
              <a:rPr lang="en-GB" sz="3200" b="0" dirty="0" err="1"/>
              <a:t>i'w</a:t>
            </a:r>
            <a:r>
              <a:rPr lang="en-GB" sz="3200" b="0" dirty="0"/>
              <a:t> </a:t>
            </a:r>
            <a:r>
              <a:rPr lang="en-GB" sz="3200" b="0" dirty="0" err="1"/>
              <a:t>fwyta</a:t>
            </a:r>
            <a:r>
              <a:rPr lang="en-GB" sz="3200" b="0" dirty="0"/>
              <a:t>.</a:t>
            </a:r>
          </a:p>
        </p:txBody>
      </p:sp>
      <p:pic>
        <p:nvPicPr>
          <p:cNvPr id="7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97"/>
          <a:stretch/>
        </p:blipFill>
        <p:spPr bwMode="auto">
          <a:xfrm flipH="1">
            <a:off x="10074312" y="1566197"/>
            <a:ext cx="1766217" cy="3575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2202024" y="2327874"/>
            <a:ext cx="6918500" cy="2051947"/>
          </a:xfrm>
          <a:prstGeom prst="wedgeRectCallout">
            <a:avLst>
              <a:gd name="adj1" fmla="val 63577"/>
              <a:gd name="adj2" fmla="val -35614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mi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ymolchi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nwylo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gyda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sebon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dŵr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cynnes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yna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sychu'n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dda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iawn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043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1169006" cy="1691962"/>
          </a:xfrm>
        </p:spPr>
        <p:txBody>
          <a:bodyPr/>
          <a:lstStyle/>
          <a:p>
            <a:r>
              <a:rPr lang="en-US" sz="3600" b="0" dirty="0" err="1"/>
              <a:t>Nawr</a:t>
            </a:r>
            <a:r>
              <a:rPr lang="en-US" sz="3600" b="0" dirty="0"/>
              <a:t> </a:t>
            </a:r>
            <a:r>
              <a:rPr lang="en-US" sz="3600" b="0" dirty="0" err="1"/>
              <a:t>rydyn</a:t>
            </a:r>
            <a:r>
              <a:rPr lang="en-US" sz="3600" b="0" dirty="0"/>
              <a:t> </a:t>
            </a:r>
            <a:r>
              <a:rPr lang="en-US" sz="3600" b="0" dirty="0" err="1"/>
              <a:t>ni'n</a:t>
            </a:r>
            <a:r>
              <a:rPr lang="en-US" sz="3600" b="0" dirty="0"/>
              <a:t> </a:t>
            </a:r>
            <a:r>
              <a:rPr lang="en-US" sz="3600" b="0" dirty="0" err="1"/>
              <a:t>barod</a:t>
            </a:r>
            <a:r>
              <a:rPr lang="en-US" sz="3600" b="0" dirty="0"/>
              <a:t> i </a:t>
            </a:r>
            <a:r>
              <a:rPr lang="en-US" sz="3600" b="0" dirty="0" err="1"/>
              <a:t>goginio</a:t>
            </a:r>
            <a:r>
              <a:rPr lang="en-US" sz="3600" b="0" dirty="0"/>
              <a:t>!</a:t>
            </a:r>
          </a:p>
        </p:txBody>
      </p:sp>
      <p:pic>
        <p:nvPicPr>
          <p:cNvPr id="6" name="Picture 11" descr="alisha_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02670" y="1762217"/>
            <a:ext cx="2489761" cy="44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ronnie_h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82" y="1990525"/>
            <a:ext cx="2449852" cy="4248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3018234" y="3682487"/>
            <a:ext cx="6424345" cy="1780909"/>
          </a:xfrm>
          <a:prstGeom prst="wedgeRectCallout">
            <a:avLst>
              <a:gd name="adj1" fmla="val -51233"/>
              <a:gd name="adj2" fmla="val -98997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Ydych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chi’n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gallu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cofio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popeth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rydyn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wedi'i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wneud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baratoi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gyfer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coginio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030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7" ma:contentTypeDescription="Create a new document." ma:contentTypeScope="" ma:versionID="f2c597ebce0aa0fd5759700e14dd3ad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7039d98634059a90188b6cb8bc5e987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46E3A3-50E9-4A34-83EA-2B814B7F07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E879E2-DECE-4CB5-823B-82F85A85E4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394</Words>
  <Application>Microsoft Office PowerPoint</Application>
  <PresentationFormat>Widescreen</PresentationFormat>
  <Paragraphs>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Office Theme</vt:lpstr>
      <vt:lpstr>Custom Design</vt:lpstr>
      <vt:lpstr>1_Custom Design</vt:lpstr>
      <vt:lpstr>3_Custom Design</vt:lpstr>
      <vt:lpstr>Paratoi i goginio</vt:lpstr>
      <vt:lpstr>Mae Ronnie yn dweud...</vt:lpstr>
      <vt:lpstr>Mae Alisha yn dweud...</vt:lpstr>
      <vt:lpstr>Mae angen i Ronnie dynnu ei emwaith.  Pa emwaith mae'n ei wisgo?</vt:lpstr>
      <vt:lpstr>Mae angen clymu gwallt hir yn ôl.  Beth fydd angen i Alisha ei wneud?</vt:lpstr>
      <vt:lpstr>Mae gan Alisha a Ronnie lewys byr.  Beth fyddai angen iddyn nhw ei wneud pe bai eu llewys yn hir?</vt:lpstr>
      <vt:lpstr>Mae angen i Alisha roi rhywbeth ymlaen.  Beth allai hynny fod?</vt:lpstr>
      <vt:lpstr>Ydych chi’n gallu dyfalu beth sydd angen ei wneud ddiwethaf?</vt:lpstr>
      <vt:lpstr>Nawr rydyn ni'n barod i goginio!</vt:lpstr>
      <vt:lpstr>Edrychwch ar y lluniau i’ch helpu chi i gofio.</vt:lpstr>
      <vt:lpstr>Mae angen i ni wneud y pethau hyn i fod yn barod i goginio.</vt:lpstr>
      <vt:lpstr>Paratoi i goginio!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53</cp:revision>
  <cp:lastPrinted>2018-12-06T16:11:48Z</cp:lastPrinted>
  <dcterms:created xsi:type="dcterms:W3CDTF">2018-10-10T09:22:08Z</dcterms:created>
  <dcterms:modified xsi:type="dcterms:W3CDTF">2023-07-11T11:24:56Z</dcterms:modified>
</cp:coreProperties>
</file>