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7" r:id="rId22"/>
    <p:sldId id="275" r:id="rId23"/>
    <p:sldId id="276" r:id="rId24"/>
    <p:sldId id="277" r:id="rId25"/>
    <p:sldId id="278" r:id="rId26"/>
    <p:sldId id="279" r:id="rId27"/>
    <p:sldId id="280" r:id="rId28"/>
    <p:sldId id="285" r:id="rId29"/>
    <p:sldId id="281" r:id="rId30"/>
    <p:sldId id="282" r:id="rId31"/>
    <p:sldId id="286" r:id="rId32"/>
    <p:sldId id="284" r:id="rId33"/>
    <p:sldId id="283"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071FA-2D37-4819-AAB5-53087B38CB43}" v="1" dt="2024-06-20T20:48:28.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61" d="100"/>
          <a:sy n="61" d="100"/>
        </p:scale>
        <p:origin x="85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hyperlink" Target="https://www.food.gov.uk/research/food-and-you-2/food-and-you-2-wave-8"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news-room/fact-sheets/detail/food-safety"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who.int/teams/nutrition-and-food-safety/multisectoral-actions-in-food-systems/five-keys-to-safer-food-poste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Food poisoning</a:t>
            </a:r>
            <a:br>
              <a:rPr lang="en-US" alt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High risk foods</a:t>
            </a:r>
          </a:p>
        </p:txBody>
      </p:sp>
      <p:sp>
        <p:nvSpPr>
          <p:cNvPr id="3" name="Subtitle 2"/>
          <p:cNvSpPr>
            <a:spLocks noGrp="1"/>
          </p:cNvSpPr>
          <p:nvPr>
            <p:ph type="subTitle" idx="1"/>
          </p:nvPr>
        </p:nvSpPr>
        <p:spPr>
          <a:xfrm>
            <a:off x="1169276" y="2571092"/>
            <a:ext cx="6726216" cy="3600000"/>
          </a:xfrm>
        </p:spPr>
        <p:txBody>
          <a:bodyPr/>
          <a:lstStyle/>
          <a:p>
            <a:pPr marL="0" indent="0">
              <a:buNone/>
            </a:pPr>
            <a:r>
              <a:rPr lang="en-GB" altLang="en-US" sz="2000" dirty="0">
                <a:latin typeface="Arial" panose="020B0604020202020204" pitchFamily="34" charset="0"/>
                <a:cs typeface="Arial" panose="020B0604020202020204" pitchFamily="34" charset="0"/>
              </a:rPr>
              <a:t>High risk foods include:</a:t>
            </a:r>
          </a:p>
          <a:p>
            <a:pPr marL="0" indent="0">
              <a:buNone/>
            </a:pPr>
            <a:endParaRPr lang="en-GB" alt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meat, meat products and poultry;</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milk and dairy products;</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eggs – uncooked and lightly cooked;</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shellfish and seafood;</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prepared salads and vegetables;</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cooked rice and pasta.</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7752" y="2376770"/>
            <a:ext cx="4146173" cy="3109629"/>
          </a:xfrm>
          <a:prstGeom prst="rect">
            <a:avLst/>
          </a:prstGeom>
        </p:spPr>
      </p:pic>
    </p:spTree>
    <p:extLst>
      <p:ext uri="{BB962C8B-B14F-4D97-AF65-F5344CB8AC3E}">
        <p14:creationId xmlns:p14="http://schemas.microsoft.com/office/powerpoint/2010/main" val="885872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Moisture</a:t>
            </a:r>
          </a:p>
        </p:txBody>
      </p:sp>
      <p:sp>
        <p:nvSpPr>
          <p:cNvPr id="3" name="Subtitle 2"/>
          <p:cNvSpPr>
            <a:spLocks noGrp="1"/>
          </p:cNvSpPr>
          <p:nvPr>
            <p:ph type="subTitle" idx="1"/>
          </p:nvPr>
        </p:nvSpPr>
        <p:spPr>
          <a:xfrm>
            <a:off x="1169276" y="2571092"/>
            <a:ext cx="5984559" cy="3600000"/>
          </a:xfrm>
        </p:spPr>
        <p:txBody>
          <a:bodyPr/>
          <a:lstStyle/>
          <a:p>
            <a:pPr marL="0" indent="0">
              <a:buNone/>
            </a:pPr>
            <a:r>
              <a:rPr lang="en-US" altLang="en-US" sz="2000" dirty="0">
                <a:latin typeface="Arial" panose="020B0604020202020204" pitchFamily="34" charset="0"/>
                <a:cs typeface="Arial" panose="020B0604020202020204" pitchFamily="34" charset="0"/>
              </a:rPr>
              <a:t>The moisture which bacteria need to survive is found in many foods.  Dried foods, such as powdered milk, cereals or dried egg do not support their growth if properly stored.</a:t>
            </a:r>
          </a:p>
          <a:p>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However, if moisture is added, any bacteria still alive in these products can quickly begin to multiply.</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76042" y="1810406"/>
            <a:ext cx="2851244" cy="4274729"/>
          </a:xfrm>
          <a:prstGeom prst="rect">
            <a:avLst/>
          </a:prstGeom>
        </p:spPr>
      </p:pic>
    </p:spTree>
    <p:extLst>
      <p:ext uri="{BB962C8B-B14F-4D97-AF65-F5344CB8AC3E}">
        <p14:creationId xmlns:p14="http://schemas.microsoft.com/office/powerpoint/2010/main" val="356640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Warmth – temperature control</a:t>
            </a:r>
          </a:p>
        </p:txBody>
      </p:sp>
      <p:sp>
        <p:nvSpPr>
          <p:cNvPr id="3" name="Subtitle 2"/>
          <p:cNvSpPr>
            <a:spLocks noGrp="1"/>
          </p:cNvSpPr>
          <p:nvPr>
            <p:ph type="subTitle" idx="1"/>
          </p:nvPr>
        </p:nvSpPr>
        <p:spPr>
          <a:xfrm>
            <a:off x="1169276" y="2571092"/>
            <a:ext cx="7130662" cy="3600000"/>
          </a:xfrm>
        </p:spPr>
        <p:txBody>
          <a:bodyPr/>
          <a:lstStyle/>
          <a:p>
            <a:pPr marL="0" indent="0">
              <a:buNone/>
            </a:pPr>
            <a:r>
              <a:rPr lang="en-GB" sz="2000" dirty="0">
                <a:latin typeface="Arial" panose="020B0604020202020204" pitchFamily="34" charset="0"/>
                <a:cs typeface="Arial" panose="020B0604020202020204" pitchFamily="34" charset="0"/>
              </a:rPr>
              <a:t>Poor temperature control is the most common cause of food poisoning problems.</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Bacteria will grow rapidly in foods, particularly high-risk foods, that are left within the temperature danger zone - </a:t>
            </a:r>
            <a:r>
              <a:rPr lang="en-GB" altLang="en-US" sz="2000" dirty="0">
                <a:solidFill>
                  <a:prstClr val="black"/>
                </a:solidFill>
                <a:latin typeface="Arial" panose="020B0604020202020204" pitchFamily="34" charset="0"/>
                <a:cs typeface="Arial" panose="020B0604020202020204" pitchFamily="34" charset="0"/>
              </a:rPr>
              <a:t>5-63°C.</a:t>
            </a:r>
          </a:p>
          <a:p>
            <a:endParaRPr lang="en-GB" altLang="en-US" sz="2000" dirty="0">
              <a:solidFill>
                <a:prstClr val="black"/>
              </a:solidFill>
              <a:latin typeface="Arial" panose="020B0604020202020204" pitchFamily="34" charset="0"/>
              <a:cs typeface="Arial" panose="020B0604020202020204" pitchFamily="34" charset="0"/>
            </a:endParaRPr>
          </a:p>
          <a:p>
            <a:pPr marL="0" indent="0">
              <a:buNone/>
            </a:pPr>
            <a:r>
              <a:rPr lang="en-GB" sz="2000" dirty="0">
                <a:solidFill>
                  <a:prstClr val="black"/>
                </a:solidFill>
                <a:latin typeface="Arial" panose="020B0604020202020204" pitchFamily="34" charset="0"/>
                <a:cs typeface="Arial" panose="020B0604020202020204" pitchFamily="34" charset="0"/>
              </a:rPr>
              <a:t>Bacteria do not grow or grow only very slowly, at temperatures below 5°C.</a:t>
            </a:r>
          </a:p>
          <a:p>
            <a:endParaRPr lang="en-GB" sz="2000" dirty="0">
              <a:solidFill>
                <a:prstClr val="black"/>
              </a:solidFill>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They do not grow at temperatures above 63°C.</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5421" y="2110110"/>
            <a:ext cx="2980790" cy="3851150"/>
          </a:xfrm>
          <a:prstGeom prst="rect">
            <a:avLst/>
          </a:prstGeom>
        </p:spPr>
      </p:pic>
    </p:spTree>
    <p:extLst>
      <p:ext uri="{BB962C8B-B14F-4D97-AF65-F5344CB8AC3E}">
        <p14:creationId xmlns:p14="http://schemas.microsoft.com/office/powerpoint/2010/main" val="141106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Warmth</a:t>
            </a:r>
          </a:p>
        </p:txBody>
      </p:sp>
      <p:sp>
        <p:nvSpPr>
          <p:cNvPr id="3" name="Subtitle 2"/>
          <p:cNvSpPr>
            <a:spLocks noGrp="1"/>
          </p:cNvSpPr>
          <p:nvPr>
            <p:ph type="subTitle" idx="1"/>
          </p:nvPr>
        </p:nvSpPr>
        <p:spPr>
          <a:xfrm>
            <a:off x="1169276" y="2571092"/>
            <a:ext cx="6339355" cy="3600000"/>
          </a:xfrm>
        </p:spPr>
        <p:txBody>
          <a:bodyPr/>
          <a:lstStyle/>
          <a:p>
            <a:pPr marL="0" indent="0">
              <a:buNone/>
            </a:pPr>
            <a:r>
              <a:rPr lang="en-US" altLang="en-US" sz="2000" dirty="0">
                <a:latin typeface="Arial" panose="020B0604020202020204" pitchFamily="34" charset="0"/>
                <a:cs typeface="Arial" panose="020B0604020202020204" pitchFamily="34" charset="0"/>
              </a:rPr>
              <a:t>In order to prevent bacterial multiplication, it is important to: </a:t>
            </a:r>
          </a:p>
          <a:p>
            <a:pPr marL="342900" indent="-3429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keep hot food hot;</a:t>
            </a:r>
          </a:p>
          <a:p>
            <a:pPr marL="342900" indent="-3429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keep cold food cold;</a:t>
            </a:r>
          </a:p>
          <a:p>
            <a:pPr marL="342900" indent="-3429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keep prepared food out of the danger zone.</a:t>
            </a:r>
          </a:p>
          <a:p>
            <a:pPr marL="0" indent="0">
              <a:buNone/>
            </a:pP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4743" y="2456793"/>
            <a:ext cx="4251436" cy="2125718"/>
          </a:xfrm>
          <a:prstGeom prst="rect">
            <a:avLst/>
          </a:prstGeom>
        </p:spPr>
      </p:pic>
    </p:spTree>
    <p:extLst>
      <p:ext uri="{BB962C8B-B14F-4D97-AF65-F5344CB8AC3E}">
        <p14:creationId xmlns:p14="http://schemas.microsoft.com/office/powerpoint/2010/main" val="178616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Temperatures to remember</a:t>
            </a:r>
          </a:p>
        </p:txBody>
      </p:sp>
      <p:sp>
        <p:nvSpPr>
          <p:cNvPr id="3" name="Subtitle 2"/>
          <p:cNvSpPr>
            <a:spLocks noGrp="1"/>
          </p:cNvSpPr>
          <p:nvPr>
            <p:ph type="subTitle" idx="1"/>
          </p:nvPr>
        </p:nvSpPr>
        <p:spPr>
          <a:xfrm>
            <a:off x="1169274" y="2332157"/>
            <a:ext cx="8575617" cy="3600000"/>
          </a:xfrm>
        </p:spPr>
        <p:txBody>
          <a:bodyPr/>
          <a:lstStyle/>
          <a:p>
            <a:pPr marL="0" indent="0">
              <a:spcBef>
                <a:spcPct val="0"/>
              </a:spcBef>
              <a:buNone/>
            </a:pPr>
            <a:r>
              <a:rPr lang="en-GB" altLang="en-US" sz="2000" dirty="0">
                <a:solidFill>
                  <a:prstClr val="black"/>
                </a:solidFill>
                <a:latin typeface="Arial" panose="020B0604020202020204" pitchFamily="34" charset="0"/>
                <a:cs typeface="Arial" panose="020B0604020202020204" pitchFamily="34" charset="0"/>
              </a:rPr>
              <a:t>To reduce the risk of food poisoning, good temperature control is vital:</a:t>
            </a:r>
          </a:p>
          <a:p>
            <a:pPr marL="0" indent="0">
              <a:spcBef>
                <a:spcPct val="0"/>
              </a:spcBef>
              <a:buNone/>
            </a:pPr>
            <a:endParaRPr lang="en-GB" altLang="en-US" sz="2000" dirty="0">
              <a:solidFill>
                <a:prstClr val="black"/>
              </a:solidFill>
              <a:latin typeface="Arial" panose="020B0604020202020204" pitchFamily="34" charset="0"/>
              <a:cs typeface="Arial" panose="020B0604020202020204" pitchFamily="34" charset="0"/>
            </a:endParaRPr>
          </a:p>
          <a:p>
            <a:pPr>
              <a:lnSpc>
                <a:spcPct val="150000"/>
              </a:lnSpc>
              <a:spcBef>
                <a:spcPct val="0"/>
              </a:spcBef>
            </a:pPr>
            <a:r>
              <a:rPr lang="en-GB" altLang="en-US" sz="2000" dirty="0">
                <a:solidFill>
                  <a:prstClr val="black"/>
                </a:solidFill>
                <a:latin typeface="Arial" panose="020B0604020202020204" pitchFamily="34" charset="0"/>
                <a:cs typeface="Arial" panose="020B0604020202020204" pitchFamily="34" charset="0"/>
              </a:rPr>
              <a:t>5-63°C – the danger zone where bacteria grow most readily.</a:t>
            </a:r>
          </a:p>
          <a:p>
            <a:pPr marL="342900" indent="-342900">
              <a:lnSpc>
                <a:spcPct val="150000"/>
              </a:lnSpc>
              <a:spcBef>
                <a:spcPct val="0"/>
              </a:spcBef>
              <a:buFont typeface="Arial" panose="020B0604020202020204" pitchFamily="34" charset="0"/>
              <a:buChar char="•"/>
            </a:pPr>
            <a:r>
              <a:rPr lang="en-GB" altLang="en-US" sz="2000" dirty="0">
                <a:solidFill>
                  <a:prstClr val="black"/>
                </a:solidFill>
                <a:latin typeface="Arial" panose="020B0604020202020204" pitchFamily="34" charset="0"/>
                <a:cs typeface="Arial" panose="020B0604020202020204" pitchFamily="34" charset="0"/>
              </a:rPr>
              <a:t>37°C – body temperature, optimum temperature for bacterial growth.</a:t>
            </a:r>
          </a:p>
          <a:p>
            <a:pPr marL="342900" indent="-342900">
              <a:lnSpc>
                <a:spcPct val="150000"/>
              </a:lnSpc>
              <a:spcBef>
                <a:spcPct val="0"/>
              </a:spcBef>
              <a:buFont typeface="Arial" panose="020B0604020202020204" pitchFamily="34" charset="0"/>
              <a:buChar char="•"/>
            </a:pPr>
            <a:r>
              <a:rPr lang="en-GB" altLang="en-US" sz="2000" dirty="0">
                <a:solidFill>
                  <a:prstClr val="black"/>
                </a:solidFill>
                <a:latin typeface="Arial" panose="020B0604020202020204" pitchFamily="34" charset="0"/>
                <a:cs typeface="Arial" panose="020B0604020202020204" pitchFamily="34" charset="0"/>
              </a:rPr>
              <a:t>8°C – maximum legal temperature for cold food, i.e. your fridge.</a:t>
            </a:r>
          </a:p>
          <a:p>
            <a:pPr marL="342900" indent="-342900">
              <a:lnSpc>
                <a:spcPct val="150000"/>
              </a:lnSpc>
              <a:spcBef>
                <a:spcPct val="0"/>
              </a:spcBef>
              <a:buFont typeface="Arial" panose="020B0604020202020204" pitchFamily="34" charset="0"/>
              <a:buChar char="•"/>
            </a:pPr>
            <a:r>
              <a:rPr lang="en-GB" altLang="en-US" sz="2000" dirty="0">
                <a:solidFill>
                  <a:prstClr val="black"/>
                </a:solidFill>
                <a:latin typeface="Arial" panose="020B0604020202020204" pitchFamily="34" charset="0"/>
                <a:cs typeface="Arial" panose="020B0604020202020204" pitchFamily="34" charset="0"/>
              </a:rPr>
              <a:t>5°C (or below) – the ideal temperature your fridge should be.</a:t>
            </a:r>
          </a:p>
          <a:p>
            <a:pPr marL="0" indent="0">
              <a:buNone/>
            </a:pPr>
            <a:endParaRPr lang="en-GB" dirty="0"/>
          </a:p>
        </p:txBody>
      </p:sp>
      <p:pic>
        <p:nvPicPr>
          <p:cNvPr id="4" name="Picture 3" descr="S:\Shared\BNF Photographs\iStock Photo Images\Misc\shutterstock_2129173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1977" y="3101800"/>
            <a:ext cx="2389890" cy="179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65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Temperatures to remember</a:t>
            </a:r>
          </a:p>
        </p:txBody>
      </p:sp>
      <p:sp>
        <p:nvSpPr>
          <p:cNvPr id="3" name="Subtitle 2"/>
          <p:cNvSpPr>
            <a:spLocks noGrp="1"/>
          </p:cNvSpPr>
          <p:nvPr>
            <p:ph type="subTitle" idx="1"/>
          </p:nvPr>
        </p:nvSpPr>
        <p:spPr>
          <a:xfrm>
            <a:off x="1169274" y="2297323"/>
            <a:ext cx="8575617" cy="3600000"/>
          </a:xfrm>
        </p:spPr>
        <p:txBody>
          <a:bodyPr/>
          <a:lstStyle/>
          <a:p>
            <a:pPr marL="0" indent="0">
              <a:spcBef>
                <a:spcPct val="0"/>
              </a:spcBef>
              <a:buNone/>
            </a:pPr>
            <a:r>
              <a:rPr lang="en-GB" altLang="en-US" sz="2000" dirty="0">
                <a:solidFill>
                  <a:prstClr val="black"/>
                </a:solidFill>
                <a:latin typeface="Arial" panose="020B0604020202020204" pitchFamily="34" charset="0"/>
                <a:cs typeface="Arial" panose="020B0604020202020204" pitchFamily="34" charset="0"/>
              </a:rPr>
              <a:t>To reduce the risk of food poisoning, good temperature control is vital:</a:t>
            </a:r>
          </a:p>
          <a:p>
            <a:pPr marL="0" indent="0">
              <a:spcBef>
                <a:spcPct val="0"/>
              </a:spcBef>
              <a:buNone/>
            </a:pPr>
            <a:endParaRPr lang="en-GB" altLang="en-US" sz="2000" dirty="0">
              <a:solidFill>
                <a:prstClr val="black"/>
              </a:solidFill>
              <a:latin typeface="Arial" panose="020B0604020202020204" pitchFamily="34" charset="0"/>
              <a:cs typeface="Arial" panose="020B0604020202020204" pitchFamily="34" charset="0"/>
            </a:endParaRPr>
          </a:p>
          <a:p>
            <a:pPr marL="342900" indent="-342900">
              <a:lnSpc>
                <a:spcPct val="150000"/>
              </a:lnSpc>
              <a:spcBef>
                <a:spcPct val="0"/>
              </a:spcBef>
              <a:buFont typeface="Arial" panose="020B0604020202020204" pitchFamily="34" charset="0"/>
              <a:buChar char="•"/>
            </a:pPr>
            <a:r>
              <a:rPr lang="en-GB" altLang="en-US" sz="2000" dirty="0">
                <a:solidFill>
                  <a:prstClr val="black"/>
                </a:solidFill>
                <a:latin typeface="Arial" panose="020B0604020202020204" pitchFamily="34" charset="0"/>
                <a:cs typeface="Arial" panose="020B0604020202020204" pitchFamily="34" charset="0"/>
              </a:rPr>
              <a:t>-18° - the temperature your freezer should be.</a:t>
            </a:r>
          </a:p>
          <a:p>
            <a:pPr marL="342900" indent="-342900">
              <a:lnSpc>
                <a:spcPct val="150000"/>
              </a:lnSpc>
              <a:spcBef>
                <a:spcPct val="0"/>
              </a:spcBef>
              <a:buFont typeface="Arial" panose="020B0604020202020204" pitchFamily="34" charset="0"/>
              <a:buChar char="•"/>
            </a:pPr>
            <a:r>
              <a:rPr lang="en-GB" altLang="en-US" sz="2000" dirty="0">
                <a:solidFill>
                  <a:prstClr val="black"/>
                </a:solidFill>
                <a:latin typeface="Arial" panose="020B0604020202020204" pitchFamily="34" charset="0"/>
                <a:cs typeface="Arial" panose="020B0604020202020204" pitchFamily="34" charset="0"/>
              </a:rPr>
              <a:t>75° -  if cooking food, the core temperature, middle or thickest part should reach at least this temperature.</a:t>
            </a:r>
          </a:p>
          <a:p>
            <a:pPr marL="342900" indent="-342900">
              <a:lnSpc>
                <a:spcPct val="150000"/>
              </a:lnSpc>
              <a:spcBef>
                <a:spcPct val="0"/>
              </a:spcBef>
              <a:buFont typeface="Arial" panose="020B0604020202020204" pitchFamily="34" charset="0"/>
              <a:buChar char="•"/>
            </a:pPr>
            <a:r>
              <a:rPr lang="en-GB" altLang="en-US" sz="2000" dirty="0">
                <a:solidFill>
                  <a:prstClr val="black"/>
                </a:solidFill>
                <a:latin typeface="Arial" panose="020B0604020202020204" pitchFamily="34" charset="0"/>
                <a:cs typeface="Arial" panose="020B0604020202020204" pitchFamily="34" charset="0"/>
              </a:rPr>
              <a:t>75° - if reheating food, it should reach at least this temperature. Remember to reheat food only once!</a:t>
            </a:r>
            <a:endParaRPr lang="en-GB" sz="2000" dirty="0">
              <a:latin typeface="Arial" panose="020B0604020202020204" pitchFamily="34" charset="0"/>
              <a:cs typeface="Arial" panose="020B0604020202020204" pitchFamily="34" charset="0"/>
            </a:endParaRPr>
          </a:p>
          <a:p>
            <a:pPr marL="0" indent="0">
              <a:buNone/>
            </a:pPr>
            <a:endParaRPr lang="en-GB" dirty="0"/>
          </a:p>
        </p:txBody>
      </p:sp>
      <p:sp>
        <p:nvSpPr>
          <p:cNvPr id="5" name="TextBox 4"/>
          <p:cNvSpPr txBox="1"/>
          <p:nvPr/>
        </p:nvSpPr>
        <p:spPr>
          <a:xfrm>
            <a:off x="9112725" y="4561126"/>
            <a:ext cx="2926080" cy="1631216"/>
          </a:xfrm>
          <a:prstGeom prst="rect">
            <a:avLst/>
          </a:prstGeom>
          <a:solidFill>
            <a:srgbClr val="EF9F3F"/>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If you are in Scotland, the core temperature should be at least 82°C when cooking or reheating food.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44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Time</a:t>
            </a:r>
          </a:p>
        </p:txBody>
      </p:sp>
      <p:sp>
        <p:nvSpPr>
          <p:cNvPr id="3" name="Subtitle 2"/>
          <p:cNvSpPr>
            <a:spLocks noGrp="1"/>
          </p:cNvSpPr>
          <p:nvPr>
            <p:ph type="subTitle" idx="1"/>
          </p:nvPr>
        </p:nvSpPr>
        <p:spPr>
          <a:xfrm>
            <a:off x="1169275" y="2571092"/>
            <a:ext cx="9333262" cy="3600000"/>
          </a:xfrm>
        </p:spPr>
        <p:txBody>
          <a:bodyPr/>
          <a:lstStyle/>
          <a:p>
            <a:pPr marL="0" indent="0">
              <a:spcBef>
                <a:spcPct val="0"/>
              </a:spcBef>
              <a:buNone/>
            </a:pPr>
            <a:r>
              <a:rPr lang="en-GB" altLang="en-US" sz="2000" dirty="0">
                <a:solidFill>
                  <a:prstClr val="black"/>
                </a:solidFill>
                <a:latin typeface="Arial" panose="020B0604020202020204" pitchFamily="34" charset="0"/>
                <a:cs typeface="Arial" panose="020B0604020202020204" pitchFamily="34" charset="0"/>
              </a:rPr>
              <a:t>When bacteria spend enough time on the right types of food at warm temperatures, they can multiply to levels that cause illness.  In order to prevent this, you should:</a:t>
            </a:r>
          </a:p>
          <a:p>
            <a:pPr>
              <a:spcBef>
                <a:spcPct val="0"/>
              </a:spcBef>
            </a:pPr>
            <a:endParaRPr lang="en-GB" altLang="en-US" sz="2000" dirty="0">
              <a:solidFill>
                <a:prstClr val="black"/>
              </a:solidFill>
              <a:latin typeface="Arial" panose="020B0604020202020204" pitchFamily="34" charset="0"/>
              <a:cs typeface="Arial" panose="020B0604020202020204" pitchFamily="34" charset="0"/>
            </a:endParaRPr>
          </a:p>
          <a:p>
            <a:pPr marL="342900" indent="-342900">
              <a:lnSpc>
                <a:spcPct val="150000"/>
              </a:lnSpc>
              <a:spcBef>
                <a:spcPct val="0"/>
              </a:spcBef>
              <a:buFont typeface="Arial" panose="020B0604020202020204" pitchFamily="34" charset="0"/>
              <a:buChar char="•"/>
            </a:pPr>
            <a:r>
              <a:rPr lang="en-GB" altLang="en-US" sz="2000" dirty="0">
                <a:solidFill>
                  <a:prstClr val="black"/>
                </a:solidFill>
                <a:latin typeface="Arial" panose="020B0604020202020204" pitchFamily="34" charset="0"/>
                <a:cs typeface="Arial" panose="020B0604020202020204" pitchFamily="34" charset="0"/>
              </a:rPr>
              <a:t>reduce the time bacteria have to grow by getting perishable, chilled and frozen foods home and properly stored as quickly as you can;</a:t>
            </a:r>
          </a:p>
          <a:p>
            <a:pPr marL="342900" indent="-342900">
              <a:lnSpc>
                <a:spcPct val="150000"/>
              </a:lnSpc>
              <a:spcBef>
                <a:spcPct val="0"/>
              </a:spcBef>
              <a:buFont typeface="Arial" panose="020B0604020202020204" pitchFamily="34" charset="0"/>
              <a:buChar char="•"/>
            </a:pPr>
            <a:r>
              <a:rPr lang="en-GB" altLang="en-US" sz="2000" dirty="0">
                <a:solidFill>
                  <a:prstClr val="black"/>
                </a:solidFill>
                <a:latin typeface="Arial" panose="020B0604020202020204" pitchFamily="34" charset="0"/>
                <a:cs typeface="Arial" panose="020B0604020202020204" pitchFamily="34" charset="0"/>
              </a:rPr>
              <a:t>keep chilled food in the fridge until just before you need to prepare or serve it;</a:t>
            </a:r>
          </a:p>
          <a:p>
            <a:pPr marL="342900" indent="-342900">
              <a:lnSpc>
                <a:spcPct val="150000"/>
              </a:lnSpc>
              <a:spcBef>
                <a:spcPct val="0"/>
              </a:spcBef>
              <a:buFont typeface="Arial" panose="020B0604020202020204" pitchFamily="34" charset="0"/>
              <a:buChar char="•"/>
            </a:pPr>
            <a:r>
              <a:rPr lang="en-GB" altLang="en-US" sz="2000" dirty="0">
                <a:solidFill>
                  <a:prstClr val="black"/>
                </a:solidFill>
                <a:latin typeface="Arial" panose="020B0604020202020204" pitchFamily="34" charset="0"/>
                <a:cs typeface="Arial" panose="020B0604020202020204" pitchFamily="34" charset="0"/>
              </a:rPr>
              <a:t>eat all perishable foods by their ‘use by’ date;</a:t>
            </a:r>
          </a:p>
          <a:p>
            <a:pPr marL="342900" indent="-342900">
              <a:lnSpc>
                <a:spcPct val="150000"/>
              </a:lnSpc>
              <a:spcBef>
                <a:spcPct val="0"/>
              </a:spcBef>
              <a:buFont typeface="Arial" panose="020B0604020202020204" pitchFamily="34" charset="0"/>
              <a:buChar char="•"/>
            </a:pPr>
            <a:r>
              <a:rPr lang="en-GB" altLang="en-US" sz="2000" dirty="0">
                <a:solidFill>
                  <a:prstClr val="black"/>
                </a:solidFill>
                <a:latin typeface="Arial" panose="020B0604020202020204" pitchFamily="34" charset="0"/>
                <a:cs typeface="Arial" panose="020B0604020202020204" pitchFamily="34" charset="0"/>
              </a:rPr>
              <a:t>use any left overs within 48 hours and re-heat until steaming hot.</a:t>
            </a:r>
          </a:p>
          <a:p>
            <a:endParaRPr lang="en-GB" dirty="0"/>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74924" y="4749606"/>
            <a:ext cx="2317372" cy="1545687"/>
          </a:xfrm>
          <a:prstGeom prst="rect">
            <a:avLst/>
          </a:prstGeom>
        </p:spPr>
      </p:pic>
    </p:spTree>
    <p:extLst>
      <p:ext uri="{BB962C8B-B14F-4D97-AF65-F5344CB8AC3E}">
        <p14:creationId xmlns:p14="http://schemas.microsoft.com/office/powerpoint/2010/main" val="189195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panose="020B0604020202020204" pitchFamily="34" charset="0"/>
                <a:cs typeface="Arial" panose="020B0604020202020204" pitchFamily="34" charset="0"/>
              </a:rPr>
              <a:t>Preventing bacterial multiplication</a:t>
            </a:r>
            <a:br>
              <a:rPr lang="en-US" sz="3600"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4" y="2571092"/>
            <a:ext cx="8291247" cy="3600000"/>
          </a:xfrm>
        </p:spPr>
        <p:txBody>
          <a:bodyPr/>
          <a:lstStyle/>
          <a:p>
            <a:pPr marL="0" indent="0">
              <a:buNone/>
            </a:pPr>
            <a:r>
              <a:rPr lang="en-GB" sz="2000" dirty="0">
                <a:latin typeface="Arial" panose="020B0604020202020204" pitchFamily="34" charset="0"/>
                <a:cs typeface="Arial" panose="020B0604020202020204" pitchFamily="34" charset="0"/>
              </a:rPr>
              <a:t>If you take away any one of the four requirements that bacteria need to survive, the ability of bacteria to grow and cause food poisoning is reduced.</a:t>
            </a:r>
          </a:p>
          <a:p>
            <a:pPr marL="0" indent="0">
              <a:buNone/>
            </a:pPr>
            <a:r>
              <a:rPr lang="en-GB" sz="2000" dirty="0">
                <a:latin typeface="Arial" panose="020B0604020202020204" pitchFamily="34" charset="0"/>
                <a:cs typeface="Arial" panose="020B0604020202020204" pitchFamily="34" charset="0"/>
              </a:rPr>
              <a:t>It is therefore important to:</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store, prepare and cook high risk foods carefully;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store food either hot (above 63°C) or cold (below 5°C), never warm;</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reduce the time food is in the danger zone;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cook food for the correct time at the right temperature – make sure it is piping hot and no pink remains in poultry, burgers or sausages.</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0800" y="2760278"/>
            <a:ext cx="2668952" cy="1780191"/>
          </a:xfrm>
          <a:prstGeom prst="rect">
            <a:avLst/>
          </a:prstGeom>
        </p:spPr>
      </p:pic>
    </p:spTree>
    <p:extLst>
      <p:ext uri="{BB962C8B-B14F-4D97-AF65-F5344CB8AC3E}">
        <p14:creationId xmlns:p14="http://schemas.microsoft.com/office/powerpoint/2010/main" val="279886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Factors affecting food poisoning</a:t>
            </a:r>
          </a:p>
        </p:txBody>
      </p:sp>
      <p:sp>
        <p:nvSpPr>
          <p:cNvPr id="3" name="Subtitle 2"/>
          <p:cNvSpPr>
            <a:spLocks noGrp="1"/>
          </p:cNvSpPr>
          <p:nvPr>
            <p:ph type="subTitle" idx="1"/>
          </p:nvPr>
        </p:nvSpPr>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Some of the common factors leading to food poisoning include:  </a:t>
            </a:r>
          </a:p>
          <a:p>
            <a:pPr marL="0" indent="0">
              <a:spcBef>
                <a:spcPct val="50000"/>
              </a:spcBef>
              <a:buNone/>
            </a:pPr>
            <a:r>
              <a:rPr lang="en-GB" altLang="en-US" sz="2000" dirty="0">
                <a:latin typeface="Arial" panose="020B0604020202020204" pitchFamily="34" charset="0"/>
                <a:cs typeface="Arial" panose="020B0604020202020204" pitchFamily="34" charset="0"/>
              </a:rPr>
              <a:t>                                                        </a:t>
            </a:r>
          </a:p>
          <a:p>
            <a:pPr>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preparation of food too far in advance;</a:t>
            </a:r>
          </a:p>
          <a:p>
            <a:pPr>
              <a:spcBef>
                <a:spcPct val="50000"/>
              </a:spcBef>
              <a:buFontTx/>
              <a:buChar char="•"/>
            </a:pPr>
            <a:r>
              <a:rPr lang="en-GB" altLang="en-US" sz="2000" dirty="0">
                <a:latin typeface="Arial" panose="020B0604020202020204" pitchFamily="34" charset="0"/>
                <a:cs typeface="Arial" panose="020B0604020202020204" pitchFamily="34" charset="0"/>
              </a:rPr>
              <a:t>  storage at ambient temperature;</a:t>
            </a:r>
          </a:p>
          <a:p>
            <a:pPr>
              <a:spcBef>
                <a:spcPct val="50000"/>
              </a:spcBef>
              <a:buFontTx/>
              <a:buChar char="•"/>
            </a:pPr>
            <a:r>
              <a:rPr lang="en-GB" altLang="en-US" sz="2000" dirty="0">
                <a:latin typeface="Arial" panose="020B0604020202020204" pitchFamily="34" charset="0"/>
                <a:cs typeface="Arial" panose="020B0604020202020204" pitchFamily="34" charset="0"/>
              </a:rPr>
              <a:t>  inadequate cooling;</a:t>
            </a:r>
          </a:p>
          <a:p>
            <a:pPr>
              <a:spcBef>
                <a:spcPct val="50000"/>
              </a:spcBef>
              <a:buFontTx/>
              <a:buChar char="•"/>
            </a:pPr>
            <a:r>
              <a:rPr lang="en-GB" altLang="en-US" sz="2000" dirty="0">
                <a:latin typeface="Arial" panose="020B0604020202020204" pitchFamily="34" charset="0"/>
                <a:cs typeface="Arial" panose="020B0604020202020204" pitchFamily="34" charset="0"/>
              </a:rPr>
              <a:t>  inadequate reheating;</a:t>
            </a:r>
          </a:p>
          <a:p>
            <a:pPr>
              <a:spcBef>
                <a:spcPct val="50000"/>
              </a:spcBef>
              <a:buFontTx/>
              <a:buChar char="•"/>
            </a:pPr>
            <a:r>
              <a:rPr lang="en-GB" altLang="en-US" sz="2000" dirty="0">
                <a:latin typeface="Arial" panose="020B0604020202020204" pitchFamily="34" charset="0"/>
                <a:cs typeface="Arial" panose="020B0604020202020204" pitchFamily="34" charset="0"/>
              </a:rPr>
              <a:t>  under cooking;</a:t>
            </a:r>
          </a:p>
          <a:p>
            <a:pPr>
              <a:spcBef>
                <a:spcPct val="50000"/>
              </a:spcBef>
              <a:buFontTx/>
              <a:buChar char="•"/>
            </a:pPr>
            <a:r>
              <a:rPr lang="en-GB" altLang="en-US" sz="2000" dirty="0">
                <a:latin typeface="Arial" panose="020B0604020202020204" pitchFamily="34" charset="0"/>
                <a:cs typeface="Arial" panose="020B0604020202020204" pitchFamily="34" charset="0"/>
              </a:rPr>
              <a:t>  inadequate thawing.</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2248" y="3155326"/>
            <a:ext cx="3809842" cy="2541164"/>
          </a:xfrm>
          <a:prstGeom prst="rect">
            <a:avLst/>
          </a:prstGeom>
        </p:spPr>
      </p:pic>
    </p:spTree>
    <p:extLst>
      <p:ext uri="{BB962C8B-B14F-4D97-AF65-F5344CB8AC3E}">
        <p14:creationId xmlns:p14="http://schemas.microsoft.com/office/powerpoint/2010/main" val="418211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Factors affecting food poisoning</a:t>
            </a:r>
          </a:p>
        </p:txBody>
      </p:sp>
      <p:sp>
        <p:nvSpPr>
          <p:cNvPr id="3" name="Subtitle 2"/>
          <p:cNvSpPr>
            <a:spLocks noGrp="1"/>
          </p:cNvSpPr>
          <p:nvPr>
            <p:ph type="subTitle" idx="1"/>
          </p:nvPr>
        </p:nvSpPr>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More common factors leading to food poisoning include:</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a:lnSpc>
                <a:spcPct val="150000"/>
              </a:lnSpc>
              <a:spcBef>
                <a:spcPct val="0"/>
              </a:spcBef>
            </a:pPr>
            <a:r>
              <a:rPr lang="en-GB" altLang="en-US" sz="2000" dirty="0">
                <a:latin typeface="Arial" panose="020B0604020202020204" pitchFamily="34" charset="0"/>
                <a:cs typeface="Arial" panose="020B0604020202020204" pitchFamily="34" charset="0"/>
              </a:rPr>
              <a:t>consuming raw food;</a:t>
            </a:r>
          </a:p>
          <a:p>
            <a:pPr>
              <a:lnSpc>
                <a:spcPct val="150000"/>
              </a:lnSpc>
              <a:spcBef>
                <a:spcPct val="0"/>
              </a:spcBef>
            </a:pPr>
            <a:r>
              <a:rPr lang="en-GB" altLang="en-US" sz="2000" dirty="0">
                <a:latin typeface="Arial" panose="020B0604020202020204" pitchFamily="34" charset="0"/>
                <a:cs typeface="Arial" panose="020B0604020202020204" pitchFamily="34" charset="0"/>
              </a:rPr>
              <a:t>improper warm holding (i.e. holding ‘hot’ food below 63ºC);</a:t>
            </a:r>
          </a:p>
          <a:p>
            <a:pPr>
              <a:lnSpc>
                <a:spcPct val="150000"/>
              </a:lnSpc>
              <a:spcBef>
                <a:spcPct val="0"/>
              </a:spcBef>
            </a:pPr>
            <a:r>
              <a:rPr lang="en-GB" altLang="en-US" sz="2000" dirty="0">
                <a:latin typeface="Arial" panose="020B0604020202020204" pitchFamily="34" charset="0"/>
                <a:cs typeface="Arial" panose="020B0604020202020204" pitchFamily="34" charset="0"/>
              </a:rPr>
              <a:t>infected food handlers;</a:t>
            </a:r>
          </a:p>
          <a:p>
            <a:pPr>
              <a:lnSpc>
                <a:spcPct val="150000"/>
              </a:lnSpc>
              <a:spcBef>
                <a:spcPct val="0"/>
              </a:spcBef>
            </a:pPr>
            <a:r>
              <a:rPr lang="en-GB" altLang="en-US" sz="2000" dirty="0">
                <a:latin typeface="Arial" panose="020B0604020202020204" pitchFamily="34" charset="0"/>
                <a:cs typeface="Arial" panose="020B0604020202020204" pitchFamily="34" charset="0"/>
              </a:rPr>
              <a:t>contaminated processed food;</a:t>
            </a:r>
          </a:p>
          <a:p>
            <a:pPr>
              <a:lnSpc>
                <a:spcPct val="150000"/>
              </a:lnSpc>
              <a:spcBef>
                <a:spcPct val="0"/>
              </a:spcBef>
            </a:pPr>
            <a:r>
              <a:rPr lang="en-GB" altLang="en-US" sz="2000" dirty="0">
                <a:latin typeface="Arial" panose="020B0604020202020204" pitchFamily="34" charset="0"/>
                <a:cs typeface="Arial" panose="020B0604020202020204" pitchFamily="34" charset="0"/>
              </a:rPr>
              <a:t>poor hygiene.</a:t>
            </a:r>
            <a:endParaRPr lang="en-US" altLang="en-US" sz="2000" dirty="0">
              <a:latin typeface="Arial" panose="020B0604020202020204" pitchFamily="34" charset="0"/>
              <a:cs typeface="Arial" panose="020B0604020202020204" pitchFamily="34" charset="0"/>
            </a:endParaRPr>
          </a:p>
          <a:p>
            <a:pPr>
              <a:spcBef>
                <a:spcPct val="0"/>
              </a:spcBef>
            </a:pPr>
            <a:endParaRPr lang="en-GB" altLang="en-US" dirty="0"/>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3349" y="2462048"/>
            <a:ext cx="2987040" cy="3048000"/>
          </a:xfrm>
          <a:prstGeom prst="rect">
            <a:avLst/>
          </a:prstGeom>
        </p:spPr>
      </p:pic>
    </p:spTree>
    <p:extLst>
      <p:ext uri="{BB962C8B-B14F-4D97-AF65-F5344CB8AC3E}">
        <p14:creationId xmlns:p14="http://schemas.microsoft.com/office/powerpoint/2010/main" val="45927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Food poisoning</a:t>
            </a:r>
            <a:br>
              <a:rPr lang="en-US" altLang="en-US" sz="3600" dirty="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169276" y="2571092"/>
            <a:ext cx="6972401"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There are thousands of cases of food poisoning each year, many of which are not reported or recorded in official statistics.  </a:t>
            </a:r>
          </a:p>
          <a:p>
            <a:pPr>
              <a:spcBef>
                <a:spcPct val="50000"/>
              </a:spcBef>
            </a:pPr>
            <a:endParaRPr lang="en-GB" altLang="en-US" sz="2000" dirty="0">
              <a:latin typeface="Arial" panose="020B0604020202020204" pitchFamily="34" charset="0"/>
              <a:cs typeface="Arial" panose="020B0604020202020204" pitchFamily="34" charset="0"/>
            </a:endParaRPr>
          </a:p>
          <a:p>
            <a:pPr marL="0" indent="0">
              <a:spcBef>
                <a:spcPct val="50000"/>
              </a:spcBef>
              <a:buNone/>
            </a:pPr>
            <a:r>
              <a:rPr lang="en-GB" altLang="en-US" sz="2000" dirty="0">
                <a:latin typeface="Arial" panose="020B0604020202020204" pitchFamily="34" charset="0"/>
                <a:cs typeface="Arial" panose="020B0604020202020204" pitchFamily="34" charset="0"/>
              </a:rPr>
              <a:t>Food poisoning may result from poor domestic food preparation, or poor food processing in industry including restaurants, cafes and take-away food. </a:t>
            </a:r>
          </a:p>
          <a:p>
            <a:pPr marL="0" indent="0">
              <a:buNone/>
            </a:pPr>
            <a:endParaRPr lang="en-US"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36579" y="2283798"/>
            <a:ext cx="3887559" cy="2593002"/>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10823434" cy="720000"/>
          </a:xfrm>
        </p:spPr>
        <p:txBody>
          <a:bodyPr/>
          <a:lstStyle/>
          <a:p>
            <a:r>
              <a:rPr lang="en-GB" altLang="en-US" dirty="0">
                <a:latin typeface="Arial" panose="020B0604020202020204" pitchFamily="34" charset="0"/>
                <a:cs typeface="Arial" panose="020B0604020202020204" pitchFamily="34" charset="0"/>
              </a:rPr>
              <a:t>Preventing food spoilage, contamination and poisoning</a:t>
            </a:r>
            <a:br>
              <a:rPr lang="en-GB" altLang="en-US" dirty="0">
                <a:latin typeface="Arial" panose="020B0604020202020204" pitchFamily="34" charset="0"/>
                <a:cs typeface="Arial" panose="020B0604020202020204" pitchFamily="34" charset="0"/>
              </a:rPr>
            </a:br>
            <a:br>
              <a:rPr lang="en-GB" altLang="en-US"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4" y="2997970"/>
            <a:ext cx="7817972"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Tips for buying food include:</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a:lnSpc>
                <a:spcPct val="150000"/>
              </a:lnSpc>
              <a:spcBef>
                <a:spcPct val="0"/>
              </a:spcBef>
            </a:pPr>
            <a:r>
              <a:rPr lang="en-GB" altLang="en-US" sz="2000" dirty="0">
                <a:latin typeface="Arial" panose="020B0604020202020204" pitchFamily="34" charset="0"/>
                <a:cs typeface="Arial" panose="020B0604020202020204" pitchFamily="34" charset="0"/>
              </a:rPr>
              <a:t>it is illegal to sell food that has passed its ‘use by’ date;</a:t>
            </a:r>
          </a:p>
          <a:p>
            <a:pPr>
              <a:lnSpc>
                <a:spcPct val="150000"/>
              </a:lnSpc>
              <a:spcBef>
                <a:spcPct val="0"/>
              </a:spcBef>
            </a:pPr>
            <a:r>
              <a:rPr lang="en-GB" altLang="en-US" sz="2000" dirty="0">
                <a:latin typeface="Arial" panose="020B0604020202020204" pitchFamily="34" charset="0"/>
                <a:cs typeface="Arial" panose="020B0604020202020204" pitchFamily="34" charset="0"/>
              </a:rPr>
              <a:t>dented, blown or rusted cans of food should not be purchased;</a:t>
            </a:r>
          </a:p>
          <a:p>
            <a:pPr>
              <a:lnSpc>
                <a:spcPct val="150000"/>
              </a:lnSpc>
              <a:spcBef>
                <a:spcPct val="0"/>
              </a:spcBef>
            </a:pPr>
            <a:r>
              <a:rPr lang="en-GB" altLang="en-US" sz="2000" dirty="0">
                <a:latin typeface="Arial" panose="020B0604020202020204" pitchFamily="34" charset="0"/>
                <a:cs typeface="Arial" panose="020B0604020202020204" pitchFamily="34" charset="0"/>
              </a:rPr>
              <a:t>frozen food which has frozen together in the pack should not be purchased;</a:t>
            </a:r>
          </a:p>
          <a:p>
            <a:pPr>
              <a:lnSpc>
                <a:spcPct val="150000"/>
              </a:lnSpc>
              <a:spcBef>
                <a:spcPct val="0"/>
              </a:spcBef>
            </a:pPr>
            <a:r>
              <a:rPr lang="en-GB" altLang="en-US" sz="2000" dirty="0">
                <a:latin typeface="Arial" panose="020B0604020202020204" pitchFamily="34" charset="0"/>
                <a:cs typeface="Arial" panose="020B0604020202020204" pitchFamily="34" charset="0"/>
              </a:rPr>
              <a:t>do not buy food where the packaging has been damaged;</a:t>
            </a:r>
          </a:p>
          <a:p>
            <a:pPr>
              <a:lnSpc>
                <a:spcPct val="150000"/>
              </a:lnSpc>
              <a:spcBef>
                <a:spcPct val="0"/>
              </a:spcBef>
            </a:pPr>
            <a:r>
              <a:rPr lang="en-GB" altLang="en-US" sz="2000" dirty="0">
                <a:latin typeface="Arial" panose="020B0604020202020204" pitchFamily="34" charset="0"/>
                <a:cs typeface="Arial" panose="020B0604020202020204" pitchFamily="34" charset="0"/>
              </a:rPr>
              <a:t>only shop in clean and hygienic stores. </a:t>
            </a:r>
            <a:endParaRPr lang="en-US" altLang="en-US" sz="2000" dirty="0">
              <a:latin typeface="Arial" panose="020B0604020202020204" pitchFamily="34" charset="0"/>
              <a:cs typeface="Arial" panose="020B0604020202020204" pitchFamily="34" charset="0"/>
            </a:endParaRP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4514" y="2918158"/>
            <a:ext cx="3058194" cy="2198841"/>
          </a:xfrm>
          <a:prstGeom prst="rect">
            <a:avLst/>
          </a:prstGeom>
        </p:spPr>
      </p:pic>
    </p:spTree>
    <p:extLst>
      <p:ext uri="{BB962C8B-B14F-4D97-AF65-F5344CB8AC3E}">
        <p14:creationId xmlns:p14="http://schemas.microsoft.com/office/powerpoint/2010/main" val="171727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8934" y="1563798"/>
            <a:ext cx="9720000" cy="720000"/>
          </a:xfrm>
        </p:spPr>
        <p:txBody>
          <a:bodyPr/>
          <a:lstStyle/>
          <a:p>
            <a:r>
              <a:rPr lang="en-GB" altLang="en-US" dirty="0">
                <a:latin typeface="Arial" panose="020B0604020202020204" pitchFamily="34" charset="0"/>
                <a:cs typeface="Arial" panose="020B0604020202020204" pitchFamily="34" charset="0"/>
              </a:rPr>
              <a:t>Preventing food spoilage, contamination and poisoning</a:t>
            </a:r>
            <a:br>
              <a:rPr lang="en-GB" altLang="en-US"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203436" y="2599395"/>
            <a:ext cx="8403020" cy="3600000"/>
          </a:xfrm>
        </p:spPr>
        <p:txBody>
          <a:bodyPr/>
          <a:lstStyle/>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Tips for transporting food back home:</a:t>
            </a:r>
          </a:p>
          <a:p>
            <a:pPr>
              <a:spcBef>
                <a:spcPct val="0"/>
              </a:spcBef>
            </a:pPr>
            <a:endParaRPr lang="en-GB" altLang="en-US" sz="2000" dirty="0">
              <a:latin typeface="Arial" panose="020B0604020202020204" pitchFamily="34" charset="0"/>
              <a:cs typeface="Arial" panose="020B0604020202020204" pitchFamily="34" charset="0"/>
            </a:endParaRPr>
          </a:p>
          <a:p>
            <a:pPr>
              <a:lnSpc>
                <a:spcPct val="150000"/>
              </a:lnSpc>
              <a:spcBef>
                <a:spcPct val="0"/>
              </a:spcBef>
            </a:pPr>
            <a:r>
              <a:rPr lang="en-GB" altLang="en-US" sz="2000" dirty="0">
                <a:latin typeface="Arial" panose="020B0604020202020204" pitchFamily="34" charset="0"/>
                <a:cs typeface="Arial" panose="020B0604020202020204" pitchFamily="34" charset="0"/>
              </a:rPr>
              <a:t>buy chilled and frozen foods at the end of the shopping trip;</a:t>
            </a:r>
          </a:p>
          <a:p>
            <a:pPr>
              <a:lnSpc>
                <a:spcPct val="150000"/>
              </a:lnSpc>
              <a:spcBef>
                <a:spcPct val="0"/>
              </a:spcBef>
            </a:pPr>
            <a:r>
              <a:rPr lang="en-GB" altLang="en-US" sz="2000" dirty="0">
                <a:latin typeface="Arial" panose="020B0604020202020204" pitchFamily="34" charset="0"/>
                <a:cs typeface="Arial" panose="020B0604020202020204" pitchFamily="34" charset="0"/>
              </a:rPr>
              <a:t>keep frozen and chilled foods cold, by using cool boxes/bags and packing these types of foods together;</a:t>
            </a:r>
          </a:p>
          <a:p>
            <a:pPr>
              <a:lnSpc>
                <a:spcPct val="150000"/>
              </a:lnSpc>
              <a:spcBef>
                <a:spcPct val="0"/>
              </a:spcBef>
            </a:pPr>
            <a:r>
              <a:rPr lang="en-GB" altLang="en-US" sz="2000" dirty="0">
                <a:latin typeface="Arial" panose="020B0604020202020204" pitchFamily="34" charset="0"/>
                <a:cs typeface="Arial" panose="020B0604020202020204" pitchFamily="34" charset="0"/>
              </a:rPr>
              <a:t>cooked and uncooked foods should be kept separate;</a:t>
            </a:r>
          </a:p>
          <a:p>
            <a:pPr marL="0" indent="0">
              <a:lnSpc>
                <a:spcPct val="150000"/>
              </a:lnSpc>
              <a:spcBef>
                <a:spcPct val="0"/>
              </a:spcBef>
              <a:buNone/>
            </a:pPr>
            <a:endParaRPr lang="en-GB" alt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5258" y="2010103"/>
            <a:ext cx="2499360" cy="3048000"/>
          </a:xfrm>
          <a:prstGeom prst="rect">
            <a:avLst/>
          </a:prstGeom>
        </p:spPr>
      </p:pic>
    </p:spTree>
    <p:extLst>
      <p:ext uri="{BB962C8B-B14F-4D97-AF65-F5344CB8AC3E}">
        <p14:creationId xmlns:p14="http://schemas.microsoft.com/office/powerpoint/2010/main" val="1582282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Preventing food spoilage, contamination and poisoning</a:t>
            </a:r>
            <a:br>
              <a:rPr lang="en-GB" altLang="en-US"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7491248" cy="3600000"/>
          </a:xfrm>
        </p:spPr>
        <p:txBody>
          <a:bodyPr/>
          <a:lstStyle/>
          <a:p>
            <a:pPr marL="0" indent="0">
              <a:lnSpc>
                <a:spcPct val="150000"/>
              </a:lnSpc>
              <a:spcBef>
                <a:spcPct val="0"/>
              </a:spcBef>
              <a:buNone/>
            </a:pPr>
            <a:endParaRPr lang="en-GB" altLang="en-US" sz="2000" dirty="0">
              <a:latin typeface="Arial" panose="020B0604020202020204" pitchFamily="34" charset="0"/>
              <a:cs typeface="Arial" panose="020B0604020202020204" pitchFamily="34" charset="0"/>
            </a:endParaRPr>
          </a:p>
          <a:p>
            <a:pPr marL="0" indent="0">
              <a:lnSpc>
                <a:spcPct val="150000"/>
              </a:lnSpc>
              <a:spcBef>
                <a:spcPct val="0"/>
              </a:spcBef>
              <a:buNone/>
            </a:pPr>
            <a:r>
              <a:rPr lang="en-GB" altLang="en-US" sz="2000" dirty="0">
                <a:latin typeface="Arial" panose="020B0604020202020204" pitchFamily="34" charset="0"/>
                <a:cs typeface="Arial" panose="020B0604020202020204" pitchFamily="34" charset="0"/>
              </a:rPr>
              <a:t>Further tips for transporting food back home include:</a:t>
            </a:r>
          </a:p>
          <a:p>
            <a:pPr marL="0" indent="0">
              <a:lnSpc>
                <a:spcPct val="100000"/>
              </a:lnSpc>
              <a:spcBef>
                <a:spcPct val="0"/>
              </a:spcBef>
              <a:buNone/>
            </a:pPr>
            <a:endParaRPr lang="en-GB" altLang="en-US" sz="2000" dirty="0">
              <a:latin typeface="Arial" panose="020B0604020202020204" pitchFamily="34" charset="0"/>
              <a:cs typeface="Arial" panose="020B0604020202020204" pitchFamily="34" charset="0"/>
            </a:endParaRPr>
          </a:p>
          <a:p>
            <a:pPr>
              <a:lnSpc>
                <a:spcPct val="150000"/>
              </a:lnSpc>
              <a:spcBef>
                <a:spcPct val="0"/>
              </a:spcBef>
            </a:pPr>
            <a:r>
              <a:rPr lang="en-GB" altLang="en-US" sz="2000" dirty="0">
                <a:latin typeface="Arial" panose="020B0604020202020204" pitchFamily="34" charset="0"/>
                <a:cs typeface="Arial" panose="020B0604020202020204" pitchFamily="34" charset="0"/>
              </a:rPr>
              <a:t>packing dry and moist foods separately;</a:t>
            </a:r>
          </a:p>
          <a:p>
            <a:pPr>
              <a:lnSpc>
                <a:spcPct val="150000"/>
              </a:lnSpc>
              <a:spcBef>
                <a:spcPct val="0"/>
              </a:spcBef>
            </a:pPr>
            <a:r>
              <a:rPr lang="en-GB" altLang="en-US" sz="2000" dirty="0">
                <a:latin typeface="Arial" panose="020B0604020202020204" pitchFamily="34" charset="0"/>
                <a:cs typeface="Arial" panose="020B0604020202020204" pitchFamily="34" charset="0"/>
              </a:rPr>
              <a:t>packing household chemicals separately.</a:t>
            </a:r>
            <a:endParaRPr lang="en-US" altLang="en-US" sz="2000" dirty="0">
              <a:latin typeface="Arial" panose="020B0604020202020204" pitchFamily="34" charset="0"/>
              <a:cs typeface="Arial" panose="020B0604020202020204" pitchFamily="34" charset="0"/>
            </a:endParaRPr>
          </a:p>
          <a:p>
            <a:pPr marL="0" indent="0">
              <a:buNone/>
            </a:pPr>
            <a:endParaRPr lang="en-GB" dirty="0"/>
          </a:p>
          <a:p>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6223" y="2571091"/>
            <a:ext cx="3591584" cy="2873267"/>
          </a:xfrm>
          <a:prstGeom prst="rect">
            <a:avLst/>
          </a:prstGeom>
        </p:spPr>
      </p:pic>
    </p:spTree>
    <p:extLst>
      <p:ext uri="{BB962C8B-B14F-4D97-AF65-F5344CB8AC3E}">
        <p14:creationId xmlns:p14="http://schemas.microsoft.com/office/powerpoint/2010/main" val="28062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Preventing food spoilage, contamination and poisoning</a:t>
            </a:r>
            <a:endParaRPr lang="en-GB" dirty="0"/>
          </a:p>
        </p:txBody>
      </p:sp>
      <p:sp>
        <p:nvSpPr>
          <p:cNvPr id="3" name="Subtitle 2"/>
          <p:cNvSpPr>
            <a:spLocks noGrp="1"/>
          </p:cNvSpPr>
          <p:nvPr>
            <p:ph type="subTitle" idx="1"/>
          </p:nvPr>
        </p:nvSpPr>
        <p:spPr>
          <a:xfrm>
            <a:off x="1169276" y="2780098"/>
            <a:ext cx="7239000" cy="3600000"/>
          </a:xfrm>
        </p:spPr>
        <p:txBody>
          <a:bodyPr/>
          <a:lstStyle/>
          <a:p>
            <a:pPr marL="0" indent="0">
              <a:spcBef>
                <a:spcPct val="0"/>
              </a:spcBef>
              <a:buNone/>
            </a:pPr>
            <a:r>
              <a:rPr lang="en-GB" altLang="en-US" sz="2000" dirty="0"/>
              <a:t>Tips for storing food in the home:</a:t>
            </a:r>
          </a:p>
          <a:p>
            <a:pPr>
              <a:lnSpc>
                <a:spcPct val="150000"/>
              </a:lnSpc>
              <a:spcBef>
                <a:spcPct val="0"/>
              </a:spcBef>
            </a:pPr>
            <a:r>
              <a:rPr lang="en-GB" altLang="en-US" sz="2000" dirty="0"/>
              <a:t>food should be unpacked as soon as possible;</a:t>
            </a:r>
          </a:p>
          <a:p>
            <a:pPr>
              <a:lnSpc>
                <a:spcPct val="150000"/>
              </a:lnSpc>
              <a:spcBef>
                <a:spcPct val="0"/>
              </a:spcBef>
            </a:pPr>
            <a:r>
              <a:rPr lang="en-GB" altLang="en-US" sz="2000" dirty="0"/>
              <a:t>old stocks of food should be used before buying new ones (first in, first out theory);</a:t>
            </a:r>
          </a:p>
          <a:p>
            <a:pPr>
              <a:lnSpc>
                <a:spcPct val="150000"/>
              </a:lnSpc>
              <a:spcBef>
                <a:spcPct val="0"/>
              </a:spcBef>
            </a:pPr>
            <a:r>
              <a:rPr lang="en-GB" altLang="en-US" sz="2000" dirty="0"/>
              <a:t>store food in the correct place, i.e. dry food, in cool, dry clean places and chilled food in the refrigerator.</a:t>
            </a:r>
            <a:endParaRPr lang="en-US" altLang="en-US" sz="2000" dirty="0"/>
          </a:p>
          <a:p>
            <a:endParaRPr lang="en-GB" dirty="0"/>
          </a:p>
          <a:p>
            <a:pPr marL="0" indent="0">
              <a:buNone/>
            </a:pPr>
            <a:r>
              <a:rPr lang="en-GB" sz="2000" dirty="0"/>
              <a:t>Storing food correctly can also help to reduce food waste.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7973" y="2853926"/>
            <a:ext cx="3048000" cy="2033016"/>
          </a:xfrm>
          <a:prstGeom prst="rect">
            <a:avLst/>
          </a:prstGeom>
        </p:spPr>
      </p:pic>
    </p:spTree>
    <p:extLst>
      <p:ext uri="{BB962C8B-B14F-4D97-AF65-F5344CB8AC3E}">
        <p14:creationId xmlns:p14="http://schemas.microsoft.com/office/powerpoint/2010/main" val="3398464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9720000" cy="720000"/>
          </a:xfrm>
        </p:spPr>
        <p:txBody>
          <a:bodyPr/>
          <a:lstStyle/>
          <a:p>
            <a:r>
              <a:rPr lang="en-GB" dirty="0"/>
              <a:t>Reducing the risks</a:t>
            </a:r>
          </a:p>
        </p:txBody>
      </p:sp>
      <p:sp>
        <p:nvSpPr>
          <p:cNvPr id="3" name="Subtitle 2"/>
          <p:cNvSpPr>
            <a:spLocks noGrp="1"/>
          </p:cNvSpPr>
          <p:nvPr>
            <p:ph type="subTitle" idx="1"/>
          </p:nvPr>
        </p:nvSpPr>
        <p:spPr>
          <a:xfrm>
            <a:off x="1169274" y="2283798"/>
            <a:ext cx="8105353" cy="3600000"/>
          </a:xfrm>
        </p:spPr>
        <p:txBody>
          <a:bodyPr/>
          <a:lstStyle/>
          <a:p>
            <a:pPr marL="0" indent="0">
              <a:lnSpc>
                <a:spcPct val="150000"/>
              </a:lnSpc>
              <a:buNone/>
              <a:defRPr/>
            </a:pPr>
            <a:r>
              <a:rPr lang="en-GB" sz="2000" dirty="0">
                <a:latin typeface="Arial" panose="020B0604020202020204" pitchFamily="34" charset="0"/>
                <a:cs typeface="Arial" panose="020B0604020202020204" pitchFamily="34" charset="0"/>
              </a:rPr>
              <a:t>To reduce the risk of food poisoning, follow these simple rules:</a:t>
            </a:r>
          </a:p>
          <a:p>
            <a:pPr>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always follow ‘use by’ dates;</a:t>
            </a:r>
          </a:p>
          <a:p>
            <a:pPr>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store food correctly, either cold or hot, never warm;</a:t>
            </a:r>
          </a:p>
          <a:p>
            <a:pPr>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separate raw and cooked food;</a:t>
            </a:r>
          </a:p>
          <a:p>
            <a:pPr>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wash fruits and vegetables.</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70816" y="2283798"/>
            <a:ext cx="3111500" cy="2895600"/>
          </a:xfrm>
          <a:prstGeom prst="rect">
            <a:avLst/>
          </a:prstGeom>
        </p:spPr>
      </p:pic>
    </p:spTree>
    <p:extLst>
      <p:ext uri="{BB962C8B-B14F-4D97-AF65-F5344CB8AC3E}">
        <p14:creationId xmlns:p14="http://schemas.microsoft.com/office/powerpoint/2010/main" val="326236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9720000" cy="720000"/>
          </a:xfrm>
        </p:spPr>
        <p:txBody>
          <a:bodyPr/>
          <a:lstStyle/>
          <a:p>
            <a:r>
              <a:rPr lang="en-GB" dirty="0"/>
              <a:t>Reducing the risks</a:t>
            </a:r>
          </a:p>
        </p:txBody>
      </p:sp>
      <p:sp>
        <p:nvSpPr>
          <p:cNvPr id="3" name="Subtitle 2"/>
          <p:cNvSpPr>
            <a:spLocks noGrp="1"/>
          </p:cNvSpPr>
          <p:nvPr>
            <p:ph type="subTitle" idx="1"/>
          </p:nvPr>
        </p:nvSpPr>
        <p:spPr>
          <a:xfrm>
            <a:off x="1169274" y="2283798"/>
            <a:ext cx="8105353" cy="3600000"/>
          </a:xfrm>
        </p:spPr>
        <p:txBody>
          <a:bodyPr/>
          <a:lstStyle/>
          <a:p>
            <a:pPr marL="0" indent="0">
              <a:lnSpc>
                <a:spcPct val="150000"/>
              </a:lnSpc>
              <a:buNone/>
              <a:defRPr/>
            </a:pPr>
            <a:r>
              <a:rPr lang="en-GB" sz="2000" dirty="0">
                <a:latin typeface="Arial" panose="020B0604020202020204" pitchFamily="34" charset="0"/>
                <a:cs typeface="Arial" panose="020B0604020202020204" pitchFamily="34" charset="0"/>
              </a:rPr>
              <a:t>To reduce the risk of food poisoning, follow these simples rules:</a:t>
            </a:r>
          </a:p>
          <a:p>
            <a:pPr>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thoroughly cook food;</a:t>
            </a:r>
          </a:p>
          <a:p>
            <a:pPr>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keep yourself and your workspace clean;</a:t>
            </a:r>
          </a:p>
          <a:p>
            <a:pPr>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don’t cough or sneeze over food;</a:t>
            </a:r>
          </a:p>
          <a:p>
            <a:pPr>
              <a:lnSpc>
                <a:spcPct val="150000"/>
              </a:lnSpc>
              <a:buFont typeface="Arial" panose="020B0604020202020204" pitchFamily="34" charset="0"/>
              <a:buChar char="•"/>
              <a:defRPr/>
            </a:pPr>
            <a:r>
              <a:rPr lang="en-GB" sz="2000" dirty="0">
                <a:latin typeface="Arial" panose="020B0604020202020204" pitchFamily="34" charset="0"/>
                <a:cs typeface="Arial" panose="020B0604020202020204" pitchFamily="34" charset="0"/>
              </a:rPr>
              <a:t>thoroughly wash and dry hands regularly.</a:t>
            </a:r>
          </a:p>
          <a:p>
            <a:pPr marL="0" indent="0">
              <a:buNone/>
            </a:pPr>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8598" y="1729320"/>
            <a:ext cx="3048000" cy="203301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8688" y="4316814"/>
            <a:ext cx="5086671" cy="1098721"/>
          </a:xfrm>
          <a:prstGeom prst="rect">
            <a:avLst/>
          </a:prstGeom>
        </p:spPr>
      </p:pic>
    </p:spTree>
    <p:extLst>
      <p:ext uri="{BB962C8B-B14F-4D97-AF65-F5344CB8AC3E}">
        <p14:creationId xmlns:p14="http://schemas.microsoft.com/office/powerpoint/2010/main" val="1183262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Eating out</a:t>
            </a:r>
          </a:p>
        </p:txBody>
      </p:sp>
      <p:sp>
        <p:nvSpPr>
          <p:cNvPr id="3" name="Subtitle 2"/>
          <p:cNvSpPr>
            <a:spLocks noGrp="1"/>
          </p:cNvSpPr>
          <p:nvPr>
            <p:ph type="subTitle" idx="1"/>
          </p:nvPr>
        </p:nvSpPr>
        <p:spPr>
          <a:xfrm>
            <a:off x="1169276" y="2571092"/>
            <a:ext cx="6708632" cy="3600000"/>
          </a:xfrm>
        </p:spPr>
        <p:txBody>
          <a:bodyPr/>
          <a:lstStyle/>
          <a:p>
            <a:pPr marL="0" indent="0">
              <a:lnSpc>
                <a:spcPct val="100000"/>
              </a:lnSpc>
              <a:buNone/>
            </a:pPr>
            <a:r>
              <a:rPr lang="en-US" sz="2000" dirty="0">
                <a:latin typeface="Arial" panose="020B0604020202020204" pitchFamily="34" charset="0"/>
                <a:cs typeface="Arial" panose="020B0604020202020204" pitchFamily="34" charset="0"/>
              </a:rPr>
              <a:t>If you are eating in a restaurant, take-away, café or other food outlet away from home and are wanting to know if the establishment can be relied upon for good food hygiene standards, look for the Food Standards Agency Food Hygiene Rating sticker in the window. </a:t>
            </a:r>
          </a:p>
          <a:p>
            <a:pPr marL="0" indent="0">
              <a:lnSpc>
                <a:spcPct val="100000"/>
              </a:lnSpc>
              <a:buNone/>
            </a:pPr>
            <a:r>
              <a:rPr lang="en-GB" sz="2000" dirty="0">
                <a:latin typeface="Arial" panose="020B0604020202020204" pitchFamily="34" charset="0"/>
                <a:cs typeface="Arial" panose="020B0604020202020204" pitchFamily="34" charset="0"/>
              </a:rPr>
              <a:t>The scheme is set out in law in Wales and Northern Ireland but display of the rating sticker is voluntary in England.</a:t>
            </a:r>
          </a:p>
          <a:p>
            <a:pPr marL="0" indent="0">
              <a:lnSpc>
                <a:spcPct val="100000"/>
              </a:lnSpc>
              <a:buNone/>
            </a:pPr>
            <a:r>
              <a:rPr lang="en-GB" sz="2000" dirty="0"/>
              <a:t>In Scotland, the Food Hygiene Information Scheme is operated, and food premises may choose whether to display their rating on their website or premises.</a:t>
            </a:r>
            <a:endParaRPr lang="en-GB"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descr="Image result for food hygiene scores on the doors"/>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70668" y="1800029"/>
            <a:ext cx="1823819" cy="1254832"/>
          </a:xfrm>
          <a:prstGeom prst="rect">
            <a:avLst/>
          </a:prstGeom>
          <a:noFill/>
          <a:ln>
            <a:noFill/>
          </a:ln>
        </p:spPr>
      </p:pic>
      <p:pic>
        <p:nvPicPr>
          <p:cNvPr id="5" name="Picture 4" descr="Image result for food hygiene scores on the do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38681" y="3250489"/>
            <a:ext cx="2830883" cy="13697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86835" y="4620271"/>
            <a:ext cx="2805165" cy="164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315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Eating out</a:t>
            </a:r>
          </a:p>
        </p:txBody>
      </p:sp>
      <p:sp>
        <p:nvSpPr>
          <p:cNvPr id="6" name="TextBox 5"/>
          <p:cNvSpPr txBox="1"/>
          <p:nvPr/>
        </p:nvSpPr>
        <p:spPr>
          <a:xfrm>
            <a:off x="1169274" y="2316765"/>
            <a:ext cx="9073662"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One Food </a:t>
            </a:r>
            <a:r>
              <a:rPr lang="en-GB" sz="2000" dirty="0">
                <a:latin typeface="Arial" panose="020B0604020202020204" pitchFamily="34" charset="0"/>
                <a:cs typeface="Arial" panose="020B0604020202020204" pitchFamily="34" charset="0"/>
              </a:rPr>
              <a:t>Standards Agency consumer survey showed:</a:t>
            </a:r>
          </a:p>
        </p:txBody>
      </p:sp>
      <p:sp>
        <p:nvSpPr>
          <p:cNvPr id="7" name="TextBox 6">
            <a:extLst>
              <a:ext uri="{FF2B5EF4-FFF2-40B4-BE49-F238E27FC236}">
                <a16:creationId xmlns:a16="http://schemas.microsoft.com/office/drawing/2014/main" id="{A7C4D120-6DF8-85F6-0D4F-4D2F2B0330AE}"/>
              </a:ext>
            </a:extLst>
          </p:cNvPr>
          <p:cNvSpPr txBox="1"/>
          <p:nvPr/>
        </p:nvSpPr>
        <p:spPr>
          <a:xfrm>
            <a:off x="1262743" y="3048000"/>
            <a:ext cx="6705600"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42% of respondents reported checking the food hygiene rating of a business in the previous 12 months.</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86% of respondents reported that they had heard of the Food Hygiene Rating Scheme (FHRS). Around 6 in 10 (57%) respondents reported that they had heard of the FHRS and had at least a bit of knowledge about it.</a:t>
            </a:r>
          </a:p>
        </p:txBody>
      </p:sp>
      <p:sp>
        <p:nvSpPr>
          <p:cNvPr id="11" name="TextBox 10">
            <a:extLst>
              <a:ext uri="{FF2B5EF4-FFF2-40B4-BE49-F238E27FC236}">
                <a16:creationId xmlns:a16="http://schemas.microsoft.com/office/drawing/2014/main" id="{DD40AE18-624E-7F89-0ECB-B1931BA88EDA}"/>
              </a:ext>
            </a:extLst>
          </p:cNvPr>
          <p:cNvSpPr txBox="1"/>
          <p:nvPr/>
        </p:nvSpPr>
        <p:spPr>
          <a:xfrm>
            <a:off x="1169274" y="6239921"/>
            <a:ext cx="41620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Food and You 2: Wave 8 September 2024</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82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poisoning</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DBA2A6B2-DE5E-893B-F774-4950639180E5}"/>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Food poisoning</a:t>
            </a: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7113078" cy="3600000"/>
          </a:xfrm>
        </p:spPr>
        <p:txBody>
          <a:bodyPr/>
          <a:lstStyle/>
          <a:p>
            <a:pPr marL="0" indent="0">
              <a:buNone/>
            </a:pPr>
            <a:r>
              <a:rPr lang="en-US" sz="2000" dirty="0">
                <a:latin typeface="Arial" panose="020B0604020202020204" pitchFamily="34" charset="0"/>
                <a:cs typeface="Arial" panose="020B0604020202020204" pitchFamily="34" charset="0"/>
              </a:rPr>
              <a:t>Food safety is not just a UK problem, the World Health Organisation estimates that </a:t>
            </a:r>
            <a:r>
              <a:rPr lang="en-GB" sz="2000" dirty="0">
                <a:latin typeface="Arial" panose="020B0604020202020204" pitchFamily="34" charset="0"/>
                <a:cs typeface="Arial" panose="020B0604020202020204" pitchFamily="34" charset="0"/>
              </a:rPr>
              <a:t>approximately 600 million, almost 1 in 10 people in the world, fall ill after eating contaminated food and 420 000 die every year, resulting in the loss of 33 million healthy life years.</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Therefore, it is essential that all food handlers, whether they are cooking and serving food for consumers to purchase or cooking for themselves or their families at home, take the steps necessary to reduce the risk of food poisoning.</a:t>
            </a:r>
            <a:endParaRPr lang="en-GB"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2" descr="Image result for WHO Five Keys to Safer Food at ho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4774" y="1705708"/>
            <a:ext cx="2930520" cy="41027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7972" y="6139681"/>
            <a:ext cx="2671386"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hlinkClick r:id="rId3"/>
              </a:rPr>
              <a:t>World Health Organisation</a:t>
            </a:r>
            <a:endParaRPr lang="en-GB"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B8EB321-0FED-05C7-B69E-DCC761434ED3}"/>
              </a:ext>
            </a:extLst>
          </p:cNvPr>
          <p:cNvSpPr txBox="1"/>
          <p:nvPr/>
        </p:nvSpPr>
        <p:spPr>
          <a:xfrm>
            <a:off x="9270124" y="6139681"/>
            <a:ext cx="2406869"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a:rPr>
              <a:t>Five keys to safer food</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44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0336" y="1563798"/>
            <a:ext cx="9720000" cy="720000"/>
          </a:xfrm>
        </p:spPr>
        <p:txBody>
          <a:bodyPr/>
          <a:lstStyle/>
          <a:p>
            <a:r>
              <a:rPr lang="en-US" sz="3600" dirty="0">
                <a:latin typeface="Arial" panose="020B0604020202020204" pitchFamily="34" charset="0"/>
                <a:cs typeface="Arial" panose="020B0604020202020204" pitchFamily="34" charset="0"/>
              </a:rPr>
              <a:t>Symptoms of food poisoning</a:t>
            </a:r>
            <a:br>
              <a:rPr lang="en-GB" sz="3600" dirty="0">
                <a:latin typeface="Arial" panose="020B0604020202020204" pitchFamily="34" charset="0"/>
                <a:cs typeface="Arial" panose="020B0604020202020204" pitchFamily="34" charset="0"/>
              </a:rPr>
            </a:br>
            <a:br>
              <a:rPr lang="en-US"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p:txBody>
          <a:bodyPr/>
          <a:lstStyle/>
          <a:p>
            <a:endParaRPr lang="en-GB"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 symptoms of food poisoning include: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nausea;</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vomiting;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stomach pains;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diarrhoea.</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7615" y="2283797"/>
            <a:ext cx="4029378" cy="2687595"/>
          </a:xfrm>
          <a:prstGeom prst="rect">
            <a:avLst/>
          </a:prstGeom>
        </p:spPr>
      </p:pic>
    </p:spTree>
    <p:extLst>
      <p:ext uri="{BB962C8B-B14F-4D97-AF65-F5344CB8AC3E}">
        <p14:creationId xmlns:p14="http://schemas.microsoft.com/office/powerpoint/2010/main" val="67013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People at high risk</a:t>
            </a:r>
            <a:br>
              <a:rPr lang="en-GB"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6251432"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Elderly people, babies and anyone who is ill or pregnant needs to be extra careful about the food they eat.</a:t>
            </a:r>
          </a:p>
          <a:p>
            <a:pPr>
              <a:spcBef>
                <a:spcPct val="0"/>
              </a:spcBef>
            </a:pPr>
            <a:endParaRPr lang="en-GB" altLang="en-US" sz="2000" b="1" dirty="0">
              <a:latin typeface="Arial" panose="020B0604020202020204" pitchFamily="34" charset="0"/>
              <a:cs typeface="Arial" panose="020B0604020202020204" pitchFamily="34" charset="0"/>
            </a:endParaRPr>
          </a:p>
          <a:p>
            <a:pPr>
              <a:spcBef>
                <a:spcPct val="0"/>
              </a:spcBef>
            </a:pPr>
            <a:endParaRPr lang="en-GB" altLang="en-US" sz="2000" b="1"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For example, pregnant women or anyone with low resistance to infection should avoid high risk foods such as unpasteurised soft cheese.</a:t>
            </a:r>
            <a:endParaRPr lang="en-US" altLang="en-US"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5" descr="Elderly asian wom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44894" y="1737736"/>
            <a:ext cx="1288760" cy="141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frican mum and bab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4367" y="3289870"/>
            <a:ext cx="1309814" cy="138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quare pregnant bell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55435" y="4846020"/>
            <a:ext cx="1325072" cy="13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70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poisoning micro-organisms</a:t>
            </a:r>
          </a:p>
        </p:txBody>
      </p:sp>
      <p:sp>
        <p:nvSpPr>
          <p:cNvPr id="3" name="Subtitle 2"/>
          <p:cNvSpPr>
            <a:spLocks noGrp="1"/>
          </p:cNvSpPr>
          <p:nvPr>
            <p:ph type="subTitle" idx="1"/>
          </p:nvPr>
        </p:nvSpPr>
        <p:spPr>
          <a:xfrm>
            <a:off x="1169276" y="2571092"/>
            <a:ext cx="5258418"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Micro-organisms occur naturally in the environment, on cereals, vegetables, fruit, animals, people, water, soil and in the air.  </a:t>
            </a:r>
          </a:p>
          <a:p>
            <a:pPr>
              <a:spcBef>
                <a:spcPct val="50000"/>
              </a:spcBef>
            </a:pPr>
            <a:endParaRPr lang="en-GB" altLang="en-US" sz="2000" dirty="0">
              <a:latin typeface="Arial" panose="020B0604020202020204" pitchFamily="34" charset="0"/>
              <a:cs typeface="Arial" panose="020B0604020202020204" pitchFamily="34" charset="0"/>
            </a:endParaRPr>
          </a:p>
          <a:p>
            <a:pPr marL="0" indent="0">
              <a:spcBef>
                <a:spcPct val="50000"/>
              </a:spcBef>
              <a:buNone/>
            </a:pPr>
            <a:r>
              <a:rPr lang="en-GB" altLang="en-US" sz="2000" dirty="0">
                <a:latin typeface="Arial" panose="020B0604020202020204" pitchFamily="34" charset="0"/>
                <a:cs typeface="Arial" panose="020B0604020202020204" pitchFamily="34" charset="0"/>
              </a:rPr>
              <a:t>Most bacteria are harmless, but a small number can cause illness.  </a:t>
            </a:r>
          </a:p>
          <a:p>
            <a:pPr marL="0" indent="0">
              <a:spcBef>
                <a:spcPct val="50000"/>
              </a:spcBef>
              <a:buNone/>
            </a:pPr>
            <a:endParaRPr lang="en-GB" altLang="en-US" sz="2000" dirty="0">
              <a:latin typeface="Arial" panose="020B0604020202020204" pitchFamily="34" charset="0"/>
              <a:cs typeface="Arial" panose="020B0604020202020204" pitchFamily="34" charset="0"/>
            </a:endParaRPr>
          </a:p>
          <a:p>
            <a:pPr marL="0" indent="0">
              <a:spcBef>
                <a:spcPct val="50000"/>
              </a:spcBef>
              <a:buNone/>
            </a:pPr>
            <a:r>
              <a:rPr lang="en-GB" altLang="en-US" sz="2000" dirty="0">
                <a:latin typeface="Arial" panose="020B0604020202020204" pitchFamily="34" charset="0"/>
                <a:cs typeface="Arial" panose="020B0604020202020204" pitchFamily="34" charset="0"/>
              </a:rPr>
              <a:t>Food which is contaminated with food poisoning micro-organisms can look, taste and smell normal.</a:t>
            </a:r>
          </a:p>
          <a:p>
            <a:pPr>
              <a:spcBef>
                <a:spcPct val="0"/>
              </a:spcBef>
            </a:pPr>
            <a:endParaRPr lang="en-US" altLang="en-US"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5476" y="2571091"/>
            <a:ext cx="4509172" cy="3012127"/>
          </a:xfrm>
          <a:prstGeom prst="rect">
            <a:avLst/>
          </a:prstGeom>
        </p:spPr>
      </p:pic>
    </p:spTree>
    <p:extLst>
      <p:ext uri="{BB962C8B-B14F-4D97-AF65-F5344CB8AC3E}">
        <p14:creationId xmlns:p14="http://schemas.microsoft.com/office/powerpoint/2010/main" val="72912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poisoning micro-organisms</a:t>
            </a:r>
          </a:p>
        </p:txBody>
      </p:sp>
      <p:sp>
        <p:nvSpPr>
          <p:cNvPr id="3" name="Subtitle 2"/>
          <p:cNvSpPr>
            <a:spLocks noGrp="1"/>
          </p:cNvSpPr>
          <p:nvPr>
            <p:ph type="subTitle" idx="1"/>
          </p:nvPr>
        </p:nvSpPr>
        <p:spPr>
          <a:xfrm>
            <a:off x="1169274" y="2434458"/>
            <a:ext cx="5472766"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Changes in food, either through enzyme deterioration of food or micro-organism growth, will eventually lead to the food becoming inedible or unsafe if eaten. </a:t>
            </a:r>
          </a:p>
          <a:p>
            <a:pPr>
              <a:spcBef>
                <a:spcPct val="0"/>
              </a:spcBef>
            </a:pPr>
            <a:endParaRPr lang="en-GB" altLang="en-US" sz="2000" dirty="0">
              <a:latin typeface="Arial" panose="020B0604020202020204" pitchFamily="34" charset="0"/>
              <a:cs typeface="Arial" panose="020B0604020202020204" pitchFamily="34" charset="0"/>
            </a:endParaRP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Contaminants may be already present in the food, e.g. salmonella in chicken or transferred to the food by humans, flies, rodents and other pests.</a:t>
            </a:r>
            <a:endParaRPr lang="en-US" altLang="en-US" sz="2000" dirty="0">
              <a:latin typeface="Arial" panose="020B0604020202020204" pitchFamily="34" charset="0"/>
              <a:cs typeface="Arial" panose="020B0604020202020204" pitchFamily="34" charset="0"/>
            </a:endParaRPr>
          </a:p>
          <a:p>
            <a:pPr>
              <a:spcBef>
                <a:spcPct val="0"/>
              </a:spcBef>
            </a:pPr>
            <a:endParaRPr lang="en-US" altLang="en-US"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6371" y="2605360"/>
            <a:ext cx="4750379" cy="2983238"/>
          </a:xfrm>
          <a:prstGeom prst="rect">
            <a:avLst/>
          </a:prstGeom>
        </p:spPr>
      </p:pic>
    </p:spTree>
    <p:extLst>
      <p:ext uri="{BB962C8B-B14F-4D97-AF65-F5344CB8AC3E}">
        <p14:creationId xmlns:p14="http://schemas.microsoft.com/office/powerpoint/2010/main" val="2691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Bacterial growth and multiplication</a:t>
            </a:r>
          </a:p>
        </p:txBody>
      </p:sp>
      <p:sp>
        <p:nvSpPr>
          <p:cNvPr id="3" name="Subtitle 2"/>
          <p:cNvSpPr>
            <a:spLocks noGrp="1"/>
          </p:cNvSpPr>
          <p:nvPr>
            <p:ph type="subTitle" idx="1"/>
          </p:nvPr>
        </p:nvSpPr>
        <p:spPr>
          <a:xfrm>
            <a:off x="1169276" y="2571092"/>
            <a:ext cx="6110755" cy="3600000"/>
          </a:xfrm>
        </p:spPr>
        <p:txBody>
          <a:bodyPr/>
          <a:lstStyle/>
          <a:p>
            <a:pPr marL="0" indent="0">
              <a:buNone/>
            </a:pPr>
            <a:r>
              <a:rPr lang="en-US" sz="2000" dirty="0">
                <a:latin typeface="Arial" panose="020B0604020202020204" pitchFamily="34" charset="0"/>
                <a:cs typeface="Arial" panose="020B0604020202020204" pitchFamily="34" charset="0"/>
              </a:rPr>
              <a:t>All bacteria, including those that are harmful, have four requirements to survive and grow:</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food;</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moisture;</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warmth;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time.</a:t>
            </a:r>
            <a:endParaRPr lang="en-GB" sz="2000" dirty="0">
              <a:latin typeface="Arial" panose="020B0604020202020204" pitchFamily="34" charset="0"/>
              <a:cs typeface="Arial" panose="020B0604020202020204" pitchFamily="34" charset="0"/>
            </a:endParaRPr>
          </a:p>
          <a:p>
            <a:pPr marL="0" indent="0">
              <a:buNone/>
            </a:pPr>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511" y="2708148"/>
            <a:ext cx="4340461" cy="2053038"/>
          </a:xfrm>
          <a:prstGeom prst="rect">
            <a:avLst/>
          </a:prstGeom>
        </p:spPr>
      </p:pic>
    </p:spTree>
    <p:extLst>
      <p:ext uri="{BB962C8B-B14F-4D97-AF65-F5344CB8AC3E}">
        <p14:creationId xmlns:p14="http://schemas.microsoft.com/office/powerpoint/2010/main" val="3004089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a:t>
            </a:r>
          </a:p>
        </p:txBody>
      </p:sp>
      <p:sp>
        <p:nvSpPr>
          <p:cNvPr id="3" name="Subtitle 2"/>
          <p:cNvSpPr>
            <a:spLocks noGrp="1"/>
          </p:cNvSpPr>
          <p:nvPr>
            <p:ph type="subTitle" idx="1"/>
          </p:nvPr>
        </p:nvSpPr>
        <p:spPr>
          <a:xfrm>
            <a:off x="1169276" y="2571092"/>
            <a:ext cx="6334183" cy="3600000"/>
          </a:xfrm>
        </p:spPr>
        <p:txBody>
          <a:bodyPr/>
          <a:lstStyle/>
          <a:p>
            <a:pPr marL="0" indent="0">
              <a:buNone/>
            </a:pPr>
            <a:r>
              <a:rPr lang="en-GB" altLang="en-US" sz="2000" dirty="0">
                <a:latin typeface="Arial" panose="020B0604020202020204" pitchFamily="34" charset="0"/>
                <a:cs typeface="Arial" panose="020B0604020202020204" pitchFamily="34" charset="0"/>
              </a:rPr>
              <a:t>Bacteria can grow and multiply on all foods. This means that all food must be stored, handled and, if appropriate, cooked correctly.</a:t>
            </a:r>
          </a:p>
          <a:p>
            <a:pPr marL="0" indent="0">
              <a:lnSpc>
                <a:spcPct val="100000"/>
              </a:lnSpc>
              <a:buNone/>
            </a:pPr>
            <a:r>
              <a:rPr lang="en-GB" altLang="en-US" sz="2000" dirty="0">
                <a:latin typeface="Arial" panose="020B0604020202020204" pitchFamily="34" charset="0"/>
                <a:cs typeface="Arial" panose="020B0604020202020204" pitchFamily="34" charset="0"/>
              </a:rPr>
              <a:t>However, some foods, more than others, provide the ideal conditions needed for harmful micro-organisms to grow and are known as ‘high risk foods’.</a:t>
            </a:r>
          </a:p>
          <a:p>
            <a:pPr marL="0" indent="0">
              <a:buNone/>
            </a:pPr>
            <a:r>
              <a:rPr lang="en-GB" altLang="en-US" sz="2000" dirty="0">
                <a:latin typeface="Arial" panose="020B0604020202020204" pitchFamily="34" charset="0"/>
                <a:cs typeface="Arial" panose="020B0604020202020204" pitchFamily="34" charset="0"/>
              </a:rPr>
              <a:t>High risk foods are often high in fat and protein, such as cooked meat, cooked fish, dairy and eggs.  Cooked pasta and rice, although not high in fat and protein, are also regarded as  high-risk foods if they are not cooled quickly and stored below 5°C.</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2780" y="2571092"/>
            <a:ext cx="4228825" cy="2977093"/>
          </a:xfrm>
          <a:prstGeom prst="rect">
            <a:avLst/>
          </a:prstGeom>
        </p:spPr>
      </p:pic>
    </p:spTree>
    <p:extLst>
      <p:ext uri="{BB962C8B-B14F-4D97-AF65-F5344CB8AC3E}">
        <p14:creationId xmlns:p14="http://schemas.microsoft.com/office/powerpoint/2010/main" val="4197360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05249B-46DA-4A3F-9F87-136EE173B823}">
  <ds:schemaRefs>
    <ds:schemaRef ds:uri="http://schemas.microsoft.com/sharepoint/v3/contenttype/forms"/>
  </ds:schemaRefs>
</ds:datastoreItem>
</file>

<file path=customXml/itemProps2.xml><?xml version="1.0" encoding="utf-8"?>
<ds:datastoreItem xmlns:ds="http://schemas.openxmlformats.org/officeDocument/2006/customXml" ds:itemID="{6C70E47B-BDA2-43DB-AB20-6DAC40C15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698CA9-54F9-400A-8E00-5F2F39243046}">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docProps/app.xml><?xml version="1.0" encoding="utf-8"?>
<Properties xmlns="http://schemas.openxmlformats.org/officeDocument/2006/extended-properties" xmlns:vt="http://schemas.openxmlformats.org/officeDocument/2006/docPropsVTypes">
  <TotalTime>31</TotalTime>
  <Words>1709</Words>
  <Application>Microsoft Office PowerPoint</Application>
  <PresentationFormat>Widescreen</PresentationFormat>
  <Paragraphs>169</Paragraphs>
  <Slides>28</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28</vt:i4>
      </vt:variant>
    </vt:vector>
  </HeadingPairs>
  <TitlesOfParts>
    <vt:vector size="33" baseType="lpstr">
      <vt:lpstr>Arial</vt:lpstr>
      <vt:lpstr>Office Theme</vt:lpstr>
      <vt:lpstr>Custom Design</vt:lpstr>
      <vt:lpstr>1_Custom Design</vt:lpstr>
      <vt:lpstr>3_Custom Design</vt:lpstr>
      <vt:lpstr>Food poisoning </vt:lpstr>
      <vt:lpstr>Food poisoning </vt:lpstr>
      <vt:lpstr>Food poisoning </vt:lpstr>
      <vt:lpstr>Symptoms of food poisoning  </vt:lpstr>
      <vt:lpstr>People at high risk </vt:lpstr>
      <vt:lpstr>Food poisoning micro-organisms</vt:lpstr>
      <vt:lpstr>Food poisoning micro-organisms</vt:lpstr>
      <vt:lpstr>Bacterial growth and multiplication</vt:lpstr>
      <vt:lpstr>Food</vt:lpstr>
      <vt:lpstr>High risk foods</vt:lpstr>
      <vt:lpstr>Moisture</vt:lpstr>
      <vt:lpstr>Warmth – temperature control</vt:lpstr>
      <vt:lpstr>Warmth</vt:lpstr>
      <vt:lpstr>Temperatures to remember</vt:lpstr>
      <vt:lpstr>Temperatures to remember</vt:lpstr>
      <vt:lpstr>Time</vt:lpstr>
      <vt:lpstr>Preventing bacterial multiplication  </vt:lpstr>
      <vt:lpstr>Factors affecting food poisoning</vt:lpstr>
      <vt:lpstr>Factors affecting food poisoning</vt:lpstr>
      <vt:lpstr>Preventing food spoilage, contamination and poisoning  </vt:lpstr>
      <vt:lpstr>Preventing food spoilage, contamination and poisoning </vt:lpstr>
      <vt:lpstr>Preventing food spoilage, contamination and poisoning </vt:lpstr>
      <vt:lpstr>Preventing food spoilage, contamination and poisoning</vt:lpstr>
      <vt:lpstr>Reducing the risks</vt:lpstr>
      <vt:lpstr>Reducing the risks</vt:lpstr>
      <vt:lpstr>Eating out</vt:lpstr>
      <vt:lpstr>Eating out</vt:lpstr>
      <vt:lpstr>Food poisoning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41</cp:revision>
  <dcterms:created xsi:type="dcterms:W3CDTF">2018-10-10T09:22:08Z</dcterms:created>
  <dcterms:modified xsi:type="dcterms:W3CDTF">2024-10-08T15:18:44Z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