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21"/>
  </p:handoutMasterIdLst>
  <p:sldIdLst>
    <p:sldId id="25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1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EFBE0-CE47-48D5-9580-57288C3F496E}" v="4" dt="2024-04-30T14:55:05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06" d="100"/>
          <a:sy n="106" d="100"/>
        </p:scale>
        <p:origin x="8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D97912EC-341B-4CAE-998C-565C4A55E86C}"/>
    <pc:docChg chg="modSld modMainMaster">
      <pc:chgData name="Alexander White" userId="3da70261-e0e7-408d-aace-eb577feade9e" providerId="ADAL" clId="{D97912EC-341B-4CAE-998C-565C4A55E86C}" dt="2024-02-05T09:46:03.868" v="5" actId="1076"/>
      <pc:docMkLst>
        <pc:docMk/>
      </pc:docMkLst>
      <pc:sldChg chg="addSp modSp mod">
        <pc:chgData name="Alexander White" userId="3da70261-e0e7-408d-aace-eb577feade9e" providerId="ADAL" clId="{D97912EC-341B-4CAE-998C-565C4A55E86C}" dt="2024-02-05T09:46:03.868" v="5" actId="1076"/>
        <pc:sldMkLst>
          <pc:docMk/>
          <pc:sldMk cId="1219004254" sldId="261"/>
        </pc:sldMkLst>
        <pc:spChg chg="add mod">
          <ac:chgData name="Alexander White" userId="3da70261-e0e7-408d-aace-eb577feade9e" providerId="ADAL" clId="{D97912EC-341B-4CAE-998C-565C4A55E86C}" dt="2024-02-05T09:46:03.868" v="5" actId="1076"/>
          <ac:spMkLst>
            <pc:docMk/>
            <pc:sldMk cId="1219004254" sldId="261"/>
            <ac:spMk id="4" creationId="{D4F1BF00-6399-DB53-B55B-06CC8B4FD319}"/>
          </ac:spMkLst>
        </pc:spChg>
      </pc:sldChg>
      <pc:sldMasterChg chg="modSp mod">
        <pc:chgData name="Alexander White" userId="3da70261-e0e7-408d-aace-eb577feade9e" providerId="ADAL" clId="{D97912EC-341B-4CAE-998C-565C4A55E86C}" dt="2024-02-05T09:34:34.400" v="0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D97912EC-341B-4CAE-998C-565C4A55E86C}" dt="2024-02-05T09:34:34.400" v="0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D97912EC-341B-4CAE-998C-565C4A55E86C}" dt="2024-02-05T09:34:39.798" v="1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D97912EC-341B-4CAE-998C-565C4A55E86C}" dt="2024-02-05T09:34:39.798" v="1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D97912EC-341B-4CAE-998C-565C4A55E86C}" dt="2024-02-05T09:34:43.899" v="2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D97912EC-341B-4CAE-998C-565C4A55E86C}" dt="2024-02-05T09:34:43.899" v="2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D97912EC-341B-4CAE-998C-565C4A55E86C}" dt="2024-02-05T09:34:47.859" v="3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D97912EC-341B-4CAE-998C-565C4A55E86C}" dt="2024-02-05T09:34:47.859" v="3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Alex White" userId="57e9160509e0eb1c" providerId="LiveId" clId="{F44B8328-7B6F-492F-9463-40520D549F23}"/>
    <pc:docChg chg="modSld">
      <pc:chgData name="Alex White" userId="57e9160509e0eb1c" providerId="LiveId" clId="{F44B8328-7B6F-492F-9463-40520D549F23}" dt="2024-02-15T10:14:19.271" v="28" actId="14100"/>
      <pc:docMkLst>
        <pc:docMk/>
      </pc:docMkLst>
      <pc:sldChg chg="modSp mod">
        <pc:chgData name="Alex White" userId="57e9160509e0eb1c" providerId="LiveId" clId="{F44B8328-7B6F-492F-9463-40520D549F23}" dt="2024-02-15T10:13:01.791" v="20" actId="20577"/>
        <pc:sldMkLst>
          <pc:docMk/>
          <pc:sldMk cId="3227605947" sldId="262"/>
        </pc:sldMkLst>
        <pc:spChg chg="mod">
          <ac:chgData name="Alex White" userId="57e9160509e0eb1c" providerId="LiveId" clId="{F44B8328-7B6F-492F-9463-40520D549F23}" dt="2024-02-15T10:13:01.791" v="20" actId="20577"/>
          <ac:spMkLst>
            <pc:docMk/>
            <pc:sldMk cId="3227605947" sldId="262"/>
            <ac:spMk id="3" creationId="{00000000-0000-0000-0000-000000000000}"/>
          </ac:spMkLst>
        </pc:spChg>
      </pc:sldChg>
      <pc:sldChg chg="modSp mod">
        <pc:chgData name="Alex White" userId="57e9160509e0eb1c" providerId="LiveId" clId="{F44B8328-7B6F-492F-9463-40520D549F23}" dt="2024-02-15T10:13:49.225" v="27" actId="1076"/>
        <pc:sldMkLst>
          <pc:docMk/>
          <pc:sldMk cId="3227605947" sldId="263"/>
        </pc:sldMkLst>
        <pc:spChg chg="mod">
          <ac:chgData name="Alex White" userId="57e9160509e0eb1c" providerId="LiveId" clId="{F44B8328-7B6F-492F-9463-40520D549F23}" dt="2024-02-15T10:13:11.569" v="23" actId="14100"/>
          <ac:spMkLst>
            <pc:docMk/>
            <pc:sldMk cId="3227605947" sldId="263"/>
            <ac:spMk id="3" creationId="{00000000-0000-0000-0000-000000000000}"/>
          </ac:spMkLst>
        </pc:spChg>
        <pc:picChg chg="mod">
          <ac:chgData name="Alex White" userId="57e9160509e0eb1c" providerId="LiveId" clId="{F44B8328-7B6F-492F-9463-40520D549F23}" dt="2024-02-15T10:13:49.225" v="27" actId="1076"/>
          <ac:picMkLst>
            <pc:docMk/>
            <pc:sldMk cId="3227605947" sldId="263"/>
            <ac:picMk id="4" creationId="{00000000-0000-0000-0000-000000000000}"/>
          </ac:picMkLst>
        </pc:picChg>
      </pc:sldChg>
      <pc:sldChg chg="modSp mod">
        <pc:chgData name="Alex White" userId="57e9160509e0eb1c" providerId="LiveId" clId="{F44B8328-7B6F-492F-9463-40520D549F23}" dt="2024-02-15T10:14:19.271" v="28" actId="14100"/>
        <pc:sldMkLst>
          <pc:docMk/>
          <pc:sldMk cId="1621079943" sldId="266"/>
        </pc:sldMkLst>
        <pc:picChg chg="mod">
          <ac:chgData name="Alex White" userId="57e9160509e0eb1c" providerId="LiveId" clId="{F44B8328-7B6F-492F-9463-40520D549F23}" dt="2024-02-15T10:14:19.271" v="28" actId="14100"/>
          <ac:picMkLst>
            <pc:docMk/>
            <pc:sldMk cId="1621079943" sldId="266"/>
            <ac:picMk id="4" creationId="{00000000-0000-0000-0000-000000000000}"/>
          </ac:picMkLst>
        </pc:picChg>
      </pc:sldChg>
    </pc:docChg>
  </pc:docChgLst>
  <pc:docChgLst>
    <pc:chgData name="Ewen Trafford" userId="e520b4bf-a196-48b7-bc10-b1590a457daa" providerId="ADAL" clId="{67CEFBE0-CE47-48D5-9580-57288C3F496E}"/>
    <pc:docChg chg="modSld">
      <pc:chgData name="Ewen Trafford" userId="e520b4bf-a196-48b7-bc10-b1590a457daa" providerId="ADAL" clId="{67CEFBE0-CE47-48D5-9580-57288C3F496E}" dt="2024-04-30T14:55:11.480" v="16" actId="1076"/>
      <pc:docMkLst>
        <pc:docMk/>
      </pc:docMkLst>
      <pc:sldChg chg="addSp delSp modSp mod">
        <pc:chgData name="Ewen Trafford" userId="e520b4bf-a196-48b7-bc10-b1590a457daa" providerId="ADAL" clId="{67CEFBE0-CE47-48D5-9580-57288C3F496E}" dt="2024-04-30T14:54:04.683" v="7" actId="1076"/>
        <pc:sldMkLst>
          <pc:docMk/>
          <pc:sldMk cId="3227605947" sldId="263"/>
        </pc:sldMkLst>
        <pc:picChg chg="del">
          <ac:chgData name="Ewen Trafford" userId="e520b4bf-a196-48b7-bc10-b1590a457daa" providerId="ADAL" clId="{67CEFBE0-CE47-48D5-9580-57288C3F496E}" dt="2024-04-30T14:53:46.808" v="0" actId="478"/>
          <ac:picMkLst>
            <pc:docMk/>
            <pc:sldMk cId="3227605947" sldId="263"/>
            <ac:picMk id="4" creationId="{00000000-0000-0000-0000-000000000000}"/>
          </ac:picMkLst>
        </pc:picChg>
        <pc:picChg chg="add mod">
          <ac:chgData name="Ewen Trafford" userId="e520b4bf-a196-48b7-bc10-b1590a457daa" providerId="ADAL" clId="{67CEFBE0-CE47-48D5-9580-57288C3F496E}" dt="2024-04-30T14:54:04.683" v="7" actId="1076"/>
          <ac:picMkLst>
            <pc:docMk/>
            <pc:sldMk cId="3227605947" sldId="263"/>
            <ac:picMk id="6" creationId="{6458CD2B-5253-E3A7-DECA-EFD2726B07C2}"/>
          </ac:picMkLst>
        </pc:picChg>
      </pc:sldChg>
      <pc:sldChg chg="addSp delSp modSp mod">
        <pc:chgData name="Ewen Trafford" userId="e520b4bf-a196-48b7-bc10-b1590a457daa" providerId="ADAL" clId="{67CEFBE0-CE47-48D5-9580-57288C3F496E}" dt="2024-04-30T14:55:11.480" v="16" actId="1076"/>
        <pc:sldMkLst>
          <pc:docMk/>
          <pc:sldMk cId="1621079943" sldId="267"/>
        </pc:sldMkLst>
        <pc:spChg chg="mod">
          <ac:chgData name="Ewen Trafford" userId="e520b4bf-a196-48b7-bc10-b1590a457daa" providerId="ADAL" clId="{67CEFBE0-CE47-48D5-9580-57288C3F496E}" dt="2024-04-30T14:54:09.732" v="8" actId="14100"/>
          <ac:spMkLst>
            <pc:docMk/>
            <pc:sldMk cId="1621079943" sldId="267"/>
            <ac:spMk id="3" creationId="{00000000-0000-0000-0000-000000000000}"/>
          </ac:spMkLst>
        </pc:spChg>
        <pc:picChg chg="del">
          <ac:chgData name="Ewen Trafford" userId="e520b4bf-a196-48b7-bc10-b1590a457daa" providerId="ADAL" clId="{67CEFBE0-CE47-48D5-9580-57288C3F496E}" dt="2024-04-30T14:54:10.794" v="9" actId="478"/>
          <ac:picMkLst>
            <pc:docMk/>
            <pc:sldMk cId="1621079943" sldId="267"/>
            <ac:picMk id="4" creationId="{00000000-0000-0000-0000-000000000000}"/>
          </ac:picMkLst>
        </pc:picChg>
        <pc:picChg chg="add mod">
          <ac:chgData name="Ewen Trafford" userId="e520b4bf-a196-48b7-bc10-b1590a457daa" providerId="ADAL" clId="{67CEFBE0-CE47-48D5-9580-57288C3F496E}" dt="2024-04-30T14:55:11.480" v="16" actId="1076"/>
          <ac:picMkLst>
            <pc:docMk/>
            <pc:sldMk cId="1621079943" sldId="267"/>
            <ac:picMk id="6" creationId="{B2C05305-868E-D6E7-7132-792EE1FC63F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BD8E-21EC-47C8-9C9F-DA2C03AD4D87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3C6F6-2E9E-4CDD-B419-44FFD884D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8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1" y="3318826"/>
            <a:ext cx="9968571" cy="733096"/>
          </a:xfrm>
        </p:spPr>
        <p:txBody>
          <a:bodyPr/>
          <a:lstStyle/>
          <a:p>
            <a:r>
              <a:rPr lang="en-GB" dirty="0"/>
              <a:t>Modified Atmosphere Packaging (MAP) and ambient foods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Ambient food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84670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Ambient food is stored and sold at room temperature. </a:t>
            </a:r>
          </a:p>
          <a:p>
            <a:pPr marL="0" indent="0">
              <a:buNone/>
            </a:pPr>
            <a:r>
              <a:rPr lang="en-GB" sz="2000" dirty="0"/>
              <a:t>Canned and aseptically packaged food are examples of ambient products, e.g. ready meals, fruit juices, UHT milk.</a:t>
            </a:r>
          </a:p>
          <a:p>
            <a:pPr marL="0" indent="0">
              <a:buNone/>
            </a:pPr>
            <a:r>
              <a:rPr lang="en-GB" sz="2000" dirty="0"/>
              <a:t>They are intended to have a long shelf-life, and undergo rigorous heat treatment to destroy potentially harmful microorganisms.</a:t>
            </a:r>
          </a:p>
          <a:p>
            <a:pPr marL="0" indent="0">
              <a:buNone/>
            </a:pPr>
            <a:r>
              <a:rPr lang="en-GB" sz="2000" dirty="0"/>
              <a:t>Pasteurisation and sterilisation are the two main heat processes used. </a:t>
            </a:r>
          </a:p>
          <a:p>
            <a:pPr marL="0" indent="0">
              <a:buNone/>
            </a:pPr>
            <a:r>
              <a:rPr lang="en-GB" sz="2000" dirty="0"/>
              <a:t>Some ambient food is not heat treated, e.g. cereals.</a:t>
            </a:r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816" y="2907792"/>
            <a:ext cx="2782989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Ambient food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5468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Only harmless micro-organisms can be allowed to survive processing treatment. Canned fruit juice, which may contain spore-forming bacteria, will be safe as long as the pH is low enough to ensure the bacterial growth could not occur.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Low-acidic food undergoes a rigorous heat treatment known as the ‘Botulinum cook’ – to reduce the numbers of clostridium botulinum spores to a safe level.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is because these spores are very resistant to heat.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960" y="2283798"/>
            <a:ext cx="3058194" cy="27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Ambient food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80113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Ambient food, such as cereals, rice and pulses must be stored carefully.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moisture content for each needs to be kept low to prevent mould and yeast spoilage.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256" y="1704091"/>
            <a:ext cx="1744980" cy="2377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002" y="4081448"/>
            <a:ext cx="1872234" cy="18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Modified Atmosphere Packaging (MAP) and ambient foods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1BF00-6399-DB53-B55B-06CC8B4FD319}"/>
              </a:ext>
            </a:extLst>
          </p:cNvPr>
          <p:cNvSpPr txBox="1"/>
          <p:nvPr/>
        </p:nvSpPr>
        <p:spPr>
          <a:xfrm>
            <a:off x="487585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preservation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2491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Chilling food can have a preservative effect by reducing and delaying microbial activity.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However, the shelf-life of a chilled product can be increased by modifying the gases surrounding the food.</a:t>
            </a:r>
          </a:p>
          <a:p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4" descr="packaged meat 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8287" y="2090412"/>
            <a:ext cx="3623713" cy="2527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05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Modified Atmosphere Packaging (MAP)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0545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Modified atmosphere packaging is the enclosure of a food, e.g. bacon, in a package in which the atmosphere has been changed by altering the proportions of carbon dioxide, oxygen, nitrogen, water vapour and trace gases.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process limits microbial as well as biochemical activity. This modification is performed by gas flush packaging – air is removed and replaced by a controlled mixture of gases.</a:t>
            </a:r>
          </a:p>
          <a:p>
            <a:endParaRPr lang="en-US" sz="2000" dirty="0"/>
          </a:p>
        </p:txBody>
      </p:sp>
      <p:pic>
        <p:nvPicPr>
          <p:cNvPr id="6" name="Picture 5" descr="A tray of sausages wrapped in plastic&#10;&#10;Description automatically generated">
            <a:extLst>
              <a:ext uri="{FF2B5EF4-FFF2-40B4-BE49-F238E27FC236}">
                <a16:creationId xmlns:a16="http://schemas.microsoft.com/office/drawing/2014/main" id="{6458CD2B-5253-E3A7-DECA-EFD2726B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515" y="2571092"/>
            <a:ext cx="4681524" cy="31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0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Proportion of gases in packaging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945" y="2217123"/>
            <a:ext cx="3816350" cy="195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258" y="2283798"/>
            <a:ext cx="2663825" cy="181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945" y="4504363"/>
            <a:ext cx="3816350" cy="1979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995" y="4504363"/>
            <a:ext cx="3527425" cy="183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Proportion of gases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4536" y="2657968"/>
            <a:ext cx="1873250" cy="127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80" y="2186538"/>
            <a:ext cx="4032250" cy="201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98" y="4470848"/>
            <a:ext cx="3960813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887" y="2510810"/>
            <a:ext cx="3889375" cy="1927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887" y="4665047"/>
            <a:ext cx="3816350" cy="1970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Thermoplastic polymers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06628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sz="2000" dirty="0"/>
              <a:t>Nearly all packaging for this process is based on </a:t>
            </a:r>
            <a:r>
              <a:rPr lang="en-GB" altLang="en-US" sz="2000" b="1" dirty="0"/>
              <a:t>thermoplastic polymers</a:t>
            </a:r>
            <a:r>
              <a:rPr lang="en-GB" altLang="en-US" sz="2000" dirty="0"/>
              <a:t>. The reasons for this are that they: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have greater flexibility, i.e. can be formed into different shapes;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are light in weight;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provide a gas barrier;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can be sealed easily;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can be printed on.</a:t>
            </a:r>
          </a:p>
          <a:p>
            <a:endParaRPr lang="en-US" sz="2000" dirty="0"/>
          </a:p>
        </p:txBody>
      </p:sp>
      <p:pic>
        <p:nvPicPr>
          <p:cNvPr id="4" name="Picture 3" descr="Image result for Bagged salad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038" y="3241548"/>
            <a:ext cx="4003107" cy="2653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Thermoplastic polymers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43453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sz="2000" dirty="0"/>
              <a:t>Thermoplastic polymers are also used because they: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are resistant to physical pressures of manufacturing, distributing and retailing; </a:t>
            </a:r>
            <a:endParaRPr lang="en-US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have good aesthetic properties;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can be multi-layered with other materials to enhance overall properties.</a:t>
            </a:r>
            <a:endParaRPr lang="en-US" altLang="en-US" sz="2000" dirty="0"/>
          </a:p>
          <a:p>
            <a:endParaRPr lang="en-US" sz="2000" dirty="0"/>
          </a:p>
        </p:txBody>
      </p:sp>
      <p:pic>
        <p:nvPicPr>
          <p:cNvPr id="6" name="Picture 5" descr="A tray of raw hamburger patties&#10;&#10;Description automatically generated">
            <a:extLst>
              <a:ext uri="{FF2B5EF4-FFF2-40B4-BE49-F238E27FC236}">
                <a16:creationId xmlns:a16="http://schemas.microsoft.com/office/drawing/2014/main" id="{B2C05305-868E-D6E7-7132-792EE1FC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073" y="2390364"/>
            <a:ext cx="4107268" cy="29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Vacuum packaging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22580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Many spoilage microorganisms are ‘aerobic’, meaning that they grow best in an environment with oxygen. Removing much of the air within packaging can therefore limit the growth of these organisms.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Vacuum packing also prevents aromatic compounds in the food product from evaporating off, allowing the product to maintain scents and flavours it might otherwise lose.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Because vacuum packing does not destroy anaerobic bacteria, such as </a:t>
            </a:r>
            <a:r>
              <a:rPr lang="en-GB" i="1" dirty="0"/>
              <a:t>Listeria</a:t>
            </a:r>
            <a:r>
              <a:rPr lang="en-GB" dirty="0"/>
              <a:t>, it is usually combined with other preservation methods in order to limit their growth (e.g. maintaining cold temperatures).</a:t>
            </a:r>
            <a:br>
              <a:rPr lang="en-GB" dirty="0"/>
            </a:b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460" y="2395728"/>
            <a:ext cx="432054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Vacuum packaging at home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396" y="2507084"/>
            <a:ext cx="818503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If vacuum packaging food in the home, the food should be eaten within ten days.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packet should be sealed and left in the fridge until it is eaten to keep it safe.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Once the packaging is opened, it should still be kept in the fridge like other chilled foods and eaten within two days. </a:t>
            </a:r>
          </a:p>
          <a:p>
            <a:endParaRPr lang="en-US" sz="2000" dirty="0"/>
          </a:p>
        </p:txBody>
      </p:sp>
      <p:pic>
        <p:nvPicPr>
          <p:cNvPr id="5" name="Picture 4" descr="Image result for vacuum packed fruit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9176" y="2507084"/>
            <a:ext cx="2393315" cy="2467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079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AA2891-AD33-4E29-AE63-F9EAAE43E6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F2A898-23E9-4617-BD97-E8D1E4C19C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AE6943-1A8E-4B62-8971-6E26B8184C9A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635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1_Custom Design</vt:lpstr>
      <vt:lpstr>3_Custom Design</vt:lpstr>
      <vt:lpstr>Modified Atmosphere Packaging (MAP) and ambient foods</vt:lpstr>
      <vt:lpstr>Food preservation</vt:lpstr>
      <vt:lpstr>Modified Atmosphere Packaging (MAP)</vt:lpstr>
      <vt:lpstr>Proportion of gases in packaging</vt:lpstr>
      <vt:lpstr>Proportion of gases</vt:lpstr>
      <vt:lpstr>Thermoplastic polymers</vt:lpstr>
      <vt:lpstr>Thermoplastic polymers</vt:lpstr>
      <vt:lpstr>Vacuum packaging</vt:lpstr>
      <vt:lpstr>Vacuum packaging at home</vt:lpstr>
      <vt:lpstr>Ambient food products</vt:lpstr>
      <vt:lpstr>Ambient food products</vt:lpstr>
      <vt:lpstr>Ambient food products</vt:lpstr>
      <vt:lpstr>Modified Atmosphere Packaging (MAP) and ambient foods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40</cp:revision>
  <cp:lastPrinted>2019-07-25T12:15:17Z</cp:lastPrinted>
  <dcterms:created xsi:type="dcterms:W3CDTF">2018-10-10T09:22:08Z</dcterms:created>
  <dcterms:modified xsi:type="dcterms:W3CDTF">2024-04-30T14:55:14Z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