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sldIdLst>
    <p:sldId id="256" r:id="rId8"/>
    <p:sldId id="262" r:id="rId9"/>
    <p:sldId id="263" r:id="rId10"/>
    <p:sldId id="264" r:id="rId11"/>
    <p:sldId id="265" r:id="rId12"/>
    <p:sldId id="266" r:id="rId13"/>
    <p:sldId id="267" r:id="rId14"/>
    <p:sldId id="268" r:id="rId15"/>
    <p:sldId id="269" r:id="rId16"/>
    <p:sldId id="270" r:id="rId17"/>
    <p:sldId id="271" r:id="rId18"/>
    <p:sldId id="26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wen Trafford" initials="ET" lastIdx="14" clrIdx="0">
    <p:extLst>
      <p:ext uri="{19B8F6BF-5375-455C-9EA6-DF929625EA0E}">
        <p15:presenceInfo xmlns:p15="http://schemas.microsoft.com/office/powerpoint/2012/main" userId="Ewen Trafford" providerId="None"/>
      </p:ext>
    </p:extLst>
  </p:cmAuthor>
  <p:cmAuthor id="2" name="Frances Meek" initials="FM" lastIdx="4" clrIdx="1">
    <p:extLst>
      <p:ext uri="{19B8F6BF-5375-455C-9EA6-DF929625EA0E}">
        <p15:presenceInfo xmlns:p15="http://schemas.microsoft.com/office/powerpoint/2012/main" userId="S-1-5-21-1974762338-2042246095-630515929-1143" providerId="AD"/>
      </p:ext>
    </p:extLst>
  </p:cmAuthor>
  <p:cmAuthor id="3" name="Boardroom " initials="B" lastIdx="3" clrIdx="2">
    <p:extLst>
      <p:ext uri="{19B8F6BF-5375-455C-9EA6-DF929625EA0E}">
        <p15:presenceInfo xmlns:p15="http://schemas.microsoft.com/office/powerpoint/2012/main" userId="Boardroom "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A06FD2-2536-4A6D-9999-51EBEA1E457E}" v="1" dt="2024-08-30T08:22:48.4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39" autoAdjust="0"/>
    <p:restoredTop sz="94655"/>
  </p:normalViewPr>
  <p:slideViewPr>
    <p:cSldViewPr snapToGrid="0" snapToObjects="1">
      <p:cViewPr varScale="1">
        <p:scale>
          <a:sx n="79" d="100"/>
          <a:sy n="79" d="100"/>
        </p:scale>
        <p:origin x="821"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48D9E796-0263-4508-A368-AC70025470E5}"/>
    <pc:docChg chg="modSld modMainMaster">
      <pc:chgData name="Alexander White" userId="3da70261-e0e7-408d-aace-eb577feade9e" providerId="ADAL" clId="{48D9E796-0263-4508-A368-AC70025470E5}" dt="2024-05-23T10:33:04.283" v="25" actId="1076"/>
      <pc:docMkLst>
        <pc:docMk/>
      </pc:docMkLst>
      <pc:sldChg chg="addSp modSp">
        <pc:chgData name="Alexander White" userId="3da70261-e0e7-408d-aace-eb577feade9e" providerId="ADAL" clId="{48D9E796-0263-4508-A368-AC70025470E5}" dt="2024-05-23T10:32:06.782" v="16"/>
        <pc:sldMkLst>
          <pc:docMk/>
          <pc:sldMk cId="1219004254" sldId="261"/>
        </pc:sldMkLst>
        <pc:spChg chg="add mod">
          <ac:chgData name="Alexander White" userId="3da70261-e0e7-408d-aace-eb577feade9e" providerId="ADAL" clId="{48D9E796-0263-4508-A368-AC70025470E5}" dt="2024-05-23T10:32:06.782" v="16"/>
          <ac:spMkLst>
            <pc:docMk/>
            <pc:sldMk cId="1219004254" sldId="261"/>
            <ac:spMk id="4" creationId="{94FE852C-947B-6F4C-5DC6-12EFBD932032}"/>
          </ac:spMkLst>
        </pc:spChg>
      </pc:sldChg>
      <pc:sldChg chg="modSp mod">
        <pc:chgData name="Alexander White" userId="3da70261-e0e7-408d-aace-eb577feade9e" providerId="ADAL" clId="{48D9E796-0263-4508-A368-AC70025470E5}" dt="2024-05-23T10:32:18.888" v="18" actId="6549"/>
        <pc:sldMkLst>
          <pc:docMk/>
          <pc:sldMk cId="4232735229" sldId="263"/>
        </pc:sldMkLst>
        <pc:spChg chg="mod">
          <ac:chgData name="Alexander White" userId="3da70261-e0e7-408d-aace-eb577feade9e" providerId="ADAL" clId="{48D9E796-0263-4508-A368-AC70025470E5}" dt="2024-05-23T10:32:18.888" v="18" actId="6549"/>
          <ac:spMkLst>
            <pc:docMk/>
            <pc:sldMk cId="4232735229" sldId="263"/>
            <ac:spMk id="3" creationId="{00000000-0000-0000-0000-000000000000}"/>
          </ac:spMkLst>
        </pc:spChg>
      </pc:sldChg>
      <pc:sldChg chg="modSp mod">
        <pc:chgData name="Alexander White" userId="3da70261-e0e7-408d-aace-eb577feade9e" providerId="ADAL" clId="{48D9E796-0263-4508-A368-AC70025470E5}" dt="2024-05-23T10:32:27.866" v="19" actId="14100"/>
        <pc:sldMkLst>
          <pc:docMk/>
          <pc:sldMk cId="4232735229" sldId="264"/>
        </pc:sldMkLst>
        <pc:spChg chg="mod">
          <ac:chgData name="Alexander White" userId="3da70261-e0e7-408d-aace-eb577feade9e" providerId="ADAL" clId="{48D9E796-0263-4508-A368-AC70025470E5}" dt="2024-05-23T10:32:27.866" v="19" actId="14100"/>
          <ac:spMkLst>
            <pc:docMk/>
            <pc:sldMk cId="4232735229" sldId="264"/>
            <ac:spMk id="3" creationId="{00000000-0000-0000-0000-000000000000}"/>
          </ac:spMkLst>
        </pc:spChg>
      </pc:sldChg>
      <pc:sldChg chg="modSp mod">
        <pc:chgData name="Alexander White" userId="3da70261-e0e7-408d-aace-eb577feade9e" providerId="ADAL" clId="{48D9E796-0263-4508-A368-AC70025470E5}" dt="2024-05-23T10:32:37.748" v="22" actId="1076"/>
        <pc:sldMkLst>
          <pc:docMk/>
          <pc:sldMk cId="4232735229" sldId="265"/>
        </pc:sldMkLst>
        <pc:spChg chg="mod">
          <ac:chgData name="Alexander White" userId="3da70261-e0e7-408d-aace-eb577feade9e" providerId="ADAL" clId="{48D9E796-0263-4508-A368-AC70025470E5}" dt="2024-05-23T10:32:32.766" v="20" actId="14100"/>
          <ac:spMkLst>
            <pc:docMk/>
            <pc:sldMk cId="4232735229" sldId="265"/>
            <ac:spMk id="3" creationId="{00000000-0000-0000-0000-000000000000}"/>
          </ac:spMkLst>
        </pc:spChg>
        <pc:picChg chg="mod">
          <ac:chgData name="Alexander White" userId="3da70261-e0e7-408d-aace-eb577feade9e" providerId="ADAL" clId="{48D9E796-0263-4508-A368-AC70025470E5}" dt="2024-05-23T10:32:37.748" v="22" actId="1076"/>
          <ac:picMkLst>
            <pc:docMk/>
            <pc:sldMk cId="4232735229" sldId="265"/>
            <ac:picMk id="5" creationId="{00000000-0000-0000-0000-000000000000}"/>
          </ac:picMkLst>
        </pc:picChg>
      </pc:sldChg>
      <pc:sldChg chg="modSp mod">
        <pc:chgData name="Alexander White" userId="3da70261-e0e7-408d-aace-eb577feade9e" providerId="ADAL" clId="{48D9E796-0263-4508-A368-AC70025470E5}" dt="2024-05-23T10:32:42.820" v="23" actId="1076"/>
        <pc:sldMkLst>
          <pc:docMk/>
          <pc:sldMk cId="4232735229" sldId="266"/>
        </pc:sldMkLst>
        <pc:picChg chg="mod">
          <ac:chgData name="Alexander White" userId="3da70261-e0e7-408d-aace-eb577feade9e" providerId="ADAL" clId="{48D9E796-0263-4508-A368-AC70025470E5}" dt="2024-05-23T10:32:42.820" v="23" actId="1076"/>
          <ac:picMkLst>
            <pc:docMk/>
            <pc:sldMk cId="4232735229" sldId="266"/>
            <ac:picMk id="5" creationId="{00000000-0000-0000-0000-000000000000}"/>
          </ac:picMkLst>
        </pc:picChg>
      </pc:sldChg>
      <pc:sldChg chg="modSp mod">
        <pc:chgData name="Alexander White" userId="3da70261-e0e7-408d-aace-eb577feade9e" providerId="ADAL" clId="{48D9E796-0263-4508-A368-AC70025470E5}" dt="2024-05-23T10:33:04.283" v="25" actId="1076"/>
        <pc:sldMkLst>
          <pc:docMk/>
          <pc:sldMk cId="4232735229" sldId="268"/>
        </pc:sldMkLst>
        <pc:spChg chg="mod">
          <ac:chgData name="Alexander White" userId="3da70261-e0e7-408d-aace-eb577feade9e" providerId="ADAL" clId="{48D9E796-0263-4508-A368-AC70025470E5}" dt="2024-05-23T10:33:02.539" v="24" actId="1076"/>
          <ac:spMkLst>
            <pc:docMk/>
            <pc:sldMk cId="4232735229" sldId="268"/>
            <ac:spMk id="3" creationId="{00000000-0000-0000-0000-000000000000}"/>
          </ac:spMkLst>
        </pc:spChg>
        <pc:picChg chg="mod">
          <ac:chgData name="Alexander White" userId="3da70261-e0e7-408d-aace-eb577feade9e" providerId="ADAL" clId="{48D9E796-0263-4508-A368-AC70025470E5}" dt="2024-05-23T10:33:04.283" v="25" actId="1076"/>
          <ac:picMkLst>
            <pc:docMk/>
            <pc:sldMk cId="4232735229" sldId="268"/>
            <ac:picMk id="5" creationId="{00000000-0000-0000-0000-000000000000}"/>
          </ac:picMkLst>
        </pc:picChg>
      </pc:sldChg>
      <pc:sldMasterChg chg="modSp mod">
        <pc:chgData name="Alexander White" userId="3da70261-e0e7-408d-aace-eb577feade9e" providerId="ADAL" clId="{48D9E796-0263-4508-A368-AC70025470E5}" dt="2024-05-23T10:31:32.737" v="3" actId="20577"/>
        <pc:sldMasterMkLst>
          <pc:docMk/>
          <pc:sldMasterMk cId="1328885048" sldId="2147483648"/>
        </pc:sldMasterMkLst>
        <pc:spChg chg="mod">
          <ac:chgData name="Alexander White" userId="3da70261-e0e7-408d-aace-eb577feade9e" providerId="ADAL" clId="{48D9E796-0263-4508-A368-AC70025470E5}" dt="2024-05-23T10:31:32.737" v="3" actId="20577"/>
          <ac:spMkLst>
            <pc:docMk/>
            <pc:sldMasterMk cId="1328885048" sldId="2147483648"/>
            <ac:spMk id="9" creationId="{00000000-0000-0000-0000-000000000000}"/>
          </ac:spMkLst>
        </pc:spChg>
      </pc:sldMasterChg>
      <pc:sldMasterChg chg="modSp mod">
        <pc:chgData name="Alexander White" userId="3da70261-e0e7-408d-aace-eb577feade9e" providerId="ADAL" clId="{48D9E796-0263-4508-A368-AC70025470E5}" dt="2024-05-23T10:31:37.294" v="7" actId="20577"/>
        <pc:sldMasterMkLst>
          <pc:docMk/>
          <pc:sldMasterMk cId="1498317190" sldId="2147483650"/>
        </pc:sldMasterMkLst>
        <pc:spChg chg="mod">
          <ac:chgData name="Alexander White" userId="3da70261-e0e7-408d-aace-eb577feade9e" providerId="ADAL" clId="{48D9E796-0263-4508-A368-AC70025470E5}" dt="2024-05-23T10:31:37.294" v="7" actId="20577"/>
          <ac:spMkLst>
            <pc:docMk/>
            <pc:sldMasterMk cId="1498317190" sldId="2147483650"/>
            <ac:spMk id="9" creationId="{00000000-0000-0000-0000-000000000000}"/>
          </ac:spMkLst>
        </pc:spChg>
      </pc:sldMasterChg>
      <pc:sldMasterChg chg="modSp mod">
        <pc:chgData name="Alexander White" userId="3da70261-e0e7-408d-aace-eb577feade9e" providerId="ADAL" clId="{48D9E796-0263-4508-A368-AC70025470E5}" dt="2024-05-23T10:31:42.075" v="11" actId="20577"/>
        <pc:sldMasterMkLst>
          <pc:docMk/>
          <pc:sldMasterMk cId="1822393236" sldId="2147483652"/>
        </pc:sldMasterMkLst>
        <pc:spChg chg="mod">
          <ac:chgData name="Alexander White" userId="3da70261-e0e7-408d-aace-eb577feade9e" providerId="ADAL" clId="{48D9E796-0263-4508-A368-AC70025470E5}" dt="2024-05-23T10:31:42.075" v="11" actId="20577"/>
          <ac:spMkLst>
            <pc:docMk/>
            <pc:sldMasterMk cId="1822393236" sldId="2147483652"/>
            <ac:spMk id="9" creationId="{00000000-0000-0000-0000-000000000000}"/>
          </ac:spMkLst>
        </pc:spChg>
      </pc:sldMasterChg>
      <pc:sldMasterChg chg="modSp mod">
        <pc:chgData name="Alexander White" userId="3da70261-e0e7-408d-aace-eb577feade9e" providerId="ADAL" clId="{48D9E796-0263-4508-A368-AC70025470E5}" dt="2024-05-23T10:31:46.507" v="15" actId="20577"/>
        <pc:sldMasterMkLst>
          <pc:docMk/>
          <pc:sldMasterMk cId="1788143608" sldId="2147483656"/>
        </pc:sldMasterMkLst>
        <pc:spChg chg="mod">
          <ac:chgData name="Alexander White" userId="3da70261-e0e7-408d-aace-eb577feade9e" providerId="ADAL" clId="{48D9E796-0263-4508-A368-AC70025470E5}" dt="2024-05-23T10:31:46.507" v="15" actId="20577"/>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452" y="3242626"/>
            <a:ext cx="9144000" cy="733096"/>
          </a:xfrm>
        </p:spPr>
        <p:txBody>
          <a:bodyPr/>
          <a:lstStyle/>
          <a:p>
            <a:r>
              <a:rPr lang="en-GB" dirty="0"/>
              <a:t>Proteins and their functional properties in food products</a:t>
            </a:r>
            <a:br>
              <a:rPr lang="en-GB" dirty="0"/>
            </a:br>
            <a:endParaRPr lang="en-US" dirty="0"/>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Flour strength</a:t>
            </a:r>
          </a:p>
        </p:txBody>
      </p:sp>
      <p:sp>
        <p:nvSpPr>
          <p:cNvPr id="3" name="Subtitle 2"/>
          <p:cNvSpPr>
            <a:spLocks noGrp="1"/>
          </p:cNvSpPr>
          <p:nvPr>
            <p:ph type="subTitle" idx="1"/>
          </p:nvPr>
        </p:nvSpPr>
        <p:spPr>
          <a:xfrm>
            <a:off x="1169276" y="2571092"/>
            <a:ext cx="6911468" cy="3600000"/>
          </a:xfrm>
        </p:spPr>
        <p:txBody>
          <a:bodyPr/>
          <a:lstStyle/>
          <a:p>
            <a:pPr marL="0" indent="0">
              <a:buNone/>
            </a:pPr>
            <a:r>
              <a:rPr lang="en-GB" sz="2000" dirty="0"/>
              <a:t>Products that require short (non-elastic) textures, such as biscuits and cakes, use flours with lower protein contents.</a:t>
            </a:r>
            <a:br>
              <a:rPr lang="en-GB" sz="2000" dirty="0"/>
            </a:br>
            <a:br>
              <a:rPr lang="en-GB" sz="2000" dirty="0"/>
            </a:br>
            <a:br>
              <a:rPr lang="en-GB" sz="2000" dirty="0"/>
            </a:br>
            <a:r>
              <a:rPr lang="en-GB" sz="2000" dirty="0"/>
              <a:t>The lower the amount of gluten, the more crumbly and less elastic the final dough will be.</a:t>
            </a:r>
            <a:br>
              <a:rPr lang="en-GB" sz="2000" dirty="0"/>
            </a:br>
            <a:br>
              <a:rPr lang="en-GB" sz="2000" dirty="0"/>
            </a:br>
            <a:br>
              <a:rPr lang="en-GB" sz="2000" dirty="0"/>
            </a:br>
            <a:r>
              <a:rPr lang="en-GB" sz="2000" dirty="0"/>
              <a:t>The amount of kneading is also important, as the more a dough is kneaded, the more gluten formation occurs.</a:t>
            </a:r>
            <a:br>
              <a:rPr lang="en-GB" sz="2000" dirty="0"/>
            </a:br>
            <a:br>
              <a:rPr lang="en-GB" sz="2000" dirty="0"/>
            </a:br>
            <a:br>
              <a:rPr lang="en-GB" sz="2000" dirty="0"/>
            </a:br>
            <a:r>
              <a:rPr lang="en-GB" sz="2000" dirty="0"/>
              <a:t>These products may also use solid fats called shortenings, which can reduce gluten formation even further.</a:t>
            </a:r>
            <a:br>
              <a:rPr lang="en-GB" sz="2000" dirty="0"/>
            </a:br>
            <a:br>
              <a:rPr lang="en-GB" sz="2000" dirty="0"/>
            </a:br>
            <a:endParaRPr lang="en-GB" sz="2000" dirty="0"/>
          </a:p>
          <a:p>
            <a:endParaRPr lang="en-US" sz="2000" dirty="0"/>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080744" y="2571092"/>
            <a:ext cx="3813235" cy="2543428"/>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Gelation</a:t>
            </a:r>
          </a:p>
        </p:txBody>
      </p:sp>
      <p:sp>
        <p:nvSpPr>
          <p:cNvPr id="3" name="Subtitle 2"/>
          <p:cNvSpPr>
            <a:spLocks noGrp="1"/>
          </p:cNvSpPr>
          <p:nvPr>
            <p:ph type="subTitle" idx="1"/>
          </p:nvPr>
        </p:nvSpPr>
        <p:spPr>
          <a:xfrm>
            <a:off x="1169276" y="2571092"/>
            <a:ext cx="7203200" cy="3600000"/>
          </a:xfrm>
        </p:spPr>
        <p:txBody>
          <a:bodyPr/>
          <a:lstStyle/>
          <a:p>
            <a:pPr marL="0" indent="0">
              <a:buNone/>
            </a:pPr>
            <a:r>
              <a:rPr lang="en-GB" sz="2000" dirty="0"/>
              <a:t>Gelatine is a protein which is extracted from collagen, present in animal connective tissue.</a:t>
            </a:r>
            <a:br>
              <a:rPr lang="en-GB" sz="2000" dirty="0"/>
            </a:br>
            <a:br>
              <a:rPr lang="en-GB" sz="2000" dirty="0"/>
            </a:br>
            <a:r>
              <a:rPr lang="en-GB" sz="2000" dirty="0"/>
              <a:t>When it is mixed with warm water, the gelatine protein molecules start to unwind.  </a:t>
            </a:r>
            <a:br>
              <a:rPr lang="en-GB" sz="2000" dirty="0"/>
            </a:br>
            <a:br>
              <a:rPr lang="en-GB" sz="2000" dirty="0"/>
            </a:br>
            <a:r>
              <a:rPr lang="en-GB" sz="2000" dirty="0"/>
              <a:t>On cooling, a stable, solid network is formed, trapping the liquid.</a:t>
            </a:r>
            <a:br>
              <a:rPr lang="en-GB" sz="2000" dirty="0"/>
            </a:br>
            <a:br>
              <a:rPr lang="en-GB" sz="2000" dirty="0"/>
            </a:br>
            <a:r>
              <a:rPr lang="en-GB" sz="2000" dirty="0"/>
              <a:t>There are many other molecules which can be used to form gels, not all of which are proteins.  </a:t>
            </a:r>
            <a:br>
              <a:rPr lang="en-GB" sz="2000" dirty="0"/>
            </a:br>
            <a:br>
              <a:rPr lang="en-GB" sz="2000" dirty="0"/>
            </a:br>
            <a:r>
              <a:rPr lang="en-GB" sz="2000" dirty="0"/>
              <a:t>In some cases, gelation is reversible. </a:t>
            </a:r>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578215" y="2169498"/>
            <a:ext cx="3547110" cy="3547110"/>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Proteins and their functional properties in food products</a:t>
            </a:r>
            <a:br>
              <a:rPr lang="en-GB" dirty="0"/>
            </a:br>
            <a:endParaRPr lang="en-GB"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94FE852C-947B-6F4C-5DC6-12EFBD932032}"/>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0" descr="iron"/>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8374395" y="4810067"/>
            <a:ext cx="3284205" cy="165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9163050" y="1782815"/>
            <a:ext cx="2010567" cy="2808235"/>
          </a:xfrm>
          <a:prstGeom prst="rect">
            <a:avLst/>
          </a:prstGeom>
        </p:spPr>
      </p:pic>
      <p:sp>
        <p:nvSpPr>
          <p:cNvPr id="2" name="Title 1"/>
          <p:cNvSpPr>
            <a:spLocks noGrp="1"/>
          </p:cNvSpPr>
          <p:nvPr>
            <p:ph type="ctrTitle"/>
          </p:nvPr>
        </p:nvSpPr>
        <p:spPr/>
        <p:txBody>
          <a:bodyPr/>
          <a:lstStyle/>
          <a:p>
            <a:r>
              <a:rPr lang="en-GB" dirty="0"/>
              <a:t>Proteins and their functional properties in food products</a:t>
            </a:r>
            <a:endParaRPr lang="en-US" dirty="0"/>
          </a:p>
        </p:txBody>
      </p:sp>
      <p:sp>
        <p:nvSpPr>
          <p:cNvPr id="3" name="Subtitle 2"/>
          <p:cNvSpPr>
            <a:spLocks noGrp="1"/>
          </p:cNvSpPr>
          <p:nvPr>
            <p:ph type="subTitle" idx="1"/>
          </p:nvPr>
        </p:nvSpPr>
        <p:spPr>
          <a:xfrm>
            <a:off x="1169276" y="2571092"/>
            <a:ext cx="5826947" cy="3600000"/>
          </a:xfrm>
        </p:spPr>
        <p:txBody>
          <a:bodyPr/>
          <a:lstStyle/>
          <a:p>
            <a:pPr marL="0" indent="0">
              <a:buNone/>
            </a:pPr>
            <a:endParaRPr lang="en-GB" sz="2000" dirty="0"/>
          </a:p>
          <a:p>
            <a:pPr marL="0" indent="0">
              <a:buNone/>
            </a:pPr>
            <a:r>
              <a:rPr lang="en-GB" sz="2000" dirty="0"/>
              <a:t>Most foods contain proteins, such as collagen in meat, gluten in wheat flour and albumin in egg white.  </a:t>
            </a:r>
          </a:p>
          <a:p>
            <a:endParaRPr lang="en-GB" sz="2000" dirty="0"/>
          </a:p>
          <a:p>
            <a:pPr marL="0" indent="0">
              <a:buNone/>
            </a:pPr>
            <a:r>
              <a:rPr lang="en-GB" sz="2000" dirty="0"/>
              <a:t>Some types of protein help with reactions – these are called enzymes, whilst others form part of the structure of the cells.</a:t>
            </a:r>
          </a:p>
          <a:p>
            <a:endParaRPr lang="en-US" sz="2000" dirty="0"/>
          </a:p>
        </p:txBody>
      </p:sp>
    </p:spTree>
    <p:extLst>
      <p:ext uri="{BB962C8B-B14F-4D97-AF65-F5344CB8AC3E}">
        <p14:creationId xmlns:p14="http://schemas.microsoft.com/office/powerpoint/2010/main" val="4232735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Amino acids</a:t>
            </a:r>
          </a:p>
        </p:txBody>
      </p:sp>
      <p:sp>
        <p:nvSpPr>
          <p:cNvPr id="3" name="Subtitle 2"/>
          <p:cNvSpPr>
            <a:spLocks noGrp="1"/>
          </p:cNvSpPr>
          <p:nvPr>
            <p:ph type="subTitle" idx="1"/>
          </p:nvPr>
        </p:nvSpPr>
        <p:spPr>
          <a:xfrm>
            <a:off x="1169277" y="2571092"/>
            <a:ext cx="6904680" cy="3600000"/>
          </a:xfrm>
        </p:spPr>
        <p:txBody>
          <a:bodyPr/>
          <a:lstStyle/>
          <a:p>
            <a:pPr marL="0" indent="0">
              <a:buNone/>
            </a:pPr>
            <a:r>
              <a:rPr lang="en-GB" sz="2000" dirty="0"/>
              <a:t>Proteins are made up of small units called amino acids. Amino acids are compounds which contain carbon, hydrogen, oxygen and nitrogen. A few also contain sulphur and phosphorous.</a:t>
            </a:r>
          </a:p>
          <a:p>
            <a:pPr marL="0" indent="0">
              <a:buNone/>
            </a:pPr>
            <a:r>
              <a:rPr lang="en-GB" sz="2000" dirty="0"/>
              <a:t>There are around 20 different amino acids commonly found in plant and animal proteins.</a:t>
            </a:r>
          </a:p>
          <a:p>
            <a:pPr marL="0" indent="0">
              <a:buNone/>
            </a:pPr>
            <a:r>
              <a:rPr lang="en-GB" sz="2000" dirty="0"/>
              <a:t>All amino acids have an amino group (X) and an acid group (Y). The rest  of the amino acid is represented by ‘R’ and is different for every amino acid. In the simplest amino acid (glycine) ‘R’ is a hydrogen atom, but in other amino acids ‘R’ is much more complex and may contain a benzene ring (Z).</a:t>
            </a:r>
          </a:p>
          <a:p>
            <a:endParaRPr lang="en-US" sz="2000" dirty="0"/>
          </a:p>
        </p:txBody>
      </p:sp>
      <p:pic>
        <p:nvPicPr>
          <p:cNvPr id="10" name="Picture 9"/>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073957" y="1777643"/>
            <a:ext cx="3858262" cy="2593449"/>
          </a:xfrm>
          <a:prstGeom prst="rect">
            <a:avLst/>
          </a:prstGeom>
          <a:effectLst>
            <a:outerShdw blurRad="50800" dist="38100" dir="2700000" algn="tl" rotWithShape="0">
              <a:prstClr val="black">
                <a:alpha val="40000"/>
              </a:prstClr>
            </a:outerShdw>
          </a:effectLst>
        </p:spPr>
      </p:pic>
      <p:pic>
        <p:nvPicPr>
          <p:cNvPr id="12" name="Picture 1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197924" y="4584937"/>
            <a:ext cx="1932607" cy="1823394"/>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232735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Dipeptides and polypeptides</a:t>
            </a:r>
          </a:p>
        </p:txBody>
      </p:sp>
      <p:sp>
        <p:nvSpPr>
          <p:cNvPr id="3" name="Subtitle 2"/>
          <p:cNvSpPr>
            <a:spLocks noGrp="1"/>
          </p:cNvSpPr>
          <p:nvPr>
            <p:ph type="subTitle" idx="1"/>
          </p:nvPr>
        </p:nvSpPr>
        <p:spPr>
          <a:xfrm>
            <a:off x="1169277" y="2571092"/>
            <a:ext cx="6027590" cy="3600000"/>
          </a:xfrm>
        </p:spPr>
        <p:txBody>
          <a:bodyPr/>
          <a:lstStyle/>
          <a:p>
            <a:pPr marL="0" indent="0">
              <a:buNone/>
            </a:pPr>
            <a:r>
              <a:rPr lang="en-GB" sz="2000" dirty="0"/>
              <a:t>When two amino acids form a bond between each other, a dipeptide is formed.</a:t>
            </a:r>
          </a:p>
          <a:p>
            <a:endParaRPr lang="en-GB" sz="2000" dirty="0"/>
          </a:p>
          <a:p>
            <a:pPr marL="0" indent="0">
              <a:buNone/>
            </a:pPr>
            <a:r>
              <a:rPr lang="en-GB" sz="2000" dirty="0"/>
              <a:t>A polypeptide is created when many amino acids are joined together.</a:t>
            </a:r>
          </a:p>
          <a:p>
            <a:endParaRPr lang="en-GB" sz="2000" dirty="0"/>
          </a:p>
          <a:p>
            <a:pPr marL="0" indent="0">
              <a:buNone/>
            </a:pPr>
            <a:r>
              <a:rPr lang="en-GB" sz="2000" dirty="0"/>
              <a:t>A typical protein may contain 500 or more amino acids, joined together by peptide bonds.</a:t>
            </a:r>
          </a:p>
          <a:p>
            <a:endParaRPr lang="en-US" sz="2000" dirty="0"/>
          </a:p>
        </p:txBody>
      </p:sp>
      <p:pic>
        <p:nvPicPr>
          <p:cNvPr id="5" name="Picture 4"/>
          <p:cNvPicPr>
            <a:picLocks noChangeAspect="1"/>
          </p:cNvPicPr>
          <p:nvPr/>
        </p:nvPicPr>
        <p:blipFill>
          <a:blip r:embed="rId2" cstate="email">
            <a:extLst>
              <a:ext uri="{BEBA8EAE-BF5A-486C-A8C5-ECC9F3942E4B}">
                <a14:imgProps xmlns:a14="http://schemas.microsoft.com/office/drawing/2010/main">
                  <a14:imgLayer r:embed="rId3">
                    <a14:imgEffect>
                      <a14:backgroundRemoval t="0" b="100000" l="1483" r="96942">
                        <a14:foregroundMark x1="17609" y1="14286" x2="17609" y2="14286"/>
                        <a14:foregroundMark x1="17238" y1="35883" x2="17238" y2="35883"/>
                        <a14:foregroundMark x1="37905" y1="40945" x2="37905" y2="40945"/>
                        <a14:foregroundMark x1="11399" y1="65242" x2="11399" y2="65242"/>
                        <a14:foregroundMark x1="12697" y1="65804" x2="12697" y2="65804"/>
                        <a14:foregroundMark x1="15199" y1="66704" x2="15199" y2="66704"/>
                        <a14:foregroundMark x1="18536" y1="66142" x2="18536" y2="66142"/>
                        <a14:foregroundMark x1="19462" y1="68504" x2="19462" y2="68504"/>
                        <a14:foregroundMark x1="21316" y1="67267" x2="21316" y2="67267"/>
                        <a14:foregroundMark x1="24560" y1="65017" x2="24560" y2="65017"/>
                        <a14:foregroundMark x1="26043" y1="65692" x2="26043" y2="65692"/>
                        <a14:foregroundMark x1="26043" y1="64004" x2="26043" y2="64004"/>
                        <a14:foregroundMark x1="28916" y1="65579" x2="28916" y2="65579"/>
                        <a14:foregroundMark x1="30584" y1="65692" x2="30584" y2="65692"/>
                        <a14:foregroundMark x1="7322" y1="65917" x2="7322" y2="65917"/>
                        <a14:foregroundMark x1="8990" y1="65579" x2="8990" y2="65579"/>
                        <a14:foregroundMark x1="67377" y1="68279" x2="67377" y2="68279"/>
                        <a14:foregroundMark x1="70065" y1="67604" x2="70065" y2="67604"/>
                        <a14:foregroundMark x1="72289" y1="67604" x2="72289" y2="67604"/>
                        <a14:foregroundMark x1="74977" y1="67492" x2="74977" y2="67492"/>
                        <a14:foregroundMark x1="75996" y1="65804" x2="75996" y2="65804"/>
                        <a14:foregroundMark x1="78221" y1="67492" x2="78221" y2="67492"/>
                        <a14:foregroundMark x1="79425" y1="67267" x2="79425" y2="67267"/>
                        <a14:foregroundMark x1="82762" y1="67267" x2="82762" y2="67267"/>
                        <a14:foregroundMark x1="86006" y1="67267" x2="86006" y2="67267"/>
                        <a14:foregroundMark x1="87396" y1="67379" x2="87396" y2="67379"/>
                        <a14:foregroundMark x1="91288" y1="67492" x2="91288" y2="67492"/>
                        <a14:foregroundMark x1="92308" y1="67492" x2="92308" y2="67492"/>
                        <a14:foregroundMark x1="55422" y1="43645" x2="55422" y2="43645"/>
                        <a14:foregroundMark x1="53105" y1="42295" x2="53105" y2="42295"/>
                        <a14:foregroundMark x1="54495" y1="42182" x2="54495" y2="42182"/>
                        <a14:foregroundMark x1="54310" y1="40382" x2="54310" y2="40382"/>
                        <a14:foregroundMark x1="59685" y1="42970" x2="59685" y2="42970"/>
                        <a14:foregroundMark x1="61538" y1="42745" x2="61538" y2="42745"/>
                        <a14:foregroundMark x1="64875" y1="41620" x2="64875" y2="41620"/>
                        <a14:foregroundMark x1="66172" y1="42070" x2="66172" y2="42070"/>
                        <a14:foregroundMark x1="66265" y1="40382" x2="66265" y2="40382"/>
                        <a14:foregroundMark x1="69231" y1="41957" x2="69231" y2="41957"/>
                        <a14:foregroundMark x1="70343" y1="42857" x2="70343" y2="42857"/>
                        <a14:foregroundMark x1="29564" y1="16198" x2="29564" y2="16198"/>
                        <a14:foregroundMark x1="31881" y1="15636" x2="31881" y2="15636"/>
                        <a14:foregroundMark x1="36052" y1="15186" x2="36052" y2="15186"/>
                        <a14:foregroundMark x1="35032" y1="15073" x2="35032" y2="15073"/>
                        <a14:foregroundMark x1="36237" y1="13498" x2="36237" y2="13498"/>
                        <a14:foregroundMark x1="37442" y1="15411" x2="37442" y2="15411"/>
                        <a14:foregroundMark x1="40593" y1="15298" x2="40593" y2="15298"/>
                        <a14:foregroundMark x1="46154" y1="14961" x2="46154" y2="14961"/>
                        <a14:foregroundMark x1="48007" y1="15523" x2="48007" y2="15523"/>
                        <a14:foregroundMark x1="50788" y1="14961" x2="50788" y2="14961"/>
                        <a14:foregroundMark x1="50788" y1="13723" x2="50788" y2="13723"/>
                        <a14:foregroundMark x1="53105" y1="15186" x2="53105" y2="15186"/>
                        <a14:foregroundMark x1="56719" y1="41620" x2="56719" y2="41620"/>
                        <a14:foregroundMark x1="70714" y1="66929" x2="70714" y2="66929"/>
                        <a14:foregroundMark x1="75996" y1="67492" x2="75996" y2="67492"/>
                        <a14:foregroundMark x1="75811" y1="69066" x2="75811" y2="69066"/>
                        <a14:foregroundMark x1="92400" y1="69179" x2="92400" y2="69179"/>
                        <a14:foregroundMark x1="72660" y1="74353" x2="72660" y2="74353"/>
                        <a14:foregroundMark x1="79055" y1="72891" x2="79055" y2="72891"/>
                        <a14:foregroundMark x1="80167" y1="69291" x2="80167" y2="69291"/>
                        <a14:foregroundMark x1="52271" y1="41620" x2="52271" y2="41620"/>
                        <a14:foregroundMark x1="46710" y1="15523" x2="46710" y2="15523"/>
                        <a14:foregroundMark x1="45227" y1="15298" x2="45227" y2="15298"/>
                        <a14:backgroundMark x1="41705" y1="16535" x2="41705" y2="16535"/>
                        <a14:backgroundMark x1="29750" y1="17098" x2="29750" y2="17098"/>
                        <a14:backgroundMark x1="29657" y1="15523" x2="29657" y2="15523"/>
                        <a14:backgroundMark x1="45783" y1="15636" x2="45783" y2="15636"/>
                        <a14:backgroundMark x1="46154" y1="17098" x2="46154" y2="17098"/>
                        <a14:backgroundMark x1="53012" y1="16648" x2="53012" y2="16648"/>
                        <a14:backgroundMark x1="52178" y1="42970" x2="52178" y2="42970"/>
                        <a14:backgroundMark x1="56719" y1="43082" x2="56719" y2="43082"/>
                        <a14:backgroundMark x1="59592" y1="42295" x2="59592" y2="42295"/>
                        <a14:backgroundMark x1="62373" y1="42970" x2="62373" y2="42970"/>
                        <a14:backgroundMark x1="68304" y1="43195" x2="68304" y2="43195"/>
                        <a14:backgroundMark x1="71455" y1="42070" x2="71455" y2="42070"/>
                        <a14:backgroundMark x1="68211" y1="68054" x2="68211" y2="68054"/>
                        <a14:backgroundMark x1="70992" y1="67604" x2="70992" y2="67604"/>
                        <a14:backgroundMark x1="73031" y1="67942" x2="73031" y2="67942"/>
                        <a14:backgroundMark x1="75626" y1="68279" x2="75626" y2="68279"/>
                        <a14:backgroundMark x1="77665" y1="68054" x2="77665" y2="68054"/>
                        <a14:backgroundMark x1="80074" y1="67717" x2="80074" y2="67717"/>
                        <a14:backgroundMark x1="80167" y1="68729" x2="80167" y2="68729"/>
                        <a14:backgroundMark x1="83503" y1="67942" x2="83503" y2="67942"/>
                        <a14:backgroundMark x1="86098" y1="68279" x2="86098" y2="68279"/>
                        <a14:backgroundMark x1="70899" y1="68504" x2="70899" y2="68504"/>
                        <a14:backgroundMark x1="90639" y1="68279" x2="90639" y2="68279"/>
                        <a14:backgroundMark x1="92956" y1="67379" x2="92956" y2="67379"/>
                        <a14:backgroundMark x1="92771" y1="68841" x2="92771" y2="68841"/>
                        <a14:backgroundMark x1="6673" y1="67267" x2="6673" y2="67267"/>
                        <a14:backgroundMark x1="9361" y1="66929" x2="9361" y2="66929"/>
                        <a14:backgroundMark x1="16497" y1="66929" x2="16497" y2="66929"/>
                        <a14:backgroundMark x1="19277" y1="66029" x2="19277" y2="66029"/>
                        <a14:backgroundMark x1="22614" y1="66929" x2="22614" y2="66929"/>
                        <a14:backgroundMark x1="27804" y1="66929" x2="27804" y2="66929"/>
                        <a14:backgroundMark x1="31418" y1="65917" x2="31418" y2="65917"/>
                      </a14:backgroundRemoval>
                    </a14:imgEffect>
                  </a14:imgLayer>
                </a14:imgProps>
              </a:ext>
              <a:ext uri="{28A0092B-C50C-407E-A947-70E740481C1C}">
                <a14:useLocalDpi xmlns:a14="http://schemas.microsoft.com/office/drawing/2010/main"/>
              </a:ext>
            </a:extLst>
          </a:blip>
          <a:stretch>
            <a:fillRect/>
          </a:stretch>
        </p:blipFill>
        <p:spPr>
          <a:xfrm>
            <a:off x="7994934" y="2181055"/>
            <a:ext cx="4056653" cy="3342321"/>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Protein folding</a:t>
            </a:r>
          </a:p>
        </p:txBody>
      </p:sp>
      <p:sp>
        <p:nvSpPr>
          <p:cNvPr id="3" name="Subtitle 2"/>
          <p:cNvSpPr>
            <a:spLocks noGrp="1"/>
          </p:cNvSpPr>
          <p:nvPr>
            <p:ph type="subTitle" idx="1"/>
          </p:nvPr>
        </p:nvSpPr>
        <p:spPr>
          <a:xfrm>
            <a:off x="1169276" y="2571092"/>
            <a:ext cx="6075999" cy="3600000"/>
          </a:xfrm>
        </p:spPr>
        <p:txBody>
          <a:bodyPr/>
          <a:lstStyle/>
          <a:p>
            <a:pPr marL="0" indent="0">
              <a:buNone/>
            </a:pPr>
            <a:r>
              <a:rPr lang="en-GB" sz="2000" dirty="0"/>
              <a:t>Each protein has its own specific number and sequence of amino acids.  </a:t>
            </a:r>
          </a:p>
          <a:p>
            <a:endParaRPr lang="en-GB" sz="2000" dirty="0"/>
          </a:p>
          <a:p>
            <a:pPr marL="0" indent="0">
              <a:buNone/>
            </a:pPr>
            <a:r>
              <a:rPr lang="en-GB" sz="2000" dirty="0"/>
              <a:t>The chains of amino acids making up the structure are also held together by bonds, often between sulphur atoms.  </a:t>
            </a:r>
          </a:p>
          <a:p>
            <a:endParaRPr lang="en-GB" sz="2000" dirty="0"/>
          </a:p>
          <a:p>
            <a:pPr marL="0" indent="0">
              <a:buNone/>
            </a:pPr>
            <a:r>
              <a:rPr lang="en-GB" sz="2000" dirty="0"/>
              <a:t>The shape of the molecule is important as it often determines the function of the protein.</a:t>
            </a:r>
          </a:p>
          <a:p>
            <a:endParaRPr lang="en-US" sz="2000" dirty="0"/>
          </a:p>
        </p:txBody>
      </p:sp>
      <p:pic>
        <p:nvPicPr>
          <p:cNvPr id="5" name="Picture 4"/>
          <p:cNvPicPr>
            <a:picLocks noChangeAspect="1"/>
          </p:cNvPicPr>
          <p:nvPr/>
        </p:nvPicPr>
        <p:blipFill>
          <a:blip r:embed="rId2" cstate="email">
            <a:extLst>
              <a:ext uri="{BEBA8EAE-BF5A-486C-A8C5-ECC9F3942E4B}">
                <a14:imgProps xmlns:a14="http://schemas.microsoft.com/office/drawing/2010/main">
                  <a14:imgLayer r:embed="rId3">
                    <a14:imgEffect>
                      <a14:backgroundRemoval t="0" b="98687" l="4693" r="97977">
                        <a14:foregroundMark x1="28155" y1="12351" x2="28155" y2="12351"/>
                        <a14:foregroundMark x1="36570" y1="6802" x2="36570" y2="6802"/>
                        <a14:foregroundMark x1="15615" y1="82279" x2="15615" y2="82279"/>
                        <a14:foregroundMark x1="22573" y1="90931" x2="22573" y2="90931"/>
                        <a14:foregroundMark x1="57929" y1="68914" x2="57929" y2="68914"/>
                        <a14:foregroundMark x1="54693" y1="30609" x2="54693" y2="30609"/>
                        <a14:foregroundMark x1="66019" y1="30788" x2="66019" y2="30788"/>
                        <a14:foregroundMark x1="67718" y1="30728" x2="67718" y2="30728"/>
                        <a14:foregroundMark x1="71764" y1="30549" x2="71764" y2="30549"/>
                        <a14:foregroundMark x1="74838" y1="30191" x2="74838" y2="30191"/>
                        <a14:foregroundMark x1="76133" y1="30310" x2="76133" y2="30310"/>
                        <a14:foregroundMark x1="75971" y1="29356" x2="75971" y2="29356"/>
                        <a14:foregroundMark x1="77832" y1="30191" x2="77832" y2="30191"/>
                        <a14:foregroundMark x1="79935" y1="30430" x2="79935" y2="30430"/>
                        <a14:foregroundMark x1="84223" y1="29773" x2="84223" y2="29773"/>
                        <a14:foregroundMark x1="87136" y1="30489" x2="87136" y2="30489"/>
                        <a14:foregroundMark x1="95955" y1="30728" x2="95955" y2="30728"/>
                        <a14:foregroundMark x1="96440" y1="31862" x2="96440" y2="31862"/>
                        <a14:foregroundMark x1="89968" y1="30430" x2="89968" y2="30430"/>
                        <a14:foregroundMark x1="80825" y1="30907" x2="80825" y2="30907"/>
                        <a14:foregroundMark x1="69660" y1="30907" x2="69660" y2="30907"/>
                        <a14:foregroundMark x1="94579" y1="30489" x2="94579" y2="30489"/>
                        <a14:foregroundMark x1="81715" y1="31504" x2="81715" y2="31504"/>
                        <a14:foregroundMark x1="92799" y1="31623" x2="92799" y2="31623"/>
                        <a14:foregroundMark x1="85841" y1="31504" x2="85841" y2="31504"/>
                        <a14:foregroundMark x1="66667" y1="68377" x2="66667" y2="68377"/>
                        <a14:foregroundMark x1="69579" y1="68258" x2="69579" y2="68258"/>
                        <a14:foregroundMark x1="70955" y1="68258" x2="70955" y2="68258"/>
                        <a14:foregroundMark x1="74110" y1="68974" x2="74110" y2="68974"/>
                        <a14:foregroundMark x1="76618" y1="68556" x2="76618" y2="68556"/>
                        <a14:foregroundMark x1="79612" y1="68198" x2="79612" y2="68198"/>
                        <a14:foregroundMark x1="83010" y1="68377" x2="83010" y2="68377"/>
                        <a14:foregroundMark x1="85518" y1="68675" x2="85518" y2="68675"/>
                        <a14:foregroundMark x1="91100" y1="68496" x2="91100" y2="68496"/>
                        <a14:foregroundMark x1="75162" y1="68019" x2="75162" y2="68019"/>
                        <a14:foregroundMark x1="89159" y1="68079" x2="89159" y2="68079"/>
                        <a14:foregroundMark x1="86974" y1="68377" x2="86974" y2="68377"/>
                        <a14:foregroundMark x1="87298" y1="69332" x2="87298" y2="69332"/>
                        <a14:foregroundMark x1="92071" y1="69928" x2="92071" y2="69928"/>
                        <a14:foregroundMark x1="75243" y1="69809" x2="75243" y2="69809"/>
                        <a14:foregroundMark x1="69579" y1="69451" x2="69579" y2="69451"/>
                        <a14:foregroundMark x1="19337" y1="77924" x2="19337" y2="77924"/>
                        <a14:foregroundMark x1="21440" y1="15811" x2="21440" y2="15811"/>
                        <a14:foregroundMark x1="70227" y1="30251" x2="70227" y2="30251"/>
                        <a14:foregroundMark x1="81311" y1="30131" x2="81311" y2="30131"/>
                        <a14:foregroundMark x1="81877" y1="30788" x2="81877" y2="30788"/>
                        <a14:backgroundMark x1="66505" y1="30728" x2="66505" y2="30728"/>
                        <a14:backgroundMark x1="72573" y1="31146" x2="72573" y2="31146"/>
                        <a14:backgroundMark x1="75485" y1="30967" x2="75485" y2="30967"/>
                        <a14:backgroundMark x1="77832" y1="30907" x2="77832" y2="30907"/>
                        <a14:backgroundMark x1="81392" y1="30549" x2="81392" y2="30549"/>
                        <a14:backgroundMark x1="85437" y1="30788" x2="85437" y2="30788"/>
                        <a14:backgroundMark x1="87702" y1="31026" x2="87702" y2="31026"/>
                        <a14:backgroundMark x1="69822" y1="30370" x2="69822" y2="30370"/>
                        <a14:backgroundMark x1="69984" y1="31444" x2="69984" y2="31444"/>
                        <a14:backgroundMark x1="80987" y1="31325" x2="80987" y2="31325"/>
                        <a14:backgroundMark x1="93447" y1="30847" x2="93447" y2="30847"/>
                        <a14:backgroundMark x1="92152" y1="31086" x2="92152" y2="31086"/>
                        <a14:backgroundMark x1="88835" y1="68795" x2="88835" y2="68795"/>
                        <a14:backgroundMark x1="83252" y1="68974" x2="83252" y2="68974"/>
                        <a14:backgroundMark x1="80987" y1="68735" x2="80987" y2="68735"/>
                        <a14:backgroundMark x1="74757" y1="68437" x2="74757" y2="68437"/>
                        <a14:backgroundMark x1="70469" y1="68795" x2="70469" y2="68795"/>
                        <a14:backgroundMark x1="67718" y1="69093" x2="67718" y2="69093"/>
                        <a14:backgroundMark x1="74838" y1="69391" x2="74838" y2="69391"/>
                        <a14:backgroundMark x1="90858" y1="68974" x2="90858" y2="68974"/>
                      </a14:backgroundRemoval>
                    </a14:imgEffect>
                  </a14:imgLayer>
                </a14:imgProps>
              </a:ext>
              <a:ext uri="{28A0092B-C50C-407E-A947-70E740481C1C}">
                <a14:useLocalDpi xmlns:a14="http://schemas.microsoft.com/office/drawing/2010/main"/>
              </a:ext>
            </a:extLst>
          </a:blip>
          <a:stretch>
            <a:fillRect/>
          </a:stretch>
        </p:blipFill>
        <p:spPr>
          <a:xfrm>
            <a:off x="7933765" y="1238664"/>
            <a:ext cx="3776401" cy="5120752"/>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Denaturation</a:t>
            </a:r>
          </a:p>
        </p:txBody>
      </p:sp>
      <p:sp>
        <p:nvSpPr>
          <p:cNvPr id="3" name="Subtitle 2"/>
          <p:cNvSpPr>
            <a:spLocks noGrp="1"/>
          </p:cNvSpPr>
          <p:nvPr>
            <p:ph type="subTitle" idx="1"/>
          </p:nvPr>
        </p:nvSpPr>
        <p:spPr>
          <a:xfrm>
            <a:off x="1169276" y="2571092"/>
            <a:ext cx="7294240" cy="3600000"/>
          </a:xfrm>
        </p:spPr>
        <p:txBody>
          <a:bodyPr/>
          <a:lstStyle/>
          <a:p>
            <a:pPr marL="0" indent="0">
              <a:buNone/>
            </a:pPr>
            <a:r>
              <a:rPr lang="en-GB" sz="2000" dirty="0"/>
              <a:t>Denaturation is the change in structure of protein molecules.  The process results in the unfolding of the protein’s structure.  Factors which contribute to denaturation are heat, salts, pH and mechanical action.  </a:t>
            </a:r>
            <a:br>
              <a:rPr lang="en-GB" sz="2000" dirty="0"/>
            </a:br>
            <a:br>
              <a:rPr lang="en-GB" sz="2000" dirty="0"/>
            </a:br>
            <a:r>
              <a:rPr lang="en-GB" sz="2000" dirty="0"/>
              <a:t>Denaturation is a partially reversible change. For example, when an egg white is whisked it incorporates air to form a foam. </a:t>
            </a:r>
            <a:br>
              <a:rPr lang="en-GB" sz="2000" dirty="0"/>
            </a:br>
            <a:br>
              <a:rPr lang="en-GB" sz="2000" dirty="0"/>
            </a:br>
            <a:r>
              <a:rPr lang="en-GB" sz="2000" dirty="0"/>
              <a:t>If the foam is left to stand, it will collapse back to form liquid egg white.</a:t>
            </a:r>
            <a:br>
              <a:rPr lang="en-GB" sz="2000" dirty="0"/>
            </a:br>
            <a:br>
              <a:rPr lang="en-GB" sz="2000" dirty="0"/>
            </a:br>
            <a:r>
              <a:rPr lang="en-GB" sz="2000" dirty="0"/>
              <a:t>However, as the change is only partially reversed, trying to make a new foam from the previously collapsed one will not work well.</a:t>
            </a:r>
          </a:p>
          <a:p>
            <a:endParaRPr lang="en-US"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613463" y="2571092"/>
            <a:ext cx="3365545" cy="2543176"/>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69277" y="2571092"/>
            <a:ext cx="7803274" cy="3600000"/>
          </a:xfrm>
        </p:spPr>
        <p:txBody>
          <a:bodyPr/>
          <a:lstStyle/>
          <a:p>
            <a:pPr marL="0" indent="0">
              <a:buNone/>
            </a:pPr>
            <a:r>
              <a:rPr lang="en-GB" sz="2000" dirty="0"/>
              <a:t>Coagulation follows denaturation. For example, when egg white is cooked it changes colour and becomes firmer (sets).  </a:t>
            </a:r>
            <a:br>
              <a:rPr lang="en-GB" sz="2000" dirty="0"/>
            </a:br>
            <a:br>
              <a:rPr lang="en-GB" sz="2000" dirty="0"/>
            </a:br>
            <a:br>
              <a:rPr lang="en-GB" sz="2000" dirty="0"/>
            </a:br>
            <a:r>
              <a:rPr lang="en-GB" sz="2000" dirty="0"/>
              <a:t>The heat causes egg proteins to unfold from their coiled state and form a solid, stable network.  </a:t>
            </a:r>
            <a:br>
              <a:rPr lang="en-GB" sz="2000" dirty="0"/>
            </a:br>
            <a:br>
              <a:rPr lang="en-GB" sz="2000" dirty="0"/>
            </a:br>
            <a:br>
              <a:rPr lang="en-GB" sz="2000" dirty="0"/>
            </a:br>
            <a:r>
              <a:rPr lang="en-GB" sz="2000" dirty="0"/>
              <a:t>This change is irreversible.</a:t>
            </a:r>
          </a:p>
          <a:p>
            <a:endParaRPr lang="en-US" sz="2000" dirty="0"/>
          </a:p>
        </p:txBody>
      </p:sp>
      <p:sp>
        <p:nvSpPr>
          <p:cNvPr id="2" name="Title 1"/>
          <p:cNvSpPr>
            <a:spLocks noGrp="1"/>
          </p:cNvSpPr>
          <p:nvPr>
            <p:ph type="ctrTitle"/>
          </p:nvPr>
        </p:nvSpPr>
        <p:spPr/>
        <p:txBody>
          <a:bodyPr/>
          <a:lstStyle/>
          <a:p>
            <a:r>
              <a:rPr lang="en-US" dirty="0"/>
              <a:t>Coagulation</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896350" y="2101632"/>
            <a:ext cx="3135408" cy="3813393"/>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Coagulation</a:t>
            </a:r>
          </a:p>
        </p:txBody>
      </p:sp>
      <p:sp>
        <p:nvSpPr>
          <p:cNvPr id="3" name="Subtitle 2"/>
          <p:cNvSpPr>
            <a:spLocks noGrp="1"/>
          </p:cNvSpPr>
          <p:nvPr>
            <p:ph type="subTitle" idx="1"/>
          </p:nvPr>
        </p:nvSpPr>
        <p:spPr>
          <a:xfrm>
            <a:off x="1169274" y="2273055"/>
            <a:ext cx="9720000" cy="3600000"/>
          </a:xfrm>
        </p:spPr>
        <p:txBody>
          <a:bodyPr/>
          <a:lstStyle/>
          <a:p>
            <a:pPr marL="0" indent="0">
              <a:buNone/>
            </a:pPr>
            <a:r>
              <a:rPr lang="en-GB" sz="2000" dirty="0"/>
              <a:t>Another form of coagulation occurs in the production of cheese. Rennet (which contains the enzyme rennin) is added to milk, causing the protein casein to clot, producing curds (solid) and whey (liquid). </a:t>
            </a:r>
            <a:br>
              <a:rPr lang="en-GB" sz="2000" dirty="0"/>
            </a:br>
            <a:br>
              <a:rPr lang="en-GB" sz="2000" dirty="0"/>
            </a:br>
            <a:r>
              <a:rPr lang="en-GB" sz="2000" dirty="0"/>
              <a:t>Rennet is traditionally sourced from the stomachs of calves, but vegetarian options are now also available.</a:t>
            </a:r>
            <a:br>
              <a:rPr lang="en-GB" sz="2000" dirty="0"/>
            </a:br>
            <a:br>
              <a:rPr lang="en-GB" sz="2000" dirty="0"/>
            </a:br>
            <a:r>
              <a:rPr lang="en-GB" sz="2000" dirty="0"/>
              <a:t>Other applications of coagulation are:</a:t>
            </a:r>
          </a:p>
          <a:p>
            <a:r>
              <a:rPr lang="en-GB" sz="2000" dirty="0"/>
              <a:t>cheese and yogurt production;</a:t>
            </a:r>
          </a:p>
          <a:p>
            <a:r>
              <a:rPr lang="en-GB" sz="2000" dirty="0"/>
              <a:t>thickening of sauces with beaten egg;</a:t>
            </a:r>
          </a:p>
          <a:p>
            <a:r>
              <a:rPr lang="en-GB" sz="2000" dirty="0"/>
              <a:t>binding ingredients together, e.g. fishcakes;</a:t>
            </a:r>
          </a:p>
          <a:p>
            <a:r>
              <a:rPr lang="en-GB" sz="2000" dirty="0"/>
              <a:t>reformed meats;</a:t>
            </a:r>
          </a:p>
          <a:p>
            <a:r>
              <a:rPr lang="en-GB" sz="2000" dirty="0"/>
              <a:t>providing a coating for products, e.g. scotch eggs.</a:t>
            </a:r>
          </a:p>
          <a:p>
            <a:endParaRPr lang="en-US"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565696" y="3955003"/>
            <a:ext cx="3880105" cy="2180619"/>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Gluten formation</a:t>
            </a:r>
          </a:p>
        </p:txBody>
      </p:sp>
      <p:sp>
        <p:nvSpPr>
          <p:cNvPr id="3" name="Subtitle 2"/>
          <p:cNvSpPr>
            <a:spLocks noGrp="1"/>
          </p:cNvSpPr>
          <p:nvPr>
            <p:ph type="subTitle" idx="1"/>
          </p:nvPr>
        </p:nvSpPr>
        <p:spPr>
          <a:xfrm>
            <a:off x="1169276" y="2571092"/>
            <a:ext cx="6869824" cy="3600000"/>
          </a:xfrm>
        </p:spPr>
        <p:txBody>
          <a:bodyPr/>
          <a:lstStyle/>
          <a:p>
            <a:pPr marL="0" indent="0">
              <a:buNone/>
            </a:pPr>
            <a:r>
              <a:rPr lang="en-GB" sz="2000" dirty="0"/>
              <a:t>Two proteins, gliadin and </a:t>
            </a:r>
            <a:r>
              <a:rPr lang="en-GB" sz="2000" dirty="0" err="1"/>
              <a:t>glutenin</a:t>
            </a:r>
            <a:r>
              <a:rPr lang="en-GB" sz="2000" dirty="0"/>
              <a:t>, found in wheat flour, form gluten when mixed with water.  </a:t>
            </a:r>
            <a:br>
              <a:rPr lang="en-GB" sz="2000" dirty="0"/>
            </a:br>
            <a:br>
              <a:rPr lang="en-GB" sz="2000" dirty="0"/>
            </a:br>
            <a:r>
              <a:rPr lang="en-GB" sz="2000" dirty="0"/>
              <a:t>Gluten is strong, elastic and forms a 3D network in dough. In the production of bread, kneading helps untangle the gluten strands and align them.  </a:t>
            </a:r>
            <a:br>
              <a:rPr lang="en-GB" sz="2000" dirty="0"/>
            </a:br>
            <a:br>
              <a:rPr lang="en-GB" sz="2000" dirty="0"/>
            </a:br>
            <a:r>
              <a:rPr lang="en-GB" sz="2000" dirty="0"/>
              <a:t>Gluten helps give structure to the bread and keeps in the gases that expand during cooking. The amount and type of protein present depends on the flour type and quality. Strong flour contains a maximum of 17% protein, plain flour 10%.</a:t>
            </a:r>
            <a:br>
              <a:rPr lang="en-GB" sz="2000" dirty="0"/>
            </a:br>
            <a:br>
              <a:rPr lang="en-GB" sz="2000" dirty="0"/>
            </a:br>
            <a:r>
              <a:rPr lang="en-GB" sz="2000" dirty="0"/>
              <a:t>Some other flours also contain gluten, including rye and barley flours.</a:t>
            </a:r>
          </a:p>
          <a:p>
            <a:endParaRPr lang="en-US"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170733" y="2283798"/>
            <a:ext cx="4021267" cy="3639613"/>
          </a:xfrm>
          <a:prstGeom prst="rect">
            <a:avLst/>
          </a:prstGeom>
        </p:spPr>
      </p:pic>
    </p:spTree>
    <p:extLst>
      <p:ext uri="{BB962C8B-B14F-4D97-AF65-F5344CB8AC3E}">
        <p14:creationId xmlns:p14="http://schemas.microsoft.com/office/powerpoint/2010/main" val="4232735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3DF1FA1-683D-4809-BD0A-13C1F86BEF7F}">
  <ds:schemaRefs>
    <ds:schemaRef ds:uri="http://schemas.microsoft.com/sharepoint/v3/contenttype/forms"/>
  </ds:schemaRefs>
</ds:datastoreItem>
</file>

<file path=customXml/itemProps2.xml><?xml version="1.0" encoding="utf-8"?>
<ds:datastoreItem xmlns:ds="http://schemas.openxmlformats.org/officeDocument/2006/customXml" ds:itemID="{B5BF9452-B9F7-44BB-94FF-5C46045E83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D0D6688-5E9F-4CB3-B0A7-292775F4C1B0}">
  <ds:schemaRefs>
    <ds:schemaRef ds:uri="http://schemas.microsoft.com/office/2006/metadata/properties"/>
    <ds:schemaRef ds:uri="http://schemas.microsoft.com/office/infopath/2007/PartnerControls"/>
    <ds:schemaRef ds:uri="ead97cfe-a968-427f-b02b-893e6ba0355a"/>
    <ds:schemaRef ds:uri="c53071f4-7f44-43fd-895c-8e7b6a3746b0"/>
  </ds:schemaRefs>
</ds:datastoreItem>
</file>

<file path=docProps/app.xml><?xml version="1.0" encoding="utf-8"?>
<Properties xmlns="http://schemas.openxmlformats.org/officeDocument/2006/extended-properties" xmlns:vt="http://schemas.openxmlformats.org/officeDocument/2006/docPropsVTypes">
  <TotalTime>0</TotalTime>
  <Words>890</Words>
  <Application>Microsoft Office PowerPoint</Application>
  <PresentationFormat>Widescreen</PresentationFormat>
  <Paragraphs>43</Paragraphs>
  <Slides>12</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12</vt:i4>
      </vt:variant>
    </vt:vector>
  </HeadingPairs>
  <TitlesOfParts>
    <vt:vector size="17" baseType="lpstr">
      <vt:lpstr>Arial</vt:lpstr>
      <vt:lpstr>Office Theme</vt:lpstr>
      <vt:lpstr>Custom Design</vt:lpstr>
      <vt:lpstr>1_Custom Design</vt:lpstr>
      <vt:lpstr>3_Custom Design</vt:lpstr>
      <vt:lpstr>Proteins and their functional properties in food products </vt:lpstr>
      <vt:lpstr>Proteins and their functional properties in food products</vt:lpstr>
      <vt:lpstr>Amino acids</vt:lpstr>
      <vt:lpstr>Dipeptides and polypeptides</vt:lpstr>
      <vt:lpstr>Protein folding</vt:lpstr>
      <vt:lpstr>Denaturation</vt:lpstr>
      <vt:lpstr>Coagulation</vt:lpstr>
      <vt:lpstr>Coagulation</vt:lpstr>
      <vt:lpstr>Gluten formation</vt:lpstr>
      <vt:lpstr>Flour strength</vt:lpstr>
      <vt:lpstr>Gelation</vt:lpstr>
      <vt:lpstr>Proteins and their functional properties in food products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42</cp:revision>
  <dcterms:created xsi:type="dcterms:W3CDTF">2018-10-10T09:22:08Z</dcterms:created>
  <dcterms:modified xsi:type="dcterms:W3CDTF">2024-08-30T08:22:49Z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