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4" r:id="rId9"/>
    <p:sldId id="262" r:id="rId10"/>
    <p:sldId id="259" r:id="rId11"/>
    <p:sldId id="269" r:id="rId12"/>
    <p:sldId id="263" r:id="rId13"/>
    <p:sldId id="265" r:id="rId14"/>
    <p:sldId id="268" r:id="rId15"/>
    <p:sldId id="266"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CCC"/>
    <a:srgbClr val="BF5150"/>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114" d="100"/>
          <a:sy n="114" d="100"/>
        </p:scale>
        <p:origin x="53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BF5150"/>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BF5150"/>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ED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BF5150"/>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a:t>
            </a:r>
            <a:r>
              <a:rPr lang="en-US" sz="900" b="0" i="0" baseline="0" dirty="0">
                <a:solidFill>
                  <a:schemeClr val="tx1"/>
                </a:solidFill>
                <a:latin typeface="Arial" charset="0"/>
                <a:ea typeface="Arial" charset="0"/>
                <a:cs typeface="Arial" charset="0"/>
              </a:rPr>
              <a:t> 2023</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Rearing animals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Rearing animals</a:t>
            </a:r>
          </a:p>
        </p:txBody>
      </p:sp>
      <p:sp>
        <p:nvSpPr>
          <p:cNvPr id="3" name="Subtitle 2"/>
          <p:cNvSpPr>
            <a:spLocks noGrp="1"/>
          </p:cNvSpPr>
          <p:nvPr>
            <p:ph type="subTitle" idx="1"/>
          </p:nvPr>
        </p:nvSpPr>
        <p:spPr/>
        <p:txBody>
          <a:bodyPr/>
          <a:lstStyle/>
          <a:p>
            <a:pPr marL="0" indent="0" algn="ctr">
              <a:buNone/>
            </a:pPr>
            <a:r>
              <a:rPr lang="en-GB" sz="3600" dirty="0"/>
              <a:t>For further information, go to: </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FC6D2791-F52C-0FD1-1FDC-D576B932E504}"/>
              </a:ext>
            </a:extLst>
          </p:cNvPr>
          <p:cNvSpPr txBox="1"/>
          <p:nvPr/>
        </p:nvSpPr>
        <p:spPr>
          <a:xfrm>
            <a:off x="451470" y="6017203"/>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93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Farming</a:t>
            </a:r>
          </a:p>
        </p:txBody>
      </p:sp>
      <p:sp>
        <p:nvSpPr>
          <p:cNvPr id="3" name="Subtitle 2"/>
          <p:cNvSpPr>
            <a:spLocks noGrp="1"/>
          </p:cNvSpPr>
          <p:nvPr>
            <p:ph type="subTitle" idx="1"/>
          </p:nvPr>
        </p:nvSpPr>
        <p:spPr>
          <a:xfrm>
            <a:off x="1169277" y="2571092"/>
            <a:ext cx="5301862"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Livestock farming for meat has been happening throughout the UK for centuries. </a:t>
            </a:r>
          </a:p>
          <a:p>
            <a:pPr marL="0" indent="0">
              <a:spcBef>
                <a:spcPct val="50000"/>
              </a:spcBef>
              <a:buNone/>
            </a:pPr>
            <a:r>
              <a:rPr lang="en-GB" altLang="en-US" sz="2400" dirty="0">
                <a:latin typeface="Arial" panose="020B0604020202020204" pitchFamily="34" charset="0"/>
                <a:cs typeface="Arial" panose="020B0604020202020204" pitchFamily="34" charset="0"/>
              </a:rPr>
              <a:t>Animal health and welfare, and sustainability are high priorities for farmers. </a:t>
            </a:r>
          </a:p>
          <a:p>
            <a:pPr marL="0" indent="0">
              <a:spcBef>
                <a:spcPct val="50000"/>
              </a:spcBef>
              <a:buNone/>
            </a:pPr>
            <a:r>
              <a:rPr lang="en-GB" altLang="en-US" sz="2400" dirty="0">
                <a:latin typeface="Arial" panose="020B0604020202020204" pitchFamily="34" charset="0"/>
                <a:cs typeface="Arial" panose="020B0604020202020204" pitchFamily="34" charset="0"/>
              </a:rPr>
              <a:t>Animals have been reared to produce leaner meat which has a positive impact on our diet and health.</a:t>
            </a:r>
          </a:p>
        </p:txBody>
      </p:sp>
      <p:pic>
        <p:nvPicPr>
          <p:cNvPr id="7" name="Picture 6" descr="A group of cows standing in a field&#10;&#10;Description automatically generated with medium confidence">
            <a:extLst>
              <a:ext uri="{FF2B5EF4-FFF2-40B4-BE49-F238E27FC236}">
                <a16:creationId xmlns:a16="http://schemas.microsoft.com/office/drawing/2014/main" id="{4CAE04B6-4322-C883-74C6-899E350A5722}"/>
              </a:ext>
            </a:extLst>
          </p:cNvPr>
          <p:cNvPicPr>
            <a:picLocks noChangeAspect="1"/>
          </p:cNvPicPr>
          <p:nvPr/>
        </p:nvPicPr>
        <p:blipFill rotWithShape="1">
          <a:blip r:embed="rId2"/>
          <a:srcRect l="12407" t="4211" r="7311" b="12727"/>
          <a:stretch/>
        </p:blipFill>
        <p:spPr>
          <a:xfrm>
            <a:off x="6907579" y="2283798"/>
            <a:ext cx="3035808" cy="2093976"/>
          </a:xfrm>
          <a:prstGeom prst="rect">
            <a:avLst/>
          </a:prstGeom>
        </p:spPr>
      </p:pic>
      <p:pic>
        <p:nvPicPr>
          <p:cNvPr id="9" name="Picture 8" descr="A group of sheep in a field&#10;&#10;Description automatically generated with medium confidence">
            <a:extLst>
              <a:ext uri="{FF2B5EF4-FFF2-40B4-BE49-F238E27FC236}">
                <a16:creationId xmlns:a16="http://schemas.microsoft.com/office/drawing/2014/main" id="{CEA7B914-2611-DA84-F33C-A3C0644EB9CB}"/>
              </a:ext>
            </a:extLst>
          </p:cNvPr>
          <p:cNvPicPr>
            <a:picLocks noChangeAspect="1"/>
          </p:cNvPicPr>
          <p:nvPr/>
        </p:nvPicPr>
        <p:blipFill>
          <a:blip r:embed="rId3"/>
          <a:stretch>
            <a:fillRect/>
          </a:stretch>
        </p:blipFill>
        <p:spPr>
          <a:xfrm>
            <a:off x="8695644" y="4524618"/>
            <a:ext cx="3139899" cy="1878706"/>
          </a:xfrm>
          <a:prstGeom prst="rect">
            <a:avLst/>
          </a:prstGeom>
        </p:spPr>
      </p:pic>
    </p:spTree>
    <p:extLst>
      <p:ext uri="{BB962C8B-B14F-4D97-AF65-F5344CB8AC3E}">
        <p14:creationId xmlns:p14="http://schemas.microsoft.com/office/powerpoint/2010/main" val="192206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 and welfare </a:t>
            </a:r>
          </a:p>
        </p:txBody>
      </p:sp>
      <p:sp>
        <p:nvSpPr>
          <p:cNvPr id="3" name="Subtitle 2"/>
          <p:cNvSpPr>
            <a:spLocks noGrp="1"/>
          </p:cNvSpPr>
          <p:nvPr>
            <p:ph type="subTitle" idx="1"/>
          </p:nvPr>
        </p:nvSpPr>
        <p:spPr>
          <a:xfrm>
            <a:off x="1169276" y="2571092"/>
            <a:ext cx="5428472"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Farmers spend a lot of time with the livestock monitoring their health and welfare and producing feed, such as silage and maize. </a:t>
            </a:r>
          </a:p>
          <a:p>
            <a:pPr marL="0" indent="0">
              <a:spcBef>
                <a:spcPct val="50000"/>
              </a:spcBef>
              <a:buNone/>
            </a:pPr>
            <a:r>
              <a:rPr lang="en-GB" altLang="en-US" sz="2400" dirty="0">
                <a:latin typeface="Arial" panose="020B0604020202020204" pitchFamily="34" charset="0"/>
                <a:cs typeface="Arial" panose="020B0604020202020204" pitchFamily="34" charset="0"/>
              </a:rPr>
              <a:t>Farmers will also maintain fences, farming equipment and other areas of the farm. </a:t>
            </a:r>
          </a:p>
          <a:p>
            <a:pPr marL="0" indent="0">
              <a:spcBef>
                <a:spcPct val="50000"/>
              </a:spcBef>
              <a:buNone/>
            </a:pPr>
            <a:r>
              <a:rPr lang="en-GB" altLang="en-US" sz="2400" dirty="0">
                <a:latin typeface="Arial" panose="020B0604020202020204" pitchFamily="34" charset="0"/>
                <a:cs typeface="Arial" panose="020B0604020202020204" pitchFamily="34" charset="0"/>
              </a:rPr>
              <a:t>Vets and animal nutritionists will often work with farmers to provide expert advice on improving and maintaining animal health.</a:t>
            </a:r>
          </a:p>
          <a:p>
            <a:pPr marL="0" indent="0">
              <a:spcBef>
                <a:spcPct val="50000"/>
              </a:spcBef>
              <a:buNone/>
            </a:pPr>
            <a:endParaRPr lang="en-GB" altLang="en-US" sz="2400" dirty="0">
              <a:latin typeface="Arial" panose="020B0604020202020204" pitchFamily="34" charset="0"/>
              <a:cs typeface="Arial" panose="020B0604020202020204" pitchFamily="34" charset="0"/>
            </a:endParaRPr>
          </a:p>
        </p:txBody>
      </p:sp>
      <p:pic>
        <p:nvPicPr>
          <p:cNvPr id="8" name="Picture 7" descr="A picture containing mammal, sheep, person, livestock&#10;&#10;Description automatically generated">
            <a:extLst>
              <a:ext uri="{FF2B5EF4-FFF2-40B4-BE49-F238E27FC236}">
                <a16:creationId xmlns:a16="http://schemas.microsoft.com/office/drawing/2014/main" id="{723E26AB-D4C3-0C7C-EFF2-389C3E5006DD}"/>
              </a:ext>
            </a:extLst>
          </p:cNvPr>
          <p:cNvPicPr>
            <a:picLocks noChangeAspect="1"/>
          </p:cNvPicPr>
          <p:nvPr/>
        </p:nvPicPr>
        <p:blipFill>
          <a:blip r:embed="rId2"/>
          <a:stretch>
            <a:fillRect/>
          </a:stretch>
        </p:blipFill>
        <p:spPr>
          <a:xfrm>
            <a:off x="7422724" y="2571092"/>
            <a:ext cx="3600000" cy="3600000"/>
          </a:xfrm>
          <a:prstGeom prst="rect">
            <a:avLst/>
          </a:prstGeom>
        </p:spPr>
      </p:pic>
    </p:spTree>
    <p:extLst>
      <p:ext uri="{BB962C8B-B14F-4D97-AF65-F5344CB8AC3E}">
        <p14:creationId xmlns:p14="http://schemas.microsoft.com/office/powerpoint/2010/main" val="192206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environment </a:t>
            </a:r>
          </a:p>
        </p:txBody>
      </p:sp>
      <p:sp>
        <p:nvSpPr>
          <p:cNvPr id="3" name="Subtitle 2"/>
          <p:cNvSpPr>
            <a:spLocks noGrp="1"/>
          </p:cNvSpPr>
          <p:nvPr>
            <p:ph type="subTitle" idx="1"/>
          </p:nvPr>
        </p:nvSpPr>
        <p:spPr>
          <a:xfrm>
            <a:off x="1169276" y="2571092"/>
            <a:ext cx="6047450"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Another priority for farmers is managing and maintaining the hedgerows and field boundaries, which are also wildlife habitat.</a:t>
            </a:r>
          </a:p>
          <a:p>
            <a:pPr marL="0" indent="0">
              <a:spcBef>
                <a:spcPct val="50000"/>
              </a:spcBef>
              <a:buNone/>
            </a:pPr>
            <a:r>
              <a:rPr lang="en-GB" altLang="en-US" sz="2400" dirty="0">
                <a:latin typeface="Arial" panose="020B0604020202020204" pitchFamily="34" charset="0"/>
                <a:cs typeface="Arial" panose="020B0604020202020204" pitchFamily="34" charset="0"/>
              </a:rPr>
              <a:t>Existing wetlands are preserved and managed for wildlife.</a:t>
            </a:r>
          </a:p>
          <a:p>
            <a:pPr marL="0" indent="0">
              <a:spcBef>
                <a:spcPct val="50000"/>
              </a:spcBef>
              <a:buNone/>
            </a:pPr>
            <a:r>
              <a:rPr lang="en-GB" altLang="en-US" sz="2400" dirty="0">
                <a:latin typeface="Arial" panose="020B0604020202020204" pitchFamily="34" charset="0"/>
                <a:cs typeface="Arial" panose="020B0604020202020204" pitchFamily="34" charset="0"/>
              </a:rPr>
              <a:t>Not only are trees and shrubs attractive landscape features but they are important habitats for the diversity of wildlife.</a:t>
            </a:r>
          </a:p>
          <a:p>
            <a:pPr marL="0" indent="0">
              <a:spcBef>
                <a:spcPct val="50000"/>
              </a:spcBef>
              <a:buNone/>
            </a:pPr>
            <a:r>
              <a:rPr lang="en-GB" altLang="en-US" sz="2400" dirty="0">
                <a:latin typeface="Arial" panose="020B0604020202020204" pitchFamily="34" charset="0"/>
                <a:cs typeface="Arial" panose="020B0604020202020204" pitchFamily="34" charset="0"/>
              </a:rPr>
              <a:t>Grazing cattle and sheep play an important part in managing our natural grasslands.</a:t>
            </a:r>
          </a:p>
        </p:txBody>
      </p:sp>
      <p:pic>
        <p:nvPicPr>
          <p:cNvPr id="6" name="Picture 5" descr="A picture containing grass, outdoor, field, grassland&#10;&#10;Description automatically generated">
            <a:extLst>
              <a:ext uri="{FF2B5EF4-FFF2-40B4-BE49-F238E27FC236}">
                <a16:creationId xmlns:a16="http://schemas.microsoft.com/office/drawing/2014/main" id="{87520909-5B86-86C7-3DF5-DBB2407D7892}"/>
              </a:ext>
            </a:extLst>
          </p:cNvPr>
          <p:cNvPicPr>
            <a:picLocks noChangeAspect="1"/>
          </p:cNvPicPr>
          <p:nvPr/>
        </p:nvPicPr>
        <p:blipFill>
          <a:blip r:embed="rId2"/>
          <a:stretch>
            <a:fillRect/>
          </a:stretch>
        </p:blipFill>
        <p:spPr>
          <a:xfrm>
            <a:off x="7513320" y="2571092"/>
            <a:ext cx="4208370" cy="2805580"/>
          </a:xfrm>
          <a:prstGeom prst="rect">
            <a:avLst/>
          </a:prstGeom>
        </p:spPr>
      </p:pic>
    </p:spTree>
    <p:extLst>
      <p:ext uri="{BB962C8B-B14F-4D97-AF65-F5344CB8AC3E}">
        <p14:creationId xmlns:p14="http://schemas.microsoft.com/office/powerpoint/2010/main" val="174071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Housing</a:t>
            </a:r>
          </a:p>
        </p:txBody>
      </p:sp>
      <p:sp>
        <p:nvSpPr>
          <p:cNvPr id="3" name="Subtitle 2"/>
          <p:cNvSpPr>
            <a:spLocks noGrp="1"/>
          </p:cNvSpPr>
          <p:nvPr>
            <p:ph type="subTitle" idx="1"/>
          </p:nvPr>
        </p:nvSpPr>
        <p:spPr>
          <a:xfrm>
            <a:off x="1169277" y="2571092"/>
            <a:ext cx="4950170" cy="3600000"/>
          </a:xfrm>
        </p:spPr>
        <p:txBody>
          <a:bodyPr/>
          <a:lstStyle/>
          <a:p>
            <a:pPr marL="0" indent="0">
              <a:spcBef>
                <a:spcPct val="0"/>
              </a:spcBef>
              <a:buNone/>
            </a:pPr>
            <a:r>
              <a:rPr lang="en-GB" altLang="en-US" sz="2400" dirty="0">
                <a:latin typeface="Arial" panose="020B0604020202020204" pitchFamily="34" charset="0"/>
                <a:cs typeface="Arial" panose="020B0604020202020204" pitchFamily="34" charset="0"/>
              </a:rPr>
              <a:t>Most cattle and sheep spend the summer months in fields grazing on pasture and many are housed in large barns in the winter when the grass has stopped growing and the weather can turn bad. </a:t>
            </a:r>
          </a:p>
          <a:p>
            <a:pPr marL="0" indent="0">
              <a:spcBef>
                <a:spcPct val="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dirty="0">
                <a:latin typeface="Arial" panose="020B0604020202020204" pitchFamily="34" charset="0"/>
                <a:cs typeface="Arial" panose="020B0604020202020204" pitchFamily="34" charset="0"/>
              </a:rPr>
              <a:t>Pigs can be indoors or outdoor reared. </a:t>
            </a:r>
          </a:p>
          <a:p>
            <a:pPr marL="0" indent="0">
              <a:spcBef>
                <a:spcPct val="0"/>
              </a:spcBef>
              <a:buNone/>
            </a:pPr>
            <a:endParaRPr lang="en-GB" altLang="en-US" sz="2400" dirty="0">
              <a:latin typeface="Futura Bk" charset="0"/>
            </a:endParaRPr>
          </a:p>
        </p:txBody>
      </p:sp>
      <p:pic>
        <p:nvPicPr>
          <p:cNvPr id="5" name="Picture 4" descr="A picture containing grass, outdoor, mammal, sky&#10;&#10;Description automatically generated">
            <a:extLst>
              <a:ext uri="{FF2B5EF4-FFF2-40B4-BE49-F238E27FC236}">
                <a16:creationId xmlns:a16="http://schemas.microsoft.com/office/drawing/2014/main" id="{48AF47D8-315A-642E-8B31-B2656B9174B6}"/>
              </a:ext>
            </a:extLst>
          </p:cNvPr>
          <p:cNvPicPr>
            <a:picLocks noChangeAspect="1"/>
          </p:cNvPicPr>
          <p:nvPr/>
        </p:nvPicPr>
        <p:blipFill>
          <a:blip r:embed="rId2"/>
          <a:stretch>
            <a:fillRect/>
          </a:stretch>
        </p:blipFill>
        <p:spPr>
          <a:xfrm>
            <a:off x="8892333" y="4574203"/>
            <a:ext cx="2793534" cy="1862356"/>
          </a:xfrm>
          <a:prstGeom prst="rect">
            <a:avLst/>
          </a:prstGeom>
        </p:spPr>
      </p:pic>
      <p:pic>
        <p:nvPicPr>
          <p:cNvPr id="7" name="Picture 6" descr="A group of sheep standing in a field&#10;&#10;Description automatically generated with medium confidence">
            <a:extLst>
              <a:ext uri="{FF2B5EF4-FFF2-40B4-BE49-F238E27FC236}">
                <a16:creationId xmlns:a16="http://schemas.microsoft.com/office/drawing/2014/main" id="{CCF825B9-8106-4F60-D2F8-FE997BE73959}"/>
              </a:ext>
            </a:extLst>
          </p:cNvPr>
          <p:cNvPicPr>
            <a:picLocks noChangeAspect="1"/>
          </p:cNvPicPr>
          <p:nvPr/>
        </p:nvPicPr>
        <p:blipFill rotWithShape="1">
          <a:blip r:embed="rId3"/>
          <a:srcRect t="467" r="11764" b="6303"/>
          <a:stretch/>
        </p:blipFill>
        <p:spPr>
          <a:xfrm>
            <a:off x="6926338" y="2401085"/>
            <a:ext cx="2536033" cy="2056579"/>
          </a:xfrm>
          <a:prstGeom prst="rect">
            <a:avLst/>
          </a:prstGeom>
        </p:spPr>
      </p:pic>
    </p:spTree>
    <p:extLst>
      <p:ext uri="{BB962C8B-B14F-4D97-AF65-F5344CB8AC3E}">
        <p14:creationId xmlns:p14="http://schemas.microsoft.com/office/powerpoint/2010/main" val="361340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Housing</a:t>
            </a:r>
          </a:p>
        </p:txBody>
      </p:sp>
      <p:sp>
        <p:nvSpPr>
          <p:cNvPr id="3" name="Subtitle 2"/>
          <p:cNvSpPr>
            <a:spLocks noGrp="1"/>
          </p:cNvSpPr>
          <p:nvPr>
            <p:ph type="subTitle" idx="1"/>
          </p:nvPr>
        </p:nvSpPr>
        <p:spPr>
          <a:xfrm>
            <a:off x="1169276" y="2571092"/>
            <a:ext cx="5006441" cy="3600000"/>
          </a:xfrm>
        </p:spPr>
        <p:txBody>
          <a:bodyPr/>
          <a:lstStyle/>
          <a:p>
            <a:pPr marL="0" indent="0">
              <a:spcBef>
                <a:spcPct val="0"/>
              </a:spcBef>
              <a:buNone/>
            </a:pPr>
            <a:r>
              <a:rPr lang="en-GB" altLang="en-US" sz="2400" dirty="0">
                <a:latin typeface="Arial" panose="020B0604020202020204" pitchFamily="34" charset="0"/>
                <a:cs typeface="Arial" panose="020B0604020202020204" pitchFamily="34" charset="0"/>
              </a:rPr>
              <a:t>Housing for livestock must meet specific regulations allowing good ventilation, animals the freedom to move and socialise and access to food and water. </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027" y="4482778"/>
            <a:ext cx="3108639" cy="205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cows eating hay&#10;&#10;Description automatically generated with medium confidence">
            <a:extLst>
              <a:ext uri="{FF2B5EF4-FFF2-40B4-BE49-F238E27FC236}">
                <a16:creationId xmlns:a16="http://schemas.microsoft.com/office/drawing/2014/main" id="{888720F1-F3D5-7D34-8823-C59A7AE70A30}"/>
              </a:ext>
            </a:extLst>
          </p:cNvPr>
          <p:cNvPicPr>
            <a:picLocks noChangeAspect="1"/>
          </p:cNvPicPr>
          <p:nvPr/>
        </p:nvPicPr>
        <p:blipFill>
          <a:blip r:embed="rId3"/>
          <a:stretch>
            <a:fillRect/>
          </a:stretch>
        </p:blipFill>
        <p:spPr>
          <a:xfrm>
            <a:off x="6593747" y="2395484"/>
            <a:ext cx="2634143" cy="1975608"/>
          </a:xfrm>
          <a:prstGeom prst="rect">
            <a:avLst/>
          </a:prstGeom>
        </p:spPr>
      </p:pic>
    </p:spTree>
    <p:extLst>
      <p:ext uri="{BB962C8B-B14F-4D97-AF65-F5344CB8AC3E}">
        <p14:creationId xmlns:p14="http://schemas.microsoft.com/office/powerpoint/2010/main" val="192206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Traceability</a:t>
            </a:r>
          </a:p>
        </p:txBody>
      </p:sp>
      <p:sp>
        <p:nvSpPr>
          <p:cNvPr id="3" name="Subtitle 2"/>
          <p:cNvSpPr>
            <a:spLocks noGrp="1"/>
          </p:cNvSpPr>
          <p:nvPr>
            <p:ph type="subTitle" idx="1"/>
          </p:nvPr>
        </p:nvSpPr>
        <p:spPr>
          <a:xfrm>
            <a:off x="1169276" y="2571092"/>
            <a:ext cx="5822367"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There are national records and systems in place to ensure animals can be traced back to the farms they were born on.</a:t>
            </a:r>
          </a:p>
          <a:p>
            <a:pPr marL="0" indent="0">
              <a:spcBef>
                <a:spcPct val="50000"/>
              </a:spcBef>
              <a:buNone/>
            </a:pPr>
            <a:r>
              <a:rPr lang="en-GB" altLang="en-US" sz="2400" dirty="0">
                <a:latin typeface="Arial" panose="020B0604020202020204" pitchFamily="34" charset="0"/>
                <a:cs typeface="Arial" panose="020B0604020202020204" pitchFamily="34" charset="0"/>
              </a:rPr>
              <a:t>For example, cattle receive a passport and an ear tag which records where the animal was born. This passport travels with it and aids traceability within the industry.</a:t>
            </a:r>
          </a:p>
        </p:txBody>
      </p:sp>
      <p:pic>
        <p:nvPicPr>
          <p:cNvPr id="4" name="Picture 5">
            <a:extLst>
              <a:ext uri="{FF2B5EF4-FFF2-40B4-BE49-F238E27FC236}">
                <a16:creationId xmlns:a16="http://schemas.microsoft.com/office/drawing/2014/main" id="{2159D263-8573-8302-476D-A67BBE95F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484" y="2571092"/>
            <a:ext cx="4130194" cy="309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8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Traceability</a:t>
            </a:r>
          </a:p>
        </p:txBody>
      </p:sp>
      <p:sp>
        <p:nvSpPr>
          <p:cNvPr id="3" name="Subtitle 2"/>
          <p:cNvSpPr>
            <a:spLocks noGrp="1"/>
          </p:cNvSpPr>
          <p:nvPr>
            <p:ph type="subTitle" idx="1"/>
          </p:nvPr>
        </p:nvSpPr>
        <p:spPr>
          <a:xfrm>
            <a:off x="1169276" y="2571092"/>
            <a:ext cx="6610158"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Sheep are tagged with ear tags when they are young and cannot be moved from the farm without a movement licence.</a:t>
            </a:r>
          </a:p>
          <a:p>
            <a:pPr marL="0" indent="0">
              <a:spcBef>
                <a:spcPct val="50000"/>
              </a:spcBef>
              <a:buNone/>
            </a:pPr>
            <a:r>
              <a:rPr lang="en-GB" altLang="en-US" sz="2400" dirty="0">
                <a:latin typeface="Arial" panose="020B0604020202020204" pitchFamily="34" charset="0"/>
                <a:cs typeface="Arial" panose="020B0604020202020204" pitchFamily="34" charset="0"/>
              </a:rPr>
              <a:t>Pigs will either be tagged or tattooed with an individual number to track their origins.</a:t>
            </a:r>
          </a:p>
        </p:txBody>
      </p:sp>
      <p:pic>
        <p:nvPicPr>
          <p:cNvPr id="6" name="Picture 11" descr="sheepup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788" y="2571091"/>
            <a:ext cx="3704725" cy="320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06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Assurance schemes</a:t>
            </a:r>
          </a:p>
        </p:txBody>
      </p:sp>
      <p:sp>
        <p:nvSpPr>
          <p:cNvPr id="3" name="Subtitle 2"/>
          <p:cNvSpPr>
            <a:spLocks noGrp="1"/>
          </p:cNvSpPr>
          <p:nvPr>
            <p:ph type="subTitle" idx="1"/>
          </p:nvPr>
        </p:nvSpPr>
        <p:spPr>
          <a:xfrm>
            <a:off x="1169276" y="2571092"/>
            <a:ext cx="6175543" cy="3600000"/>
          </a:xfrm>
        </p:spPr>
        <p:txBody>
          <a:bodyPr/>
          <a:lstStyle/>
          <a:p>
            <a:pPr marL="0" indent="0">
              <a:buNone/>
            </a:pPr>
            <a:r>
              <a:rPr lang="en-GB" altLang="en-US" sz="2400" dirty="0">
                <a:latin typeface="Arial" panose="020B0604020202020204" pitchFamily="34" charset="0"/>
                <a:cs typeface="Arial" panose="020B0604020202020204" pitchFamily="34" charset="0"/>
              </a:rPr>
              <a:t>Food assurance schemes certify the production of food products to a quality management system based on certain criteria, including food safety principles. </a:t>
            </a:r>
          </a:p>
          <a:p>
            <a:endParaRPr lang="en-GB" altLang="en-US" sz="2400" dirty="0">
              <a:latin typeface="Arial" panose="020B0604020202020204" pitchFamily="34" charset="0"/>
              <a:cs typeface="Arial" panose="020B0604020202020204" pitchFamily="34" charset="0"/>
            </a:endParaRPr>
          </a:p>
          <a:p>
            <a:pPr marL="0" indent="0">
              <a:buNone/>
            </a:pPr>
            <a:r>
              <a:rPr lang="en-GB" altLang="en-US" sz="2400" dirty="0">
                <a:latin typeface="Arial" panose="020B0604020202020204" pitchFamily="34" charset="0"/>
                <a:cs typeface="Arial" panose="020B0604020202020204" pitchFamily="34" charset="0"/>
              </a:rPr>
              <a:t>Red Tractor, Protected Geographical Indication and Farm Quality Assurance are Food assurance schemes which cover red meat produced in Northern Ireland, Wales and Scotland. </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6197" y="2449605"/>
            <a:ext cx="1152330" cy="113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descr="https://www.qmscotland.co.uk/sites/default/files/styles/large/public/beeflamb_horiz.jpg?itok=7QPWms9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195" y="5294202"/>
            <a:ext cx="34880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red tractor with a check mark&#10;&#10;Description automatically generated with low confidence">
            <a:extLst>
              <a:ext uri="{FF2B5EF4-FFF2-40B4-BE49-F238E27FC236}">
                <a16:creationId xmlns:a16="http://schemas.microsoft.com/office/drawing/2014/main" id="{8FA5E30B-C6D3-2F63-1C9B-78FFB18FF59D}"/>
              </a:ext>
            </a:extLst>
          </p:cNvPr>
          <p:cNvPicPr>
            <a:picLocks noChangeAspect="1"/>
          </p:cNvPicPr>
          <p:nvPr/>
        </p:nvPicPr>
        <p:blipFill>
          <a:blip r:embed="rId4"/>
          <a:stretch>
            <a:fillRect/>
          </a:stretch>
        </p:blipFill>
        <p:spPr>
          <a:xfrm>
            <a:off x="8145539" y="2142878"/>
            <a:ext cx="1313566" cy="1751174"/>
          </a:xfrm>
          <a:prstGeom prst="rect">
            <a:avLst/>
          </a:prstGeom>
        </p:spPr>
      </p:pic>
      <p:pic>
        <p:nvPicPr>
          <p:cNvPr id="1028" name="Picture 4" descr="welsh logos 150 - Mathews ButchersMathews Butchers">
            <a:extLst>
              <a:ext uri="{FF2B5EF4-FFF2-40B4-BE49-F238E27FC236}">
                <a16:creationId xmlns:a16="http://schemas.microsoft.com/office/drawing/2014/main" id="{AE12E7B4-5A6A-53AD-9C46-1E9CAE594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7015" y="4059859"/>
            <a:ext cx="2663739" cy="98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83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0" ma:contentTypeDescription="Create a new document." ma:contentTypeScope="" ma:versionID="c5c98a55917ccde4ddfc5ee965a8addc">
  <xsd:schema xmlns:xsd="http://www.w3.org/2001/XMLSchema" xmlns:xs="http://www.w3.org/2001/XMLSchema" xmlns:p="http://schemas.microsoft.com/office/2006/metadata/properties" xmlns:ns3="8409cf61-8f5f-4421-9a3e-169c7d6c7b55" targetNamespace="http://schemas.microsoft.com/office/2006/metadata/properties" ma:root="true" ma:fieldsID="7be39e7d375db3d5108834e686031dae" ns3:_="">
    <xsd:import namespace="8409cf61-8f5f-4421-9a3e-169c7d6c7b5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EA5DC8-8988-4E92-9F32-E41383D924F4}">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8409cf61-8f5f-4421-9a3e-169c7d6c7b55"/>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586FF74-CDCF-4ECA-B9CF-0A160FFB04CD}">
  <ds:schemaRefs>
    <ds:schemaRef ds:uri="http://schemas.microsoft.com/sharepoint/v3/contenttype/forms"/>
  </ds:schemaRefs>
</ds:datastoreItem>
</file>

<file path=customXml/itemProps3.xml><?xml version="1.0" encoding="utf-8"?>
<ds:datastoreItem xmlns:ds="http://schemas.openxmlformats.org/officeDocument/2006/customXml" ds:itemID="{BF30447E-F148-49D2-B5AB-99243E2A0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TotalTime>
  <Words>425</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10</vt:i4>
      </vt:variant>
    </vt:vector>
  </HeadingPairs>
  <TitlesOfParts>
    <vt:vector size="17" baseType="lpstr">
      <vt:lpstr>Arial</vt:lpstr>
      <vt:lpstr>Calibri</vt:lpstr>
      <vt:lpstr>Futura Bk</vt:lpstr>
      <vt:lpstr>Office Theme</vt:lpstr>
      <vt:lpstr>Custom Design</vt:lpstr>
      <vt:lpstr>1_Custom Design</vt:lpstr>
      <vt:lpstr>3_Custom Design</vt:lpstr>
      <vt:lpstr>Rearing animals</vt:lpstr>
      <vt:lpstr>Farming</vt:lpstr>
      <vt:lpstr>Health and welfare </vt:lpstr>
      <vt:lpstr>The environment </vt:lpstr>
      <vt:lpstr>Housing</vt:lpstr>
      <vt:lpstr>Housing</vt:lpstr>
      <vt:lpstr>Traceability</vt:lpstr>
      <vt:lpstr>Traceability</vt:lpstr>
      <vt:lpstr>Assurance schemes</vt:lpstr>
      <vt:lpstr>Rearing animals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26</cp:revision>
  <dcterms:created xsi:type="dcterms:W3CDTF">2018-10-10T09:22:08Z</dcterms:created>
  <dcterms:modified xsi:type="dcterms:W3CDTF">2023-05-18T08:10:09Z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