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  <p:sldMasterId id="2147483650" r:id="rId4"/>
    <p:sldMasterId id="2147483652" r:id="rId5"/>
    <p:sldMasterId id="2147483656" r:id="rId6"/>
  </p:sldMasterIdLst>
  <p:sldIdLst>
    <p:sldId id="256" r:id="rId7"/>
    <p:sldId id="279" r:id="rId8"/>
    <p:sldId id="262" r:id="rId9"/>
    <p:sldId id="263" r:id="rId10"/>
    <p:sldId id="265" r:id="rId11"/>
    <p:sldId id="266" r:id="rId12"/>
    <p:sldId id="268" r:id="rId13"/>
    <p:sldId id="269" r:id="rId14"/>
    <p:sldId id="272" r:id="rId15"/>
    <p:sldId id="273" r:id="rId16"/>
    <p:sldId id="274" r:id="rId17"/>
    <p:sldId id="280" r:id="rId18"/>
    <p:sldId id="281" r:id="rId19"/>
    <p:sldId id="282" r:id="rId20"/>
    <p:sldId id="285" r:id="rId21"/>
    <p:sldId id="283" r:id="rId22"/>
    <p:sldId id="284" r:id="rId23"/>
    <p:sldId id="287" r:id="rId24"/>
    <p:sldId id="291" r:id="rId25"/>
    <p:sldId id="286" r:id="rId26"/>
    <p:sldId id="288" r:id="rId27"/>
    <p:sldId id="292" r:id="rId28"/>
    <p:sldId id="290" r:id="rId29"/>
    <p:sldId id="2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3C2"/>
    <a:srgbClr val="EF9F3F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75"/>
    <p:restoredTop sz="94655"/>
  </p:normalViewPr>
  <p:slideViewPr>
    <p:cSldViewPr snapToGrid="0" snapToObjects="1">
      <p:cViewPr varScale="1">
        <p:scale>
          <a:sx n="89" d="100"/>
          <a:sy n="89" d="100"/>
        </p:scale>
        <p:origin x="75" y="1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CE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52016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CE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67032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2023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Nutritional needs through life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Complementary feeding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107825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Infants under six months should not be given: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>
              <a:spcBef>
                <a:spcPct val="0"/>
              </a:spcBef>
            </a:pPr>
            <a:r>
              <a:rPr lang="en-GB" altLang="en-US" sz="2000" dirty="0"/>
              <a:t>wheat or other cereals to avoid risk of a reaction to gluten, which results in coeliac disease;</a:t>
            </a:r>
          </a:p>
          <a:p>
            <a:pPr>
              <a:spcBef>
                <a:spcPct val="0"/>
              </a:spcBef>
            </a:pPr>
            <a:r>
              <a:rPr lang="en-GB" altLang="en-US" sz="2000" dirty="0"/>
              <a:t>eggs;</a:t>
            </a:r>
          </a:p>
          <a:p>
            <a:pPr>
              <a:spcBef>
                <a:spcPct val="0"/>
              </a:spcBef>
            </a:pPr>
            <a:r>
              <a:rPr lang="en-GB" altLang="en-US" sz="2000" dirty="0"/>
              <a:t>fish and shellfish;</a:t>
            </a:r>
          </a:p>
          <a:p>
            <a:pPr>
              <a:spcBef>
                <a:spcPct val="0"/>
              </a:spcBef>
            </a:pPr>
            <a:r>
              <a:rPr lang="en-GB" altLang="en-US" sz="2000" dirty="0"/>
              <a:t>soft and unpasteurised cheeses.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Throughout complementary feeding, babies should not be given foods with added salt. Sugar-containing foods and drinks (e.g. biscuits, some rusks, fruit juices) between meals should be limited.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64" y="2665960"/>
            <a:ext cx="4044770" cy="268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54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Complementary feeding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29783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Supplements of vitamins A, C and D in the form of drops are recommended for children aged from 6 months to 5 years. This is particularly important if they do not eat a varied diet. For some, these are available free via the Healthy Start scheme.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Cows’ milk is not suitable as a drink before 12 months of age because it is low in iron, but can be used in small amounts in cooking from 6 months.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Low-fat varieties of milk, as a main drink, are not suitable for babies and young children until at least 2 years of age.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90" y="1911927"/>
            <a:ext cx="2932301" cy="45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27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Childhood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59471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The energy requirements of children increase rapidly because they:</a:t>
            </a:r>
          </a:p>
          <a:p>
            <a:r>
              <a:rPr lang="en-GB" sz="2000" dirty="0"/>
              <a:t>grow quickly;</a:t>
            </a:r>
          </a:p>
          <a:p>
            <a:r>
              <a:rPr lang="en-GB" sz="2000" dirty="0"/>
              <a:t>become more active.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Children have a higher energy requirement for their body size compared with adults.  </a:t>
            </a:r>
          </a:p>
          <a:p>
            <a:pPr marL="0" indent="0">
              <a:buNone/>
            </a:pPr>
            <a:r>
              <a:rPr lang="en-GB" sz="2000" dirty="0"/>
              <a:t>They need foods that provide sufficient energy but are also rich in nutrients. </a:t>
            </a:r>
          </a:p>
          <a:p>
            <a:pPr marL="0" indent="0">
              <a:buNone/>
            </a:pPr>
            <a:r>
              <a:rPr lang="en-GB" sz="2000" dirty="0"/>
              <a:t>Foods should be eaten as part of small and frequent meals.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r="9102"/>
          <a:stretch/>
        </p:blipFill>
        <p:spPr>
          <a:xfrm>
            <a:off x="8688779" y="2027255"/>
            <a:ext cx="3503221" cy="344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9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Childhood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917820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Children’s diets from the age of 2-5 years should be based on the principles of the Eatwell Guide and include plenty of starchy carbohydrates, fruit and vegetables, and some protein and dairy foods.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Children should be encouraged to remain a healthy weight with respect to their height.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 healthy family lifestyle can help to maintain a healthy weight, such as being active together or sharing meals.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147" y="2283798"/>
            <a:ext cx="4191181" cy="296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9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Childhood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333456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Childhood is an important time for growth and development. </a:t>
            </a:r>
          </a:p>
          <a:p>
            <a:pPr marL="0" indent="0">
              <a:buNone/>
            </a:pPr>
            <a:r>
              <a:rPr lang="en-GB" sz="2000" dirty="0"/>
              <a:t>Children need a good supply of protein, and other nutrients including calcium, iron and vitamins A and D. </a:t>
            </a:r>
          </a:p>
          <a:p>
            <a:pPr marL="0" indent="0">
              <a:buNone/>
            </a:pPr>
            <a:r>
              <a:rPr lang="en-GB" sz="2000" dirty="0"/>
              <a:t>Children begin to take responsibility for their own food choices around this time. </a:t>
            </a:r>
          </a:p>
          <a:p>
            <a:pPr marL="0" indent="0">
              <a:buNone/>
            </a:pPr>
            <a:r>
              <a:rPr lang="en-GB" sz="2000" dirty="0"/>
              <a:t>It is therefore important to encourage them to eat a healthy, varied diet which is rich in fruit, vegetables and starchy foods.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457" y="2412491"/>
            <a:ext cx="3741888" cy="249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39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Dental hygiene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5932168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Dental hygiene is very important. Children should pay attention to dental hygiene and ways to prevent dental caries. </a:t>
            </a:r>
          </a:p>
          <a:p>
            <a:pPr marL="0" indent="0">
              <a:buNone/>
            </a:pPr>
            <a:r>
              <a:rPr lang="en-GB" sz="2000" dirty="0"/>
              <a:t>Teeth should be brushed twice a day, for at least 2 minutes at a time, with a fluoride-containing toothpaste. </a:t>
            </a:r>
          </a:p>
          <a:p>
            <a:pPr marL="0" indent="0">
              <a:buNone/>
            </a:pPr>
            <a:r>
              <a:rPr lang="en-GB" sz="2000" dirty="0"/>
              <a:t>If food and drinks high in sugar are consumed occasionally, this should be done at mealtimes and not in between meals.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66" y="2153108"/>
            <a:ext cx="4568537" cy="304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52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Adolescence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GB" sz="2000" dirty="0"/>
              <a:t>Adolescence is a period of rapid growth and development and is when puberty occurs.</a:t>
            </a:r>
          </a:p>
          <a:p>
            <a:pPr>
              <a:buNone/>
              <a:defRPr/>
            </a:pPr>
            <a:endParaRPr lang="en-GB" sz="1100" dirty="0"/>
          </a:p>
          <a:p>
            <a:pPr>
              <a:buNone/>
              <a:defRPr/>
            </a:pPr>
            <a:r>
              <a:rPr lang="en-GB" sz="2000" dirty="0"/>
              <a:t>The demand for energy and most nutrients are relatively high.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b="1" dirty="0"/>
              <a:t>Boys need more protein and energy </a:t>
            </a:r>
            <a:r>
              <a:rPr lang="en-GB" sz="2000" dirty="0"/>
              <a:t>than girls for growth.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2000" b="1" dirty="0"/>
              <a:t>Girls need more iron </a:t>
            </a:r>
            <a:r>
              <a:rPr lang="en-GB" sz="2000" dirty="0"/>
              <a:t>than boys to replace menstrual losses.</a:t>
            </a:r>
          </a:p>
          <a:p>
            <a:pPr>
              <a:buNone/>
              <a:defRPr/>
            </a:pPr>
            <a:endParaRPr lang="en-GB" sz="2000" dirty="0"/>
          </a:p>
          <a:p>
            <a:pPr marL="0" indent="0">
              <a:buNone/>
              <a:defRPr/>
            </a:pPr>
            <a:r>
              <a:rPr lang="en-GB" sz="2000" dirty="0"/>
              <a:t>It is important to encourage an active lifestyle with a healthy, balanced diet during this time. </a:t>
            </a:r>
          </a:p>
          <a:p>
            <a:pPr marL="0" indent="0">
              <a:buNone/>
              <a:defRPr/>
            </a:pPr>
            <a:r>
              <a:rPr lang="en-GB" sz="2000" dirty="0"/>
              <a:t>This is because good habits practised now are likely to benefit their health for the rest of their lives.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6052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Adolescence – iron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7" y="2571092"/>
            <a:ext cx="7131576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US" altLang="en-US" sz="2000" dirty="0"/>
              <a:t>Teenage girls and women require 14.8mg of iron each day.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/>
              <a:t>Teenage boys need 11.3mg of iron daily but this reduces to 8.7mg for men aged 19 or over.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/>
              <a:t>Iron from meat sources, is readily absorbed by the human body. 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b="1" dirty="0"/>
              <a:t>Did you know?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b="1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/>
              <a:t>Vitamin C helps to absorb iron from non-meat sources, such as green leafy vegetables, nuts, pulses, dried fruits, wheat flour and breakfast cereals.</a:t>
            </a:r>
            <a:endParaRPr lang="en-GB" altLang="en-US" sz="2000" b="1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679" y="2708393"/>
            <a:ext cx="3420092" cy="256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52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Adulthood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264677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Nutritional requirements do not change much between the ages of 19 to 50 years, except during pregnancy and lactation.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On average, UK adults are eating too much saturated fat and salt from food, and not enough fruit and vegetables. 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A poor diet can lead to diseases such as obesity, cardiovascular diseases, cancer and diabetes.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3074" name="Picture 2" descr="C:\Users\AWhite\Downloads\shutterstock_10558199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53" y="2571092"/>
            <a:ext cx="4533536" cy="30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379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Adulthood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464085" cy="3600000"/>
          </a:xfrm>
        </p:spPr>
        <p:txBody>
          <a:bodyPr/>
          <a:lstStyle/>
          <a:p>
            <a:pPr>
              <a:spcBef>
                <a:spcPct val="0"/>
              </a:spcBef>
              <a:buNone/>
              <a:defRPr/>
            </a:pPr>
            <a:r>
              <a:rPr lang="en-GB" sz="2000" dirty="0"/>
              <a:t>To reduce the risk of developing these diseases, it is important to:</a:t>
            </a:r>
          </a:p>
          <a:p>
            <a:pPr>
              <a:spcBef>
                <a:spcPct val="0"/>
              </a:spcBef>
              <a:buNone/>
              <a:defRPr/>
            </a:pPr>
            <a:endParaRPr lang="en-GB" sz="2000" dirty="0"/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eat a balanced diet;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eat plenty of fruit and vegetables;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drink alcohol in moderation;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stay active;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not smoke.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58" y="2999232"/>
            <a:ext cx="5132614" cy="34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2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key stages in life include: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pregnancy;</a:t>
            </a:r>
          </a:p>
          <a:p>
            <a:pPr>
              <a:spcBef>
                <a:spcPct val="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infancy;</a:t>
            </a:r>
          </a:p>
          <a:p>
            <a:pPr>
              <a:spcBef>
                <a:spcPct val="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childhood;</a:t>
            </a:r>
          </a:p>
          <a:p>
            <a:pPr>
              <a:spcBef>
                <a:spcPct val="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adolescence;</a:t>
            </a:r>
          </a:p>
          <a:p>
            <a:pPr>
              <a:spcBef>
                <a:spcPct val="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adulthood.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Energy and nutrient requirements change through life and depend on many factors, such as:</a:t>
            </a:r>
          </a:p>
          <a:p>
            <a:pPr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age;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gender;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body size;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level of activity;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genes.</a:t>
            </a:r>
          </a:p>
          <a:p>
            <a:pPr>
              <a:spcBef>
                <a:spcPct val="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stages in life</a:t>
            </a:r>
          </a:p>
        </p:txBody>
      </p:sp>
    </p:spTree>
    <p:extLst>
      <p:ext uri="{BB962C8B-B14F-4D97-AF65-F5344CB8AC3E}">
        <p14:creationId xmlns:p14="http://schemas.microsoft.com/office/powerpoint/2010/main" val="3691342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Older adults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977758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Older adults is the term usually refers to people over the age of 65.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Requirements for energy gradually decrease after the age of 65 as activity level falls.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33" y="2283798"/>
            <a:ext cx="4341123" cy="288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79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indent="11113">
              <a:defRPr/>
            </a:pPr>
            <a:r>
              <a:rPr lang="en-GB" dirty="0"/>
              <a:t>Older adults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GB" sz="2000" dirty="0"/>
              <a:t>To maintain good health, it is important that older adults:</a:t>
            </a:r>
          </a:p>
          <a:p>
            <a:pPr>
              <a:buNone/>
              <a:defRPr/>
            </a:pPr>
            <a:endParaRPr lang="en-GB" sz="2000" dirty="0"/>
          </a:p>
          <a:p>
            <a:pPr>
              <a:defRPr/>
            </a:pPr>
            <a:r>
              <a:rPr lang="en-GB" sz="2000" dirty="0"/>
              <a:t>enjoy their food;</a:t>
            </a:r>
          </a:p>
          <a:p>
            <a:pPr>
              <a:defRPr/>
            </a:pPr>
            <a:endParaRPr lang="en-GB" sz="1050" dirty="0"/>
          </a:p>
          <a:p>
            <a:pPr>
              <a:defRPr/>
            </a:pPr>
            <a:r>
              <a:rPr lang="en-GB" sz="2000" dirty="0"/>
              <a:t>keep active;</a:t>
            </a:r>
          </a:p>
          <a:p>
            <a:pPr>
              <a:defRPr/>
            </a:pPr>
            <a:endParaRPr lang="en-GB" sz="1050" dirty="0"/>
          </a:p>
          <a:p>
            <a:pPr>
              <a:defRPr/>
            </a:pPr>
            <a:r>
              <a:rPr lang="en-GB" sz="2000" dirty="0"/>
              <a:t>have adequate nutrient intakes.</a:t>
            </a:r>
          </a:p>
          <a:p>
            <a:pPr marL="0" indent="0">
              <a:buNone/>
              <a:defRPr/>
            </a:pPr>
            <a:endParaRPr lang="en-GB" sz="2000" dirty="0"/>
          </a:p>
          <a:p>
            <a:pPr marL="0" indent="0">
              <a:buNone/>
              <a:defRPr/>
            </a:pPr>
            <a:r>
              <a:rPr lang="en-GB" sz="2000" dirty="0"/>
              <a:t>It is also important they keep hydrated by drinking plenty of fluid. Even minor dehydration can lead to health problems.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55" y="2428588"/>
            <a:ext cx="4266083" cy="28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79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indent="11113">
              <a:defRPr/>
            </a:pPr>
            <a:r>
              <a:rPr lang="en-GB" dirty="0"/>
              <a:t>Older adults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333456" cy="36000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GB" sz="2000" dirty="0"/>
              <a:t>After menopause (when menstruation stops), women gradually lose bone strength.</a:t>
            </a:r>
          </a:p>
          <a:p>
            <a:pPr marL="0" indent="0">
              <a:buNone/>
              <a:defRPr/>
            </a:pPr>
            <a:r>
              <a:rPr lang="en-GB" sz="2000" dirty="0"/>
              <a:t>Osteoporosis may occur when bones become weak, brittle and break easily. This may lead to fractures in the wrist, back and hip. </a:t>
            </a:r>
          </a:p>
          <a:p>
            <a:pPr marL="0" indent="0">
              <a:buNone/>
              <a:defRPr/>
            </a:pPr>
            <a:r>
              <a:rPr lang="en-GB" sz="2000" dirty="0"/>
              <a:t>Older adults should have plenty of calcium intake from milk and dairy products, green leafy vegetables, beans, pulses, and products made from flour.</a:t>
            </a:r>
          </a:p>
          <a:p>
            <a:pPr marL="0" indent="0">
              <a:buNone/>
              <a:defRPr/>
            </a:pPr>
            <a:r>
              <a:rPr lang="en-GB" sz="2000" dirty="0"/>
              <a:t>They should also remain active and have adequate vitamin D from foods such as oily fish, or through the action of sunlight on the skin. Adults over 65 years who are housebound should take a daily supplement of vitamin D as skin synthesis of this vitamin requires sunshine.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098" name="Picture 2" descr="C:\Users\AWhite\Downloads\shutterstock_6483559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732" y="2854638"/>
            <a:ext cx="3574473" cy="238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97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There are various key stages in life of importance nutritionally: pregnancy, infancy, childhood,  adolescence, adulthood and older adulthood.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Differing amounts of energy and nutrients are required at different life stages.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It is important to maintain a healthy weight throughout life by eating a healthy diet and taking regular physical activity.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2379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Nutritional needs through life 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285D95-B6C1-210A-C4AC-05015E8D6A4C}"/>
              </a:ext>
            </a:extLst>
          </p:cNvPr>
          <p:cNvSpPr txBox="1"/>
          <p:nvPr/>
        </p:nvSpPr>
        <p:spPr>
          <a:xfrm>
            <a:off x="393116" y="6175629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0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Pregnancy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989072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A varied diet, providing adequate amounts of energy and nutrients, is essential before and during pregnancy.</a:t>
            </a:r>
          </a:p>
          <a:p>
            <a:pPr marL="0" indent="0">
              <a:buNone/>
            </a:pPr>
            <a:r>
              <a:rPr lang="en-GB" sz="2000" dirty="0"/>
              <a:t>The mother’s diet can influence the health of the baby. Having a healthy body weight is important. </a:t>
            </a:r>
          </a:p>
          <a:p>
            <a:pPr marL="0" indent="0">
              <a:buNone/>
            </a:pPr>
            <a:r>
              <a:rPr lang="en-GB" sz="2000" dirty="0"/>
              <a:t>Being underweight can make it more difficult to become pregnant and make it more likely for the baby to have a low birth weight, leading to a greater risk of ill health. </a:t>
            </a:r>
          </a:p>
          <a:p>
            <a:pPr marL="0" indent="0">
              <a:buNone/>
            </a:pPr>
            <a:r>
              <a:rPr lang="en-GB" sz="2000" dirty="0"/>
              <a:t>Being overweight increases the risk of complications, such as high blood pressure and diabetes during pregnancy.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49"/>
          <a:stretch/>
        </p:blipFill>
        <p:spPr>
          <a:xfrm>
            <a:off x="8158348" y="2283798"/>
            <a:ext cx="3621974" cy="41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9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Early Pregnancy – folate/folic acid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7002" y="2571092"/>
            <a:ext cx="6241325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Folic acid is a synthetic form of the B vitamin, folate. </a:t>
            </a:r>
          </a:p>
          <a:p>
            <a:pPr marL="0" indent="0">
              <a:buNone/>
            </a:pPr>
            <a:r>
              <a:rPr lang="en-GB" sz="2000" dirty="0"/>
              <a:t>Folate is needed for rapid cell division and growth of the foetus. It is particularly important during the first 12 weeks.</a:t>
            </a:r>
          </a:p>
          <a:p>
            <a:pPr marL="0" indent="0">
              <a:buNone/>
            </a:pPr>
            <a:r>
              <a:rPr lang="en-GB" sz="2000" dirty="0"/>
              <a:t>Folate is important for the development of the neural tube (the start of the brain and the spinal cord). </a:t>
            </a:r>
          </a:p>
          <a:p>
            <a:pPr marL="0" indent="0">
              <a:buNone/>
            </a:pPr>
            <a:r>
              <a:rPr lang="en-GB" sz="2000" dirty="0"/>
              <a:t>An adequate intake of folate  is essential to protect against neural tube defects such as cleft palate and spina bifida.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359" y="2283798"/>
            <a:ext cx="3279391" cy="327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76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</a:rPr>
              <a:t>Early Pregnancy – folate/folic acid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905945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Women who are pregnant or thinking of having a baby are advised to take a daily supplement containing 400 microgram (</a:t>
            </a:r>
            <a:r>
              <a:rPr lang="en-GB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μg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folic acid daily.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supplement should be continued for the first 12 weeks of pregnancy.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Folate is naturally found in oranges, bananas,  green leafy vegetables, fortified breakfast cereals and bread.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0" name="Picture 2" descr="C:\Users\AWhite\Downloads\shutterstock_723428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626" y="2731324"/>
            <a:ext cx="3763565" cy="244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094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During pregnancy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35467"/>
            <a:ext cx="5732267" cy="3235941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During pregnancy, some extra nutrients are needed (mainly in the last three months) to: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help the development of the uterus, placenta and other tissues;</a:t>
            </a:r>
          </a:p>
          <a:p>
            <a:r>
              <a:rPr lang="en-GB" sz="2000" dirty="0"/>
              <a:t>meet the needs of the growing foetus;</a:t>
            </a:r>
          </a:p>
          <a:p>
            <a:r>
              <a:rPr lang="en-GB" sz="2000" dirty="0"/>
              <a:t>lay down stores of nutrients and energy (as fat) for the growth of the foetus and ready for breastfeeding.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0"/>
          <a:stretch/>
        </p:blipFill>
        <p:spPr>
          <a:xfrm>
            <a:off x="6996135" y="2283798"/>
            <a:ext cx="5068785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69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Breastfeeding / lactation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392833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process of producing breast milk and delivering it to the baby is called lactation.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mother who is breastfeeding requires extra energy and nutrients. There are also increased demand for nutrients, such as calcium, phosphorous, vitamins A and C.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Breast milk provides all the energy and nutrients a baby needs for growth and maintenance during the first 6 months of life.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669" y="1935661"/>
            <a:ext cx="2904655" cy="435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15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Breast milk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190953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Breast milk provides special proteins, antibodies and white blood cells which help to protect the baby against infection.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In the first three days after birth, the mother produces a special form of breast milk called colostrum.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It contains less fat, more protein and is rich in antibodies, proteins that play a key role in the baby’s immune system.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2" r="15777"/>
          <a:stretch/>
        </p:blipFill>
        <p:spPr>
          <a:xfrm>
            <a:off x="8212447" y="2026586"/>
            <a:ext cx="3936387" cy="347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35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/>
              <a:t>Complementary feeding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6680314" cy="3600000"/>
          </a:xfrm>
        </p:spPr>
        <p:txBody>
          <a:bodyPr/>
          <a:lstStyle/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At around 6 months, babies will start showing signs of wanting to try new foods. Solid foods can be gradually introduced in addition to breast milk or infant formula.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This is called complementary feeding. Solids must be semi-fluid and soft, since the baby has no teeth and cannot chew.</a:t>
            </a:r>
          </a:p>
          <a:p>
            <a:pPr marL="0" indent="0">
              <a:spcBef>
                <a:spcPct val="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GB" altLang="en-US" sz="2000" dirty="0"/>
              <a:t>Complementary feeding too soon (before 4 months) can increase the risk of infections and allergies, as your baby's digestive system and kidneys are still developing.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65"/>
          <a:stretch/>
        </p:blipFill>
        <p:spPr>
          <a:xfrm>
            <a:off x="7923162" y="2405629"/>
            <a:ext cx="4170141" cy="319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82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8" ma:contentTypeDescription="Create a new document." ma:contentTypeScope="" ma:versionID="dc6deb05df7d1fcd95eb88bf1a5a26f4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8258fb5370106c49cde09acdb6d5137d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883E5D-EDB2-4CB8-916A-538BD21908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7D7298-BC03-438F-B4D5-B997C588FC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1608</Words>
  <Application>Microsoft Office PowerPoint</Application>
  <PresentationFormat>Widescreen</PresentationFormat>
  <Paragraphs>156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Office Theme</vt:lpstr>
      <vt:lpstr>Custom Design</vt:lpstr>
      <vt:lpstr>1_Custom Design</vt:lpstr>
      <vt:lpstr>3_Custom Design</vt:lpstr>
      <vt:lpstr>Nutritional needs through life    </vt:lpstr>
      <vt:lpstr>Key stages in life</vt:lpstr>
      <vt:lpstr>Pregnancy</vt:lpstr>
      <vt:lpstr>Early Pregnancy – folate/folic acid</vt:lpstr>
      <vt:lpstr>Early Pregnancy – folate/folic acid</vt:lpstr>
      <vt:lpstr>During pregnancy</vt:lpstr>
      <vt:lpstr>Breastfeeding / lactation</vt:lpstr>
      <vt:lpstr>Breast milk</vt:lpstr>
      <vt:lpstr>Complementary feeding</vt:lpstr>
      <vt:lpstr>Complementary feeding</vt:lpstr>
      <vt:lpstr>Complementary feeding</vt:lpstr>
      <vt:lpstr>Childhood</vt:lpstr>
      <vt:lpstr>Childhood</vt:lpstr>
      <vt:lpstr>Childhood</vt:lpstr>
      <vt:lpstr>Dental hygiene</vt:lpstr>
      <vt:lpstr>Adolescence </vt:lpstr>
      <vt:lpstr>Adolescence – iron</vt:lpstr>
      <vt:lpstr>Adulthood</vt:lpstr>
      <vt:lpstr>Adulthood</vt:lpstr>
      <vt:lpstr>Older adults</vt:lpstr>
      <vt:lpstr>Older adults</vt:lpstr>
      <vt:lpstr>Older adults</vt:lpstr>
      <vt:lpstr>Summary</vt:lpstr>
      <vt:lpstr>Nutritional needs through life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Alexander White</cp:lastModifiedBy>
  <cp:revision>35</cp:revision>
  <dcterms:created xsi:type="dcterms:W3CDTF">2018-10-10T09:22:08Z</dcterms:created>
  <dcterms:modified xsi:type="dcterms:W3CDTF">2023-10-20T12:50:04Z</dcterms:modified>
</cp:coreProperties>
</file>