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62" r:id="rId9"/>
    <p:sldId id="263" r:id="rId10"/>
    <p:sldId id="264" r:id="rId11"/>
    <p:sldId id="265" r:id="rId12"/>
    <p:sldId id="267" r:id="rId13"/>
    <p:sldId id="266" r:id="rId14"/>
    <p:sldId id="268" r:id="rId15"/>
    <p:sldId id="269" r:id="rId16"/>
    <p:sldId id="270" r:id="rId17"/>
    <p:sldId id="271" r:id="rId18"/>
    <p:sldId id="272" r:id="rId19"/>
    <p:sldId id="273" r:id="rId20"/>
    <p:sldId id="26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23" clrIdx="0">
    <p:extLst>
      <p:ext uri="{19B8F6BF-5375-455C-9EA6-DF929625EA0E}">
        <p15:presenceInfo xmlns:p15="http://schemas.microsoft.com/office/powerpoint/2012/main" userId="Ewen Trafford" providerId="None"/>
      </p:ext>
    </p:extLst>
  </p:cmAuthor>
  <p:cmAuthor id="2" name="Frances Meek" initials="FM" lastIdx="9" clrIdx="1">
    <p:extLst>
      <p:ext uri="{19B8F6BF-5375-455C-9EA6-DF929625EA0E}">
        <p15:presenceInfo xmlns:p15="http://schemas.microsoft.com/office/powerpoint/2012/main" userId="S-1-5-21-1974762338-2042246095-630515929-1143" providerId="AD"/>
      </p:ext>
    </p:extLst>
  </p:cmAuthor>
  <p:cmAuthor id="3" name="Boardroom " initials="B" lastIdx="2" clrIdx="2">
    <p:extLst>
      <p:ext uri="{19B8F6BF-5375-455C-9EA6-DF929625EA0E}">
        <p15:presenceInfo xmlns:p15="http://schemas.microsoft.com/office/powerpoint/2012/main" userId="Boardroom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0996A5-BA03-4434-92E7-D03C69452C7D}" v="1" dt="2024-08-30T08:30:41.8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601AB2F9-17DF-4EE3-BDB8-12FD09F147E5}"/>
    <pc:docChg chg="undo custSel modSld modMainMaster">
      <pc:chgData name="Alexander White" userId="3da70261-e0e7-408d-aace-eb577feade9e" providerId="ADAL" clId="{601AB2F9-17DF-4EE3-BDB8-12FD09F147E5}" dt="2024-05-23T10:37:56.390" v="36" actId="33524"/>
      <pc:docMkLst>
        <pc:docMk/>
      </pc:docMkLst>
      <pc:sldChg chg="addSp modSp">
        <pc:chgData name="Alexander White" userId="3da70261-e0e7-408d-aace-eb577feade9e" providerId="ADAL" clId="{601AB2F9-17DF-4EE3-BDB8-12FD09F147E5}" dt="2024-05-20T13:45:58.871" v="0"/>
        <pc:sldMkLst>
          <pc:docMk/>
          <pc:sldMk cId="1219004254" sldId="261"/>
        </pc:sldMkLst>
        <pc:spChg chg="add mod">
          <ac:chgData name="Alexander White" userId="3da70261-e0e7-408d-aace-eb577feade9e" providerId="ADAL" clId="{601AB2F9-17DF-4EE3-BDB8-12FD09F147E5}" dt="2024-05-20T13:45:58.871" v="0"/>
          <ac:spMkLst>
            <pc:docMk/>
            <pc:sldMk cId="1219004254" sldId="261"/>
            <ac:spMk id="2" creationId="{31016958-E09D-DE27-A35A-1FB35896EAB0}"/>
          </ac:spMkLst>
        </pc:spChg>
      </pc:sldChg>
      <pc:sldChg chg="modSp mod">
        <pc:chgData name="Alexander White" userId="3da70261-e0e7-408d-aace-eb577feade9e" providerId="ADAL" clId="{601AB2F9-17DF-4EE3-BDB8-12FD09F147E5}" dt="2024-05-23T10:35:30.370" v="17" actId="20577"/>
        <pc:sldMkLst>
          <pc:docMk/>
          <pc:sldMk cId="4232735229" sldId="264"/>
        </pc:sldMkLst>
        <pc:spChg chg="mod">
          <ac:chgData name="Alexander White" userId="3da70261-e0e7-408d-aace-eb577feade9e" providerId="ADAL" clId="{601AB2F9-17DF-4EE3-BDB8-12FD09F147E5}" dt="2024-05-23T10:35:30.370" v="17" actId="20577"/>
          <ac:spMkLst>
            <pc:docMk/>
            <pc:sldMk cId="4232735229" sldId="264"/>
            <ac:spMk id="3" creationId="{00000000-0000-0000-0000-000000000000}"/>
          </ac:spMkLst>
        </pc:spChg>
      </pc:sldChg>
      <pc:sldChg chg="modSp mod">
        <pc:chgData name="Alexander White" userId="3da70261-e0e7-408d-aace-eb577feade9e" providerId="ADAL" clId="{601AB2F9-17DF-4EE3-BDB8-12FD09F147E5}" dt="2024-05-23T10:35:41.714" v="18" actId="1076"/>
        <pc:sldMkLst>
          <pc:docMk/>
          <pc:sldMk cId="4232735229" sldId="265"/>
        </pc:sldMkLst>
        <pc:graphicFrameChg chg="mod">
          <ac:chgData name="Alexander White" userId="3da70261-e0e7-408d-aace-eb577feade9e" providerId="ADAL" clId="{601AB2F9-17DF-4EE3-BDB8-12FD09F147E5}" dt="2024-05-23T10:35:41.714" v="18" actId="1076"/>
          <ac:graphicFrameMkLst>
            <pc:docMk/>
            <pc:sldMk cId="4232735229" sldId="265"/>
            <ac:graphicFrameMk id="5" creationId="{00000000-0000-0000-0000-000000000000}"/>
          </ac:graphicFrameMkLst>
        </pc:graphicFrameChg>
      </pc:sldChg>
      <pc:sldChg chg="modSp mod">
        <pc:chgData name="Alexander White" userId="3da70261-e0e7-408d-aace-eb577feade9e" providerId="ADAL" clId="{601AB2F9-17DF-4EE3-BDB8-12FD09F147E5}" dt="2024-05-23T10:36:25.543" v="21" actId="1076"/>
        <pc:sldMkLst>
          <pc:docMk/>
          <pc:sldMk cId="4232735229" sldId="266"/>
        </pc:sldMkLst>
        <pc:spChg chg="mod">
          <ac:chgData name="Alexander White" userId="3da70261-e0e7-408d-aace-eb577feade9e" providerId="ADAL" clId="{601AB2F9-17DF-4EE3-BDB8-12FD09F147E5}" dt="2024-05-23T10:36:22.441" v="19" actId="14100"/>
          <ac:spMkLst>
            <pc:docMk/>
            <pc:sldMk cId="4232735229" sldId="266"/>
            <ac:spMk id="3" creationId="{00000000-0000-0000-0000-000000000000}"/>
          </ac:spMkLst>
        </pc:spChg>
        <pc:picChg chg="mod">
          <ac:chgData name="Alexander White" userId="3da70261-e0e7-408d-aace-eb577feade9e" providerId="ADAL" clId="{601AB2F9-17DF-4EE3-BDB8-12FD09F147E5}" dt="2024-05-23T10:36:25.543" v="21" actId="1076"/>
          <ac:picMkLst>
            <pc:docMk/>
            <pc:sldMk cId="4232735229" sldId="266"/>
            <ac:picMk id="4" creationId="{00000000-0000-0000-0000-000000000000}"/>
          </ac:picMkLst>
        </pc:picChg>
      </pc:sldChg>
      <pc:sldChg chg="modSp mod">
        <pc:chgData name="Alexander White" userId="3da70261-e0e7-408d-aace-eb577feade9e" providerId="ADAL" clId="{601AB2F9-17DF-4EE3-BDB8-12FD09F147E5}" dt="2024-05-23T10:36:50.593" v="28" actId="6549"/>
        <pc:sldMkLst>
          <pc:docMk/>
          <pc:sldMk cId="4232735229" sldId="268"/>
        </pc:sldMkLst>
        <pc:spChg chg="mod">
          <ac:chgData name="Alexander White" userId="3da70261-e0e7-408d-aace-eb577feade9e" providerId="ADAL" clId="{601AB2F9-17DF-4EE3-BDB8-12FD09F147E5}" dt="2024-05-23T10:36:50.593" v="28" actId="6549"/>
          <ac:spMkLst>
            <pc:docMk/>
            <pc:sldMk cId="4232735229" sldId="268"/>
            <ac:spMk id="3" creationId="{00000000-0000-0000-0000-000000000000}"/>
          </ac:spMkLst>
        </pc:spChg>
      </pc:sldChg>
      <pc:sldChg chg="modSp mod">
        <pc:chgData name="Alexander White" userId="3da70261-e0e7-408d-aace-eb577feade9e" providerId="ADAL" clId="{601AB2F9-17DF-4EE3-BDB8-12FD09F147E5}" dt="2024-05-23T10:37:20.702" v="31" actId="1076"/>
        <pc:sldMkLst>
          <pc:docMk/>
          <pc:sldMk cId="4232735229" sldId="269"/>
        </pc:sldMkLst>
        <pc:spChg chg="mod">
          <ac:chgData name="Alexander White" userId="3da70261-e0e7-408d-aace-eb577feade9e" providerId="ADAL" clId="{601AB2F9-17DF-4EE3-BDB8-12FD09F147E5}" dt="2024-05-23T10:37:16.179" v="29" actId="14100"/>
          <ac:spMkLst>
            <pc:docMk/>
            <pc:sldMk cId="4232735229" sldId="269"/>
            <ac:spMk id="3" creationId="{00000000-0000-0000-0000-000000000000}"/>
          </ac:spMkLst>
        </pc:spChg>
        <pc:picChg chg="mod">
          <ac:chgData name="Alexander White" userId="3da70261-e0e7-408d-aace-eb577feade9e" providerId="ADAL" clId="{601AB2F9-17DF-4EE3-BDB8-12FD09F147E5}" dt="2024-05-23T10:37:20.702" v="31" actId="1076"/>
          <ac:picMkLst>
            <pc:docMk/>
            <pc:sldMk cId="4232735229" sldId="269"/>
            <ac:picMk id="4" creationId="{00000000-0000-0000-0000-000000000000}"/>
          </ac:picMkLst>
        </pc:picChg>
      </pc:sldChg>
      <pc:sldChg chg="modSp mod">
        <pc:chgData name="Alexander White" userId="3da70261-e0e7-408d-aace-eb577feade9e" providerId="ADAL" clId="{601AB2F9-17DF-4EE3-BDB8-12FD09F147E5}" dt="2024-05-23T10:37:34.389" v="35" actId="167"/>
        <pc:sldMkLst>
          <pc:docMk/>
          <pc:sldMk cId="4232735229" sldId="270"/>
        </pc:sldMkLst>
        <pc:spChg chg="mod">
          <ac:chgData name="Alexander White" userId="3da70261-e0e7-408d-aace-eb577feade9e" providerId="ADAL" clId="{601AB2F9-17DF-4EE3-BDB8-12FD09F147E5}" dt="2024-05-23T10:37:28.483" v="33" actId="14100"/>
          <ac:spMkLst>
            <pc:docMk/>
            <pc:sldMk cId="4232735229" sldId="270"/>
            <ac:spMk id="3" creationId="{00000000-0000-0000-0000-000000000000}"/>
          </ac:spMkLst>
        </pc:spChg>
        <pc:picChg chg="mod">
          <ac:chgData name="Alexander White" userId="3da70261-e0e7-408d-aace-eb577feade9e" providerId="ADAL" clId="{601AB2F9-17DF-4EE3-BDB8-12FD09F147E5}" dt="2024-05-23T10:37:26.293" v="32" actId="1076"/>
          <ac:picMkLst>
            <pc:docMk/>
            <pc:sldMk cId="4232735229" sldId="270"/>
            <ac:picMk id="5" creationId="{00000000-0000-0000-0000-000000000000}"/>
          </ac:picMkLst>
        </pc:picChg>
        <pc:picChg chg="mod">
          <ac:chgData name="Alexander White" userId="3da70261-e0e7-408d-aace-eb577feade9e" providerId="ADAL" clId="{601AB2F9-17DF-4EE3-BDB8-12FD09F147E5}" dt="2024-05-23T10:37:34.389" v="35" actId="167"/>
          <ac:picMkLst>
            <pc:docMk/>
            <pc:sldMk cId="4232735229" sldId="270"/>
            <ac:picMk id="6" creationId="{00000000-0000-0000-0000-000000000000}"/>
          </ac:picMkLst>
        </pc:picChg>
      </pc:sldChg>
      <pc:sldChg chg="modSp mod">
        <pc:chgData name="Alexander White" userId="3da70261-e0e7-408d-aace-eb577feade9e" providerId="ADAL" clId="{601AB2F9-17DF-4EE3-BDB8-12FD09F147E5}" dt="2024-05-23T10:37:56.390" v="36" actId="33524"/>
        <pc:sldMkLst>
          <pc:docMk/>
          <pc:sldMk cId="1761417707" sldId="273"/>
        </pc:sldMkLst>
        <pc:spChg chg="mod">
          <ac:chgData name="Alexander White" userId="3da70261-e0e7-408d-aace-eb577feade9e" providerId="ADAL" clId="{601AB2F9-17DF-4EE3-BDB8-12FD09F147E5}" dt="2024-05-23T10:37:56.390" v="36" actId="33524"/>
          <ac:spMkLst>
            <pc:docMk/>
            <pc:sldMk cId="1761417707" sldId="273"/>
            <ac:spMk id="3" creationId="{00000000-0000-0000-0000-000000000000}"/>
          </ac:spMkLst>
        </pc:spChg>
      </pc:sldChg>
      <pc:sldMasterChg chg="modSp mod">
        <pc:chgData name="Alexander White" userId="3da70261-e0e7-408d-aace-eb577feade9e" providerId="ADAL" clId="{601AB2F9-17DF-4EE3-BDB8-12FD09F147E5}" dt="2024-05-20T13:46:08.723" v="4" actId="20577"/>
        <pc:sldMasterMkLst>
          <pc:docMk/>
          <pc:sldMasterMk cId="1328885048" sldId="2147483648"/>
        </pc:sldMasterMkLst>
        <pc:spChg chg="mod">
          <ac:chgData name="Alexander White" userId="3da70261-e0e7-408d-aace-eb577feade9e" providerId="ADAL" clId="{601AB2F9-17DF-4EE3-BDB8-12FD09F147E5}" dt="2024-05-20T13:46:08.723"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601AB2F9-17DF-4EE3-BDB8-12FD09F147E5}" dt="2024-05-20T13:46:12.959" v="8" actId="20577"/>
        <pc:sldMasterMkLst>
          <pc:docMk/>
          <pc:sldMasterMk cId="1498317190" sldId="2147483650"/>
        </pc:sldMasterMkLst>
        <pc:spChg chg="mod">
          <ac:chgData name="Alexander White" userId="3da70261-e0e7-408d-aace-eb577feade9e" providerId="ADAL" clId="{601AB2F9-17DF-4EE3-BDB8-12FD09F147E5}" dt="2024-05-20T13:46:12.959"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601AB2F9-17DF-4EE3-BDB8-12FD09F147E5}" dt="2024-05-20T13:46:17.076" v="12" actId="20577"/>
        <pc:sldMasterMkLst>
          <pc:docMk/>
          <pc:sldMasterMk cId="1822393236" sldId="2147483652"/>
        </pc:sldMasterMkLst>
        <pc:spChg chg="mod">
          <ac:chgData name="Alexander White" userId="3da70261-e0e7-408d-aace-eb577feade9e" providerId="ADAL" clId="{601AB2F9-17DF-4EE3-BDB8-12FD09F147E5}" dt="2024-05-20T13:46:17.076"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601AB2F9-17DF-4EE3-BDB8-12FD09F147E5}" dt="2024-05-20T13:46:21.113" v="16" actId="20577"/>
        <pc:sldMasterMkLst>
          <pc:docMk/>
          <pc:sldMasterMk cId="1788143608" sldId="2147483656"/>
        </pc:sldMasterMkLst>
        <pc:spChg chg="mod">
          <ac:chgData name="Alexander White" userId="3da70261-e0e7-408d-aace-eb577feade9e" providerId="ADAL" clId="{601AB2F9-17DF-4EE3-BDB8-12FD09F147E5}" dt="2024-05-20T13:46:21.113" v="16"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 Id="rId4" Type="http://schemas.openxmlformats.org/officeDocument/2006/relationships/image" Target="../media/image24.jpeg"/></Relationships>
</file>

<file path=ppt/slides/_rels/slide14.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318826"/>
            <a:ext cx="9144000" cy="733096"/>
          </a:xfrm>
        </p:spPr>
        <p:txBody>
          <a:bodyPr/>
          <a:lstStyle/>
          <a:p>
            <a:r>
              <a:rPr lang="en-GB" dirty="0"/>
              <a:t>Functions of colloidal systems in food products</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butte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773515" y="2571092"/>
            <a:ext cx="3218581" cy="2347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milk"/>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681491" y="1767221"/>
            <a:ext cx="2353373" cy="352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p:txBody>
          <a:bodyPr/>
          <a:lstStyle/>
          <a:p>
            <a:r>
              <a:rPr lang="en-US" dirty="0"/>
              <a:t>Emulsions</a:t>
            </a:r>
          </a:p>
        </p:txBody>
      </p:sp>
      <p:sp>
        <p:nvSpPr>
          <p:cNvPr id="3" name="Subtitle 2"/>
          <p:cNvSpPr>
            <a:spLocks noGrp="1"/>
          </p:cNvSpPr>
          <p:nvPr>
            <p:ph type="subTitle" idx="1"/>
          </p:nvPr>
        </p:nvSpPr>
        <p:spPr>
          <a:xfrm>
            <a:off x="1169276" y="2571092"/>
            <a:ext cx="5360616" cy="3600000"/>
          </a:xfrm>
        </p:spPr>
        <p:txBody>
          <a:bodyPr/>
          <a:lstStyle/>
          <a:p>
            <a:pPr marL="0" indent="0">
              <a:spcBef>
                <a:spcPct val="50000"/>
              </a:spcBef>
              <a:buNone/>
            </a:pPr>
            <a:r>
              <a:rPr lang="en-GB" altLang="en-US" sz="2000" dirty="0"/>
              <a:t>An emulsion may be oil-in-water (o/w) in which case small oil droplets are dispersed through water (e.g. milk) or water-in-oil (w/o) in which case small water droplets are dispersed through oil (e.g. butter).</a:t>
            </a:r>
          </a:p>
          <a:p>
            <a:pPr marL="0" indent="0">
              <a:buNone/>
            </a:pPr>
            <a:endParaRPr lang="en-US" sz="2000" dirty="0"/>
          </a:p>
        </p:txBody>
      </p:sp>
    </p:spTree>
    <p:extLst>
      <p:ext uri="{BB962C8B-B14F-4D97-AF65-F5344CB8AC3E}">
        <p14:creationId xmlns:p14="http://schemas.microsoft.com/office/powerpoint/2010/main" val="4232735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540333" y="2378299"/>
            <a:ext cx="3455509" cy="395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p:txBody>
          <a:bodyPr/>
          <a:lstStyle/>
          <a:p>
            <a:r>
              <a:rPr lang="en-US" dirty="0"/>
              <a:t>Emulsions</a:t>
            </a:r>
          </a:p>
        </p:txBody>
      </p:sp>
      <p:sp>
        <p:nvSpPr>
          <p:cNvPr id="3" name="Subtitle 2"/>
          <p:cNvSpPr>
            <a:spLocks noGrp="1"/>
          </p:cNvSpPr>
          <p:nvPr>
            <p:ph type="subTitle" idx="1"/>
          </p:nvPr>
        </p:nvSpPr>
        <p:spPr>
          <a:xfrm>
            <a:off x="1169276" y="2571092"/>
            <a:ext cx="7591952" cy="3600000"/>
          </a:xfrm>
        </p:spPr>
        <p:txBody>
          <a:bodyPr/>
          <a:lstStyle/>
          <a:p>
            <a:pPr marL="0" indent="0">
              <a:buNone/>
            </a:pPr>
            <a:r>
              <a:rPr lang="en-GB" sz="2000" dirty="0"/>
              <a:t>An emulsifier is a molecule with two distinct parts, known as the ‘head’ and ‘tail’.  </a:t>
            </a:r>
            <a:br>
              <a:rPr lang="en-GB" sz="2000" dirty="0"/>
            </a:br>
            <a:br>
              <a:rPr lang="en-GB" sz="2000" dirty="0"/>
            </a:br>
            <a:r>
              <a:rPr lang="en-GB" sz="2000" dirty="0"/>
              <a:t>The head is hydrophilic (water loving) and the tail is hydrophobic (water hating). </a:t>
            </a:r>
            <a:br>
              <a:rPr lang="en-GB" sz="2000" dirty="0"/>
            </a:br>
            <a:br>
              <a:rPr lang="en-GB" sz="2000" dirty="0"/>
            </a:br>
            <a:r>
              <a:rPr lang="en-GB" sz="2000" dirty="0"/>
              <a:t>This means that the tail will sit within the oil and the head will sit within the water. This keeps the small bubbles of oil or water from coalescing (joining together).</a:t>
            </a:r>
            <a:br>
              <a:rPr lang="en-GB" sz="2000" dirty="0"/>
            </a:br>
            <a:br>
              <a:rPr lang="en-GB" sz="2000" dirty="0"/>
            </a:br>
            <a:r>
              <a:rPr lang="en-GB" sz="2000" dirty="0"/>
              <a:t>The emulsifier holds the disperse phase within the continuous phase. This results in the emulsion becoming stable.</a:t>
            </a:r>
          </a:p>
          <a:p>
            <a:endParaRPr lang="en-US" sz="2000" dirty="0"/>
          </a:p>
        </p:txBody>
      </p:sp>
    </p:spTree>
    <p:extLst>
      <p:ext uri="{BB962C8B-B14F-4D97-AF65-F5344CB8AC3E}">
        <p14:creationId xmlns:p14="http://schemas.microsoft.com/office/powerpoint/2010/main" val="4232735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Emulsions</a:t>
            </a:r>
          </a:p>
        </p:txBody>
      </p:sp>
      <p:sp>
        <p:nvSpPr>
          <p:cNvPr id="3" name="Subtitle 2"/>
          <p:cNvSpPr>
            <a:spLocks noGrp="1"/>
          </p:cNvSpPr>
          <p:nvPr>
            <p:ph type="subTitle" idx="1"/>
          </p:nvPr>
        </p:nvSpPr>
        <p:spPr>
          <a:xfrm>
            <a:off x="1169276" y="2571092"/>
            <a:ext cx="7379301" cy="3600000"/>
          </a:xfrm>
        </p:spPr>
        <p:txBody>
          <a:bodyPr/>
          <a:lstStyle/>
          <a:p>
            <a:pPr marL="0" indent="0">
              <a:buNone/>
            </a:pPr>
            <a:r>
              <a:rPr lang="en-GB" sz="2000" dirty="0"/>
              <a:t>Mayonnaise is an example of a stable emulsion of oil and vinegar, when egg yolk (lecithin) may be used as an emulsifier. Sometimes mustard is also used which contains another emulsifier (mucilage).</a:t>
            </a:r>
            <a:br>
              <a:rPr lang="en-GB" sz="2000" dirty="0"/>
            </a:br>
            <a:br>
              <a:rPr lang="en-GB" sz="2000" dirty="0"/>
            </a:br>
            <a:r>
              <a:rPr lang="en-GB" sz="2000" dirty="0"/>
              <a:t>Stabilisers are often added to help improve the stability of the emulsion, as over time the emulsion may separate. Stabilisers also increase shelf life (e.g. E461 methylcellulose, used in low fat spreads). </a:t>
            </a:r>
          </a:p>
          <a:p>
            <a:pPr marL="0" indent="0">
              <a:buNone/>
            </a:pPr>
            <a:endParaRPr lang="en-US" sz="2000" dirty="0"/>
          </a:p>
        </p:txBody>
      </p:sp>
      <p:pic>
        <p:nvPicPr>
          <p:cNvPr id="5" name="Picture 5" descr="Mayonnais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718232" y="1712655"/>
            <a:ext cx="2190750"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eg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971849" y="4364038"/>
            <a:ext cx="3068637" cy="204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2735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Foams</a:t>
            </a:r>
          </a:p>
        </p:txBody>
      </p:sp>
      <p:sp>
        <p:nvSpPr>
          <p:cNvPr id="3" name="Subtitle 2"/>
          <p:cNvSpPr>
            <a:spLocks noGrp="1"/>
          </p:cNvSpPr>
          <p:nvPr>
            <p:ph type="subTitle" idx="1"/>
          </p:nvPr>
        </p:nvSpPr>
        <p:spPr>
          <a:xfrm>
            <a:off x="1169276" y="2571092"/>
            <a:ext cx="7070957" cy="3600000"/>
          </a:xfrm>
        </p:spPr>
        <p:txBody>
          <a:bodyPr/>
          <a:lstStyle/>
          <a:p>
            <a:pPr marL="0" indent="0">
              <a:spcBef>
                <a:spcPct val="0"/>
              </a:spcBef>
              <a:buNone/>
            </a:pPr>
            <a:r>
              <a:rPr lang="en-GB" altLang="en-US" sz="2000" dirty="0"/>
              <a:t>Foams are composed of small bubbles of gas (usually air) dispersed in a liquid, e.g. egg white foam. As liquid egg white is whisked, air bubbles are incorporated. </a:t>
            </a:r>
          </a:p>
          <a:p>
            <a:pPr marL="0" indent="0">
              <a:spcBef>
                <a:spcPct val="0"/>
              </a:spcBef>
              <a:buNone/>
            </a:pPr>
            <a:r>
              <a:rPr lang="en-GB" altLang="en-US" sz="2000" dirty="0"/>
              <a:t> </a:t>
            </a:r>
          </a:p>
          <a:p>
            <a:pPr marL="0" indent="0">
              <a:spcBef>
                <a:spcPct val="0"/>
              </a:spcBef>
              <a:buNone/>
            </a:pPr>
            <a:r>
              <a:rPr lang="en-GB" altLang="en-US" sz="2000" dirty="0"/>
              <a:t>The mechanical action causes proteins in the egg white to unfold and form a network, trapping the air.</a:t>
            </a:r>
          </a:p>
          <a:p>
            <a:pPr marL="0" indent="0">
              <a:spcBef>
                <a:spcPct val="0"/>
              </a:spcBef>
              <a:buNone/>
            </a:pPr>
            <a:endParaRPr lang="en-GB" altLang="en-US" sz="2000" dirty="0"/>
          </a:p>
          <a:p>
            <a:pPr marL="0" indent="0">
              <a:spcBef>
                <a:spcPct val="0"/>
              </a:spcBef>
              <a:buNone/>
            </a:pPr>
            <a:r>
              <a:rPr lang="en-GB" altLang="en-US" sz="2000" dirty="0"/>
              <a:t>If an egg white foam is heated, proteins coagulate, and moisture is driven off. This forms a solid foam, e.g. a meringue.  </a:t>
            </a:r>
          </a:p>
          <a:p>
            <a:pPr marL="0" indent="0">
              <a:spcBef>
                <a:spcPct val="0"/>
              </a:spcBef>
              <a:buNone/>
            </a:pPr>
            <a:endParaRPr lang="en-GB" altLang="en-US" sz="2000" dirty="0"/>
          </a:p>
          <a:p>
            <a:pPr marL="0" indent="0">
              <a:spcBef>
                <a:spcPct val="0"/>
              </a:spcBef>
              <a:buNone/>
            </a:pPr>
            <a:r>
              <a:rPr lang="en-GB" altLang="en-US" sz="2000" dirty="0"/>
              <a:t>Ice cream, bread and cakes are other examples of solid foams.</a:t>
            </a:r>
          </a:p>
          <a:p>
            <a:pPr marL="0" indent="0">
              <a:buNone/>
            </a:pPr>
            <a:endParaRPr lang="en-US" sz="2000" dirty="0"/>
          </a:p>
        </p:txBody>
      </p:sp>
      <p:pic>
        <p:nvPicPr>
          <p:cNvPr id="5" name="Picture 5" descr="egg foam mer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610447" y="1871901"/>
            <a:ext cx="2212957" cy="1814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MPj04229530000[1]"/>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351561" y="3537467"/>
            <a:ext cx="2303462" cy="158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MPj04067730000[1]"/>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9845492" y="4698852"/>
            <a:ext cx="2087563"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1417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itle 1"/>
          <p:cNvSpPr>
            <a:spLocks noGrp="1"/>
          </p:cNvSpPr>
          <p:nvPr>
            <p:ph type="ctrTitle"/>
          </p:nvPr>
        </p:nvSpPr>
        <p:spPr>
          <a:xfrm>
            <a:off x="800100" y="587760"/>
            <a:ext cx="9497412" cy="635491"/>
          </a:xfrm>
        </p:spPr>
        <p:txBody>
          <a:bodyPr/>
          <a:lstStyle/>
          <a:p>
            <a:r>
              <a:rPr lang="en-GB" dirty="0"/>
              <a:t>Functions of colloidal systems in food products</a:t>
            </a:r>
          </a:p>
        </p:txBody>
      </p:sp>
      <p:sp>
        <p:nvSpPr>
          <p:cNvPr id="2" name="TextBox 1">
            <a:extLst>
              <a:ext uri="{FF2B5EF4-FFF2-40B4-BE49-F238E27FC236}">
                <a16:creationId xmlns:a16="http://schemas.microsoft.com/office/drawing/2014/main" id="{31016958-E09D-DE27-A35A-1FB35896EAB0}"/>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are colloidal systems?</a:t>
            </a:r>
          </a:p>
        </p:txBody>
      </p:sp>
      <p:sp>
        <p:nvSpPr>
          <p:cNvPr id="3" name="Subtitle 2"/>
          <p:cNvSpPr>
            <a:spLocks noGrp="1"/>
          </p:cNvSpPr>
          <p:nvPr>
            <p:ph type="subTitle" idx="1"/>
          </p:nvPr>
        </p:nvSpPr>
        <p:spPr>
          <a:xfrm>
            <a:off x="1169276" y="2571092"/>
            <a:ext cx="10090603" cy="3600000"/>
          </a:xfrm>
        </p:spPr>
        <p:txBody>
          <a:bodyPr/>
          <a:lstStyle/>
          <a:p>
            <a:pPr marL="0" indent="0">
              <a:spcBef>
                <a:spcPct val="50000"/>
              </a:spcBef>
              <a:buNone/>
            </a:pPr>
            <a:r>
              <a:rPr lang="en-GB" altLang="en-US" sz="2000" dirty="0"/>
              <a:t>Colloidal systems give structure, texture and mouthfeel to many different products. </a:t>
            </a:r>
            <a:br>
              <a:rPr lang="en-GB" altLang="en-US" sz="2000" dirty="0"/>
            </a:br>
            <a:r>
              <a:rPr lang="en-GB" altLang="en-US" sz="2000" dirty="0"/>
              <a:t>For example:</a:t>
            </a:r>
          </a:p>
          <a:p>
            <a:endParaRPr lang="en-US" sz="2000" dirty="0"/>
          </a:p>
          <a:p>
            <a:endParaRPr lang="en-US" sz="2000" dirty="0"/>
          </a:p>
          <a:p>
            <a:endParaRPr lang="en-US" sz="2000" dirty="0"/>
          </a:p>
          <a:p>
            <a:endParaRPr lang="en-US" sz="2000" dirty="0"/>
          </a:p>
          <a:p>
            <a:endParaRPr lang="en-US" sz="2000" dirty="0"/>
          </a:p>
          <a:p>
            <a:endParaRPr lang="en-US" sz="2000" dirty="0"/>
          </a:p>
          <a:p>
            <a:pPr marL="0" indent="0">
              <a:buNone/>
            </a:pPr>
            <a:endParaRPr lang="en-US" sz="2000" dirty="0"/>
          </a:p>
          <a:p>
            <a:pPr marL="0" indent="0">
              <a:buNone/>
            </a:pPr>
            <a:r>
              <a:rPr lang="en-GB" sz="2000" dirty="0"/>
              <a:t>The functions of colloidal systems can be used in a variety of ways in order to produce food products.</a:t>
            </a:r>
          </a:p>
          <a:p>
            <a:endParaRPr lang="en-US" sz="2000" dirty="0"/>
          </a:p>
        </p:txBody>
      </p:sp>
      <p:grpSp>
        <p:nvGrpSpPr>
          <p:cNvPr id="4" name="Group 3"/>
          <p:cNvGrpSpPr/>
          <p:nvPr/>
        </p:nvGrpSpPr>
        <p:grpSpPr>
          <a:xfrm>
            <a:off x="2711450" y="3229758"/>
            <a:ext cx="6769100" cy="2774156"/>
            <a:chOff x="1169274" y="3139447"/>
            <a:chExt cx="6769100" cy="2774156"/>
          </a:xfrm>
        </p:grpSpPr>
        <p:sp>
          <p:nvSpPr>
            <p:cNvPr id="5" name="Text Box 7"/>
            <p:cNvSpPr txBox="1">
              <a:spLocks noChangeArrowheads="1"/>
            </p:cNvSpPr>
            <p:nvPr/>
          </p:nvSpPr>
          <p:spPr bwMode="auto">
            <a:xfrm>
              <a:off x="1169274" y="3139447"/>
              <a:ext cx="1800225" cy="457200"/>
            </a:xfrm>
            <a:prstGeom prst="rect">
              <a:avLst/>
            </a:prstGeom>
            <a:solidFill>
              <a:srgbClr val="263B83"/>
            </a:solidFill>
            <a:ln>
              <a:solidFill>
                <a:srgbClr val="B8B8D1"/>
              </a:solidFill>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altLang="en-US" sz="2400" b="1">
                  <a:solidFill>
                    <a:srgbClr val="C3C4D9"/>
                  </a:solidFill>
                  <a:latin typeface="Arial" panose="020B0604020202020204" pitchFamily="34" charset="0"/>
                  <a:cs typeface="Arial" panose="020B0604020202020204" pitchFamily="34" charset="0"/>
                </a:rPr>
                <a:t>jam</a:t>
              </a:r>
            </a:p>
          </p:txBody>
        </p:sp>
        <p:sp>
          <p:nvSpPr>
            <p:cNvPr id="7" name="Text Box 8"/>
            <p:cNvSpPr txBox="1">
              <a:spLocks noChangeArrowheads="1"/>
            </p:cNvSpPr>
            <p:nvPr/>
          </p:nvSpPr>
          <p:spPr bwMode="auto">
            <a:xfrm>
              <a:off x="3472736" y="3139447"/>
              <a:ext cx="1800225" cy="457200"/>
            </a:xfrm>
            <a:prstGeom prst="rect">
              <a:avLst/>
            </a:prstGeom>
            <a:solidFill>
              <a:srgbClr val="263B83"/>
            </a:solidFill>
            <a:ln>
              <a:solidFill>
                <a:srgbClr val="B8B8D1"/>
              </a:solidFill>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altLang="en-US" sz="2400" b="1">
                  <a:solidFill>
                    <a:srgbClr val="C3C4D9"/>
                  </a:solidFill>
                  <a:latin typeface="Arial" panose="020B0604020202020204" pitchFamily="34" charset="0"/>
                  <a:cs typeface="Arial" panose="020B0604020202020204" pitchFamily="34" charset="0"/>
                </a:rPr>
                <a:t>ice cream</a:t>
              </a:r>
            </a:p>
          </p:txBody>
        </p:sp>
        <p:sp>
          <p:nvSpPr>
            <p:cNvPr id="8" name="Text Box 9"/>
            <p:cNvSpPr txBox="1">
              <a:spLocks noChangeArrowheads="1"/>
            </p:cNvSpPr>
            <p:nvPr/>
          </p:nvSpPr>
          <p:spPr bwMode="auto">
            <a:xfrm>
              <a:off x="5777786" y="3139447"/>
              <a:ext cx="2160588" cy="457200"/>
            </a:xfrm>
            <a:prstGeom prst="rect">
              <a:avLst/>
            </a:prstGeom>
            <a:solidFill>
              <a:srgbClr val="263B83"/>
            </a:solidFill>
            <a:ln>
              <a:solidFill>
                <a:srgbClr val="B8B8D1"/>
              </a:solidFill>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altLang="en-US" sz="2400" b="1">
                  <a:solidFill>
                    <a:srgbClr val="C3C4D9"/>
                  </a:solidFill>
                  <a:latin typeface="Arial" panose="020B0604020202020204" pitchFamily="34" charset="0"/>
                  <a:cs typeface="Arial" panose="020B0604020202020204" pitchFamily="34" charset="0"/>
                </a:rPr>
                <a:t>mayonnaise</a:t>
              </a:r>
            </a:p>
          </p:txBody>
        </p:sp>
        <p:pic>
          <p:nvPicPr>
            <p:cNvPr id="9" name="Picture 10" descr="jam 2"/>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240711" y="3642684"/>
              <a:ext cx="1400175" cy="2238375"/>
            </a:xfrm>
            <a:prstGeom prst="rect">
              <a:avLst/>
            </a:prstGeom>
            <a:solidFill>
              <a:srgbClr val="263B83"/>
            </a:solidFill>
            <a:ln>
              <a:noFill/>
            </a:ln>
          </p:spPr>
        </p:pic>
        <p:pic>
          <p:nvPicPr>
            <p:cNvPr id="10" name="Picture 11" descr="Strawberry icecream"/>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185399" y="4018922"/>
              <a:ext cx="2233612" cy="1485900"/>
            </a:xfrm>
            <a:prstGeom prst="rect">
              <a:avLst/>
            </a:prstGeom>
            <a:solidFill>
              <a:srgbClr val="263B83"/>
            </a:solidFill>
            <a:ln>
              <a:noFill/>
            </a:ln>
          </p:spPr>
        </p:pic>
        <p:pic>
          <p:nvPicPr>
            <p:cNvPr id="11" name="Picture 12" descr="Mayonnaise"/>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993686" y="3610140"/>
              <a:ext cx="1752600" cy="2303463"/>
            </a:xfrm>
            <a:prstGeom prst="rect">
              <a:avLst/>
            </a:prstGeom>
            <a:solidFill>
              <a:srgbClr val="263B83"/>
            </a:solidFill>
            <a:ln>
              <a:noFill/>
            </a:ln>
          </p:spPr>
        </p:pic>
      </p:grpSp>
    </p:spTree>
    <p:extLst>
      <p:ext uri="{BB962C8B-B14F-4D97-AF65-F5344CB8AC3E}">
        <p14:creationId xmlns:p14="http://schemas.microsoft.com/office/powerpoint/2010/main" val="4232735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are colloidal systems?</a:t>
            </a:r>
          </a:p>
        </p:txBody>
      </p:sp>
      <p:sp>
        <p:nvSpPr>
          <p:cNvPr id="3" name="Subtitle 2"/>
          <p:cNvSpPr>
            <a:spLocks noGrp="1"/>
          </p:cNvSpPr>
          <p:nvPr>
            <p:ph type="subTitle" idx="1"/>
          </p:nvPr>
        </p:nvSpPr>
        <p:spPr>
          <a:xfrm>
            <a:off x="1169274" y="2688051"/>
            <a:ext cx="7403224" cy="3600000"/>
          </a:xfrm>
        </p:spPr>
        <p:txBody>
          <a:bodyPr/>
          <a:lstStyle/>
          <a:p>
            <a:pPr marL="0" indent="0">
              <a:buNone/>
              <a:defRPr/>
            </a:pPr>
            <a:r>
              <a:rPr lang="en-GB" altLang="en-US" sz="2000" dirty="0"/>
              <a:t>Colloids are formed when one substance is dispersed through another, but does not form a solution. There are many types of colloidal systems, depending on the state of the two substances mixed together.  </a:t>
            </a:r>
          </a:p>
          <a:p>
            <a:pPr marL="0" indent="0">
              <a:buNone/>
              <a:defRPr/>
            </a:pPr>
            <a:r>
              <a:rPr lang="en-GB" altLang="en-US" sz="2000" dirty="0"/>
              <a:t>Gels, sols, foams (e.g. egg white foam) and emulsions (e.g. butter) are all types of colloids.</a:t>
            </a:r>
          </a:p>
          <a:p>
            <a:pPr marL="0" indent="0">
              <a:buNone/>
              <a:defRPr/>
            </a:pPr>
            <a:r>
              <a:rPr lang="en-GB" altLang="en-US" sz="2000" dirty="0"/>
              <a:t>The substance which is dispersed is known as the disperse phase and it is suspended in the continuous phase.  </a:t>
            </a:r>
          </a:p>
          <a:p>
            <a:pPr marL="0" indent="0">
              <a:buNone/>
              <a:defRPr/>
            </a:pPr>
            <a:r>
              <a:rPr lang="en-GB" altLang="en-US" sz="2000" dirty="0"/>
              <a:t>Egg white foam is an example of this. Air bubbles (disperse phase) are trapped in the egg white (continuous phase), resulting in a foam.</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73143" y="3774116"/>
            <a:ext cx="3058194" cy="2039815"/>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292023" y="1824651"/>
            <a:ext cx="2539314" cy="1940036"/>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Functions of colloidal systems in </a:t>
            </a:r>
            <a:br>
              <a:rPr lang="en-GB" dirty="0"/>
            </a:br>
            <a:r>
              <a:rPr lang="en-GB" dirty="0"/>
              <a:t>food products</a:t>
            </a:r>
            <a:endParaRPr lang="en-US" dirty="0"/>
          </a:p>
        </p:txBody>
      </p:sp>
      <p:sp>
        <p:nvSpPr>
          <p:cNvPr id="3" name="Subtitle 2"/>
          <p:cNvSpPr>
            <a:spLocks noGrp="1"/>
          </p:cNvSpPr>
          <p:nvPr>
            <p:ph type="subTitle" idx="1"/>
          </p:nvPr>
        </p:nvSpPr>
        <p:spPr>
          <a:xfrm>
            <a:off x="1169276" y="2571092"/>
            <a:ext cx="6946024" cy="3600000"/>
          </a:xfrm>
        </p:spPr>
        <p:txBody>
          <a:bodyPr/>
          <a:lstStyle/>
          <a:p>
            <a:pPr marL="0" indent="0">
              <a:buNone/>
            </a:pPr>
            <a:endParaRPr lang="en-GB" sz="2000" dirty="0"/>
          </a:p>
          <a:p>
            <a:pPr marL="0" indent="0">
              <a:buNone/>
            </a:pPr>
            <a:r>
              <a:rPr lang="en-GB" sz="2000" dirty="0"/>
              <a:t>Most colloids are stable, but the two phases may separate over time because of an increase in temperature or through physical force.  </a:t>
            </a:r>
          </a:p>
          <a:p>
            <a:pPr marL="0" indent="0">
              <a:buNone/>
            </a:pPr>
            <a:endParaRPr lang="en-GB" sz="2000" dirty="0"/>
          </a:p>
          <a:p>
            <a:pPr marL="0" indent="0">
              <a:buNone/>
            </a:pPr>
            <a:r>
              <a:rPr lang="en-GB" sz="2000" dirty="0"/>
              <a:t>They may also become unstable when frozen or heated, especially if they contain an emulsion of fat and water.</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10894" y="2571092"/>
            <a:ext cx="3048000" cy="2286000"/>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80000"/>
              </a:lnSpc>
            </a:pPr>
            <a:r>
              <a:rPr lang="en-GB" altLang="en-US" dirty="0"/>
              <a:t>Main types of colloidal system</a:t>
            </a:r>
          </a:p>
        </p:txBody>
      </p:sp>
      <p:graphicFrame>
        <p:nvGraphicFramePr>
          <p:cNvPr id="5" name="Table 4"/>
          <p:cNvGraphicFramePr>
            <a:graphicFrameLocks noGrp="1"/>
          </p:cNvGraphicFramePr>
          <p:nvPr>
            <p:extLst>
              <p:ext uri="{D42A27DB-BD31-4B8C-83A1-F6EECF244321}">
                <p14:modId xmlns:p14="http://schemas.microsoft.com/office/powerpoint/2010/main" val="1176946316"/>
              </p:ext>
            </p:extLst>
          </p:nvPr>
        </p:nvGraphicFramePr>
        <p:xfrm>
          <a:off x="1169274" y="2418269"/>
          <a:ext cx="9293163" cy="3639139"/>
        </p:xfrm>
        <a:graphic>
          <a:graphicData uri="http://schemas.openxmlformats.org/drawingml/2006/table">
            <a:tbl>
              <a:tblPr/>
              <a:tblGrid>
                <a:gridCol w="1914168">
                  <a:extLst>
                    <a:ext uri="{9D8B030D-6E8A-4147-A177-3AD203B41FA5}">
                      <a16:colId xmlns:a16="http://schemas.microsoft.com/office/drawing/2014/main" val="20000"/>
                    </a:ext>
                  </a:extLst>
                </a:gridCol>
                <a:gridCol w="1424763">
                  <a:extLst>
                    <a:ext uri="{9D8B030D-6E8A-4147-A177-3AD203B41FA5}">
                      <a16:colId xmlns:a16="http://schemas.microsoft.com/office/drawing/2014/main" val="20001"/>
                    </a:ext>
                  </a:extLst>
                </a:gridCol>
                <a:gridCol w="1479132">
                  <a:extLst>
                    <a:ext uri="{9D8B030D-6E8A-4147-A177-3AD203B41FA5}">
                      <a16:colId xmlns:a16="http://schemas.microsoft.com/office/drawing/2014/main" val="20002"/>
                    </a:ext>
                  </a:extLst>
                </a:gridCol>
                <a:gridCol w="4475100">
                  <a:extLst>
                    <a:ext uri="{9D8B030D-6E8A-4147-A177-3AD203B41FA5}">
                      <a16:colId xmlns:a16="http://schemas.microsoft.com/office/drawing/2014/main" val="20003"/>
                    </a:ext>
                  </a:extLst>
                </a:gridCol>
              </a:tblGrid>
              <a:tr h="887298">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System</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Disperse phase</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Continuous phase</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Product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42678">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Sol</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Solid</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Liquid </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Uncooked custard, unset jelly</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64743">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Gel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Liquid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Solid </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Jelly, jam, blancmange</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4774">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Emulsion </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Liquid</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Liquid</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Mayonnaise, milk</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8279">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Solid emulsion</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Liquid</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Solid </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Butter, baking fat/block</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66549">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Foam</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Gas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Liquid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Whipped cream, whisked egg white</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4818">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Solid foam</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Gas </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Solid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Meringue, bread, cake, ice cream</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3273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Sols and gels</a:t>
            </a:r>
          </a:p>
        </p:txBody>
      </p:sp>
      <p:sp>
        <p:nvSpPr>
          <p:cNvPr id="3" name="Subtitle 2"/>
          <p:cNvSpPr>
            <a:spLocks noGrp="1"/>
          </p:cNvSpPr>
          <p:nvPr>
            <p:ph type="subTitle" idx="1"/>
          </p:nvPr>
        </p:nvSpPr>
        <p:spPr>
          <a:xfrm>
            <a:off x="1169276" y="2571092"/>
            <a:ext cx="6960736" cy="3600000"/>
          </a:xfrm>
        </p:spPr>
        <p:txBody>
          <a:bodyPr/>
          <a:lstStyle/>
          <a:p>
            <a:pPr marL="0" indent="0">
              <a:spcBef>
                <a:spcPct val="50000"/>
              </a:spcBef>
              <a:buNone/>
            </a:pPr>
            <a:r>
              <a:rPr lang="en-GB" altLang="en-US" sz="2000" dirty="0"/>
              <a:t>A sol is a colloid in which solid particles are dispersed through a liquid continuous phase. </a:t>
            </a:r>
            <a:br>
              <a:rPr lang="en-GB" altLang="en-US" sz="2000" dirty="0"/>
            </a:br>
            <a:br>
              <a:rPr lang="en-GB" altLang="en-US" sz="2000" dirty="0"/>
            </a:br>
            <a:r>
              <a:rPr lang="en-GB" altLang="en-US" sz="2000" dirty="0"/>
              <a:t>Sometimes the mixture needs to be heated and stirred to disperse the solid particles evenly. When this solution cools, the sol may form a gel, in which the solid particles form a network (continuous phase), trapping the liquid (disperse phase).</a:t>
            </a:r>
            <a:br>
              <a:rPr lang="en-GB" altLang="en-US" sz="2000" dirty="0"/>
            </a:br>
            <a:br>
              <a:rPr lang="en-GB" altLang="en-US" sz="2000" dirty="0"/>
            </a:br>
            <a:r>
              <a:rPr lang="en-GB" altLang="en-US" sz="2000" dirty="0"/>
              <a:t>Both proteins and starches are capable of this. On this page, you can see an illustration of how a protein (e.g. gelatine) can form a gel from a sol upon cooling.</a:t>
            </a:r>
            <a:endParaRPr lang="en-US" sz="2000" dirty="0"/>
          </a:p>
        </p:txBody>
      </p:sp>
      <p:pic>
        <p:nvPicPr>
          <p:cNvPr id="4" name="Picture 5"/>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845237" y="4032687"/>
            <a:ext cx="2534970" cy="1824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8845237" y="1923798"/>
            <a:ext cx="2625505" cy="1842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2735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Sols and gels</a:t>
            </a:r>
          </a:p>
        </p:txBody>
      </p:sp>
      <p:sp>
        <p:nvSpPr>
          <p:cNvPr id="3" name="Subtitle 2"/>
          <p:cNvSpPr>
            <a:spLocks noGrp="1"/>
          </p:cNvSpPr>
          <p:nvPr>
            <p:ph type="subTitle" idx="1"/>
          </p:nvPr>
        </p:nvSpPr>
        <p:spPr>
          <a:xfrm>
            <a:off x="1169276" y="2571092"/>
            <a:ext cx="5398268" cy="3600000"/>
          </a:xfrm>
        </p:spPr>
        <p:txBody>
          <a:bodyPr/>
          <a:lstStyle/>
          <a:p>
            <a:pPr marL="0" indent="0">
              <a:buNone/>
            </a:pPr>
            <a:r>
              <a:rPr lang="en-GB" sz="2000" dirty="0"/>
              <a:t>When a jelly is made, gelatine is dispersed into a liquid and heated to form a sol. As the sol cools, protein molecules unwind, forming a network that traps water and forms a gel.</a:t>
            </a:r>
          </a:p>
          <a:p>
            <a:endParaRPr lang="en-GB" sz="2000" dirty="0"/>
          </a:p>
          <a:p>
            <a:pPr marL="0" indent="0">
              <a:buNone/>
            </a:pPr>
            <a:r>
              <a:rPr lang="en-GB" sz="2000" dirty="0"/>
              <a:t>If cornflour is mixed with water and heated, the starch granules absorb water until they rupture. The starch disperses in the water and the mixture becomes more viscous and forms a gel on cooling.</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04454" y="2571092"/>
            <a:ext cx="4349172" cy="2900898"/>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jam"/>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9231353" y="1680240"/>
            <a:ext cx="2736850" cy="2906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p:txBody>
          <a:bodyPr/>
          <a:lstStyle/>
          <a:p>
            <a:r>
              <a:rPr lang="en-US" dirty="0"/>
              <a:t>Other types of gel</a:t>
            </a:r>
          </a:p>
        </p:txBody>
      </p:sp>
      <p:sp>
        <p:nvSpPr>
          <p:cNvPr id="3" name="Subtitle 2"/>
          <p:cNvSpPr>
            <a:spLocks noGrp="1"/>
          </p:cNvSpPr>
          <p:nvPr>
            <p:ph type="subTitle" idx="1"/>
          </p:nvPr>
        </p:nvSpPr>
        <p:spPr>
          <a:xfrm>
            <a:off x="1169276" y="2571092"/>
            <a:ext cx="8548882" cy="3600000"/>
          </a:xfrm>
        </p:spPr>
        <p:txBody>
          <a:bodyPr/>
          <a:lstStyle/>
          <a:p>
            <a:pPr marL="0" indent="0">
              <a:spcBef>
                <a:spcPct val="0"/>
              </a:spcBef>
              <a:buNone/>
            </a:pPr>
            <a:r>
              <a:rPr lang="en-GB" altLang="en-US" sz="2000" dirty="0"/>
              <a:t>Other types of gel may be formed with pectin or agar. </a:t>
            </a:r>
          </a:p>
          <a:p>
            <a:pPr marL="0" indent="0">
              <a:spcBef>
                <a:spcPct val="0"/>
              </a:spcBef>
              <a:buNone/>
            </a:pPr>
            <a:r>
              <a:rPr lang="en-GB" altLang="en-US" sz="2000" dirty="0"/>
              <a:t> </a:t>
            </a:r>
          </a:p>
          <a:p>
            <a:pPr marL="0" indent="0">
              <a:spcBef>
                <a:spcPct val="0"/>
              </a:spcBef>
              <a:buNone/>
            </a:pPr>
            <a:r>
              <a:rPr lang="en-GB" altLang="en-US" sz="2000" dirty="0"/>
              <a:t>Pectin, a carbohydrate found in fruits, is used in the production of jam to help it set. However, for it to gel there must be at least 50% sugar and conditions should be acidic.  </a:t>
            </a:r>
            <a:br>
              <a:rPr lang="en-GB" altLang="en-US" sz="2000" dirty="0"/>
            </a:br>
            <a:br>
              <a:rPr lang="en-GB" altLang="en-US" sz="2000" dirty="0"/>
            </a:br>
            <a:r>
              <a:rPr lang="en-GB" altLang="en-US" sz="2000" dirty="0"/>
              <a:t>Agar is a polysaccharide (complex carbohydrate), extracted from </a:t>
            </a:r>
            <a:br>
              <a:rPr lang="en-GB" altLang="en-US" sz="2000" dirty="0"/>
            </a:br>
            <a:r>
              <a:rPr lang="en-GB" altLang="en-US" sz="2000" dirty="0"/>
              <a:t>seaweed, which can form gels.</a:t>
            </a:r>
          </a:p>
          <a:p>
            <a:pPr marL="0" indent="0">
              <a:spcBef>
                <a:spcPct val="0"/>
              </a:spcBef>
              <a:buNone/>
            </a:pPr>
            <a:endParaRPr lang="en-GB" altLang="en-US" sz="2000" dirty="0"/>
          </a:p>
          <a:p>
            <a:pPr marL="0" indent="0">
              <a:spcBef>
                <a:spcPct val="0"/>
              </a:spcBef>
              <a:buNone/>
            </a:pPr>
            <a:r>
              <a:rPr lang="en-GB" altLang="en-US" sz="2000" dirty="0"/>
              <a:t>If a gel is allowed to stand for a time, it can start to ‘weep’.</a:t>
            </a:r>
          </a:p>
          <a:p>
            <a:pPr marL="0" indent="0">
              <a:spcBef>
                <a:spcPct val="0"/>
              </a:spcBef>
              <a:buNone/>
            </a:pPr>
            <a:r>
              <a:rPr lang="en-GB" altLang="en-US" sz="2000" dirty="0"/>
              <a:t>This loss of liquid is known as syneresis. </a:t>
            </a:r>
            <a:endParaRPr lang="en-US" sz="20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285654" y="4443490"/>
            <a:ext cx="2491676" cy="1871249"/>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Emulsions</a:t>
            </a:r>
            <a:endParaRPr lang="en-US" dirty="0"/>
          </a:p>
        </p:txBody>
      </p:sp>
      <p:sp>
        <p:nvSpPr>
          <p:cNvPr id="3" name="Subtitle 2"/>
          <p:cNvSpPr>
            <a:spLocks noGrp="1"/>
          </p:cNvSpPr>
          <p:nvPr>
            <p:ph type="subTitle" idx="1"/>
          </p:nvPr>
        </p:nvSpPr>
        <p:spPr>
          <a:xfrm>
            <a:off x="1169276" y="2571092"/>
            <a:ext cx="6237364" cy="3600000"/>
          </a:xfrm>
        </p:spPr>
        <p:txBody>
          <a:bodyPr/>
          <a:lstStyle/>
          <a:p>
            <a:pPr marL="0" indent="0">
              <a:buNone/>
            </a:pPr>
            <a:r>
              <a:rPr lang="en-GB" sz="2000" dirty="0"/>
              <a:t>When water and oil are shaken together, they form an emulsion.  This emulsion is unstable. If left to stand, the oil will form a separate layer on top of the water (e.g. traditional French dressing).  </a:t>
            </a:r>
          </a:p>
          <a:p>
            <a:pPr marL="0" indent="0">
              <a:buNone/>
            </a:pPr>
            <a:endParaRPr lang="en-GB" sz="2000" dirty="0"/>
          </a:p>
          <a:p>
            <a:pPr marL="0" indent="0">
              <a:buNone/>
            </a:pPr>
            <a:r>
              <a:rPr lang="en-GB" sz="2000" dirty="0"/>
              <a:t>The two liquids are immiscible (they will not mix together).  A stable emulsion is formed when two immiscible liquids are held stable by a third substance, called an emulsifier.</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45224" y="2547378"/>
            <a:ext cx="4118176" cy="2746824"/>
          </a:xfrm>
          <a:prstGeom prst="rect">
            <a:avLst/>
          </a:prstGeom>
        </p:spPr>
      </p:pic>
    </p:spTree>
    <p:extLst>
      <p:ext uri="{BB962C8B-B14F-4D97-AF65-F5344CB8AC3E}">
        <p14:creationId xmlns:p14="http://schemas.microsoft.com/office/powerpoint/2010/main" val="4232735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120276-ACE9-4C6E-9378-E7BB60781723}">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0AD5441A-D902-4E72-9744-E36689846DB0}">
  <ds:schemaRefs>
    <ds:schemaRef ds:uri="http://schemas.microsoft.com/sharepoint/v3/contenttype/forms"/>
  </ds:schemaRefs>
</ds:datastoreItem>
</file>

<file path=customXml/itemProps3.xml><?xml version="1.0" encoding="utf-8"?>
<ds:datastoreItem xmlns:ds="http://schemas.openxmlformats.org/officeDocument/2006/customXml" ds:itemID="{503A54B7-894B-4DFB-8B9F-065286E4EC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1031</Words>
  <Application>Microsoft Office PowerPoint</Application>
  <PresentationFormat>Widescreen</PresentationFormat>
  <Paragraphs>88</Paragraphs>
  <Slides>14</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14</vt:i4>
      </vt:variant>
    </vt:vector>
  </HeadingPairs>
  <TitlesOfParts>
    <vt:vector size="19" baseType="lpstr">
      <vt:lpstr>Arial</vt:lpstr>
      <vt:lpstr>Office Theme</vt:lpstr>
      <vt:lpstr>Custom Design</vt:lpstr>
      <vt:lpstr>1_Custom Design</vt:lpstr>
      <vt:lpstr>3_Custom Design</vt:lpstr>
      <vt:lpstr>Functions of colloidal systems in food products</vt:lpstr>
      <vt:lpstr>What are colloidal systems?</vt:lpstr>
      <vt:lpstr>What are colloidal systems?</vt:lpstr>
      <vt:lpstr>Functions of colloidal systems in  food products</vt:lpstr>
      <vt:lpstr>Main types of colloidal system</vt:lpstr>
      <vt:lpstr>Sols and gels</vt:lpstr>
      <vt:lpstr>Sols and gels</vt:lpstr>
      <vt:lpstr>Other types of gel</vt:lpstr>
      <vt:lpstr>Emulsions</vt:lpstr>
      <vt:lpstr>Emulsions</vt:lpstr>
      <vt:lpstr>Emulsions</vt:lpstr>
      <vt:lpstr>Emulsions</vt:lpstr>
      <vt:lpstr>Foams</vt:lpstr>
      <vt:lpstr>Functions of colloidal systems in food products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42</cp:revision>
  <dcterms:created xsi:type="dcterms:W3CDTF">2018-10-10T09:22:08Z</dcterms:created>
  <dcterms:modified xsi:type="dcterms:W3CDTF">2024-08-30T08:30:45Z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