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738" r:id="rId6"/>
    <p:sldMasterId id="2147483743" r:id="rId7"/>
    <p:sldMasterId id="2147483745" r:id="rId8"/>
    <p:sldMasterId id="2147483747" r:id="rId9"/>
    <p:sldMasterId id="2147483750" r:id="rId10"/>
  </p:sldMasterIdLst>
  <p:notesMasterIdLst>
    <p:notesMasterId r:id="rId21"/>
  </p:notesMasterIdLst>
  <p:handoutMasterIdLst>
    <p:handoutMasterId r:id="rId22"/>
  </p:handoutMasterIdLst>
  <p:sldIdLst>
    <p:sldId id="388" r:id="rId11"/>
    <p:sldId id="469" r:id="rId12"/>
    <p:sldId id="497" r:id="rId13"/>
    <p:sldId id="496" r:id="rId14"/>
    <p:sldId id="487" r:id="rId15"/>
    <p:sldId id="494" r:id="rId16"/>
    <p:sldId id="495" r:id="rId17"/>
    <p:sldId id="493" r:id="rId18"/>
    <p:sldId id="488" r:id="rId19"/>
    <p:sldId id="362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ockyer" initials="SL" lastIdx="9" clrIdx="0">
    <p:extLst>
      <p:ext uri="{19B8F6BF-5375-455C-9EA6-DF929625EA0E}">
        <p15:presenceInfo xmlns:p15="http://schemas.microsoft.com/office/powerpoint/2012/main" userId="S-1-5-21-1974762338-2042246095-630515929-1163" providerId="AD"/>
      </p:ext>
    </p:extLst>
  </p:cmAuthor>
  <p:cmAuthor id="2" name="Frances Meek" initials="FM" lastIdx="1" clrIdx="1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698"/>
    <a:srgbClr val="FEECFA"/>
    <a:srgbClr val="FCB0EC"/>
    <a:srgbClr val="F33DA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A9721-54C8-459B-8210-D00E967884B6}" v="8" dt="2022-09-07T16:37:48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6" autoAdjust="0"/>
  </p:normalViewPr>
  <p:slideViewPr>
    <p:cSldViewPr snapToGrid="0">
      <p:cViewPr varScale="1">
        <p:scale>
          <a:sx n="59" d="100"/>
          <a:sy n="59" d="100"/>
        </p:scale>
        <p:origin x="8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871E66C5-3F3D-4C5E-B240-6D35C49BCCBA}"/>
    <pc:docChg chg="addSld delSld modSld">
      <pc:chgData name="Frances Meek" userId="f3af35cc-3229-46e1-af36-3525661cfbd3" providerId="ADAL" clId="{871E66C5-3F3D-4C5E-B240-6D35C49BCCBA}" dt="2021-09-16T12:34:21.053" v="190" actId="20577"/>
      <pc:docMkLst>
        <pc:docMk/>
      </pc:docMkLst>
      <pc:sldChg chg="del">
        <pc:chgData name="Frances Meek" userId="f3af35cc-3229-46e1-af36-3525661cfbd3" providerId="ADAL" clId="{871E66C5-3F3D-4C5E-B240-6D35C49BCCBA}" dt="2021-09-16T11:43:38.564" v="0" actId="47"/>
        <pc:sldMkLst>
          <pc:docMk/>
          <pc:sldMk cId="2582238690" sldId="357"/>
        </pc:sldMkLst>
      </pc:sldChg>
      <pc:sldChg chg="del">
        <pc:chgData name="Frances Meek" userId="f3af35cc-3229-46e1-af36-3525661cfbd3" providerId="ADAL" clId="{871E66C5-3F3D-4C5E-B240-6D35C49BCCBA}" dt="2021-09-16T11:43:39.066" v="1" actId="47"/>
        <pc:sldMkLst>
          <pc:docMk/>
          <pc:sldMk cId="1194114546" sldId="358"/>
        </pc:sldMkLst>
      </pc:sldChg>
      <pc:sldChg chg="del">
        <pc:chgData name="Frances Meek" userId="f3af35cc-3229-46e1-af36-3525661cfbd3" providerId="ADAL" clId="{871E66C5-3F3D-4C5E-B240-6D35C49BCCBA}" dt="2021-09-16T11:45:41.735" v="140" actId="47"/>
        <pc:sldMkLst>
          <pc:docMk/>
          <pc:sldMk cId="4084959460" sldId="361"/>
        </pc:sldMkLst>
      </pc:sldChg>
      <pc:sldChg chg="del">
        <pc:chgData name="Frances Meek" userId="f3af35cc-3229-46e1-af36-3525661cfbd3" providerId="ADAL" clId="{871E66C5-3F3D-4C5E-B240-6D35C49BCCBA}" dt="2021-09-16T11:45:46.914" v="141" actId="47"/>
        <pc:sldMkLst>
          <pc:docMk/>
          <pc:sldMk cId="2623210695" sldId="492"/>
        </pc:sldMkLst>
      </pc:sldChg>
      <pc:sldChg chg="modSp mod">
        <pc:chgData name="Frances Meek" userId="f3af35cc-3229-46e1-af36-3525661cfbd3" providerId="ADAL" clId="{871E66C5-3F3D-4C5E-B240-6D35C49BCCBA}" dt="2021-09-16T12:34:21.053" v="190" actId="20577"/>
        <pc:sldMkLst>
          <pc:docMk/>
          <pc:sldMk cId="2310163061" sldId="496"/>
        </pc:sldMkLst>
        <pc:spChg chg="mod">
          <ac:chgData name="Frances Meek" userId="f3af35cc-3229-46e1-af36-3525661cfbd3" providerId="ADAL" clId="{871E66C5-3F3D-4C5E-B240-6D35C49BCCBA}" dt="2021-09-16T12:21:56.846" v="187" actId="20577"/>
          <ac:spMkLst>
            <pc:docMk/>
            <pc:sldMk cId="2310163061" sldId="496"/>
            <ac:spMk id="6" creationId="{2BD69627-F5B2-414B-A86D-63F9F0EF7BEE}"/>
          </ac:spMkLst>
        </pc:spChg>
        <pc:spChg chg="mod">
          <ac:chgData name="Frances Meek" userId="f3af35cc-3229-46e1-af36-3525661cfbd3" providerId="ADAL" clId="{871E66C5-3F3D-4C5E-B240-6D35C49BCCBA}" dt="2021-09-16T12:34:21.053" v="190" actId="20577"/>
          <ac:spMkLst>
            <pc:docMk/>
            <pc:sldMk cId="2310163061" sldId="496"/>
            <ac:spMk id="7" creationId="{993E777E-1E45-4C29-9109-81158BC0263A}"/>
          </ac:spMkLst>
        </pc:spChg>
      </pc:sldChg>
      <pc:sldChg chg="modSp new mod">
        <pc:chgData name="Frances Meek" userId="f3af35cc-3229-46e1-af36-3525661cfbd3" providerId="ADAL" clId="{871E66C5-3F3D-4C5E-B240-6D35C49BCCBA}" dt="2021-09-16T11:45:22.538" v="139" actId="5793"/>
        <pc:sldMkLst>
          <pc:docMk/>
          <pc:sldMk cId="445663839" sldId="497"/>
        </pc:sldMkLst>
        <pc:spChg chg="mod">
          <ac:chgData name="Frances Meek" userId="f3af35cc-3229-46e1-af36-3525661cfbd3" providerId="ADAL" clId="{871E66C5-3F3D-4C5E-B240-6D35C49BCCBA}" dt="2021-09-16T11:44:17.296" v="8" actId="255"/>
          <ac:spMkLst>
            <pc:docMk/>
            <pc:sldMk cId="445663839" sldId="497"/>
            <ac:spMk id="2" creationId="{7298C9F9-C80A-4C10-A848-5DBFD016B257}"/>
          </ac:spMkLst>
        </pc:spChg>
        <pc:spChg chg="mod">
          <ac:chgData name="Frances Meek" userId="f3af35cc-3229-46e1-af36-3525661cfbd3" providerId="ADAL" clId="{871E66C5-3F3D-4C5E-B240-6D35C49BCCBA}" dt="2021-09-16T11:45:22.538" v="139" actId="5793"/>
          <ac:spMkLst>
            <pc:docMk/>
            <pc:sldMk cId="445663839" sldId="497"/>
            <ac:spMk id="3" creationId="{922B5CAE-6972-45AB-B18D-9408A4213A7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CF3D-FF37-4C1C-82E8-430E71F90BAD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54C-240F-49B2-893A-16BFF9AD5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54F4-ED46-4F26-A2D6-3B07EEE860F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66ED-86A5-4133-9AFC-9F5F88392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9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4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0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5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ACD7-ED27-4292-8B74-2526C0FA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C6668-8E2B-49E5-A397-1FE62B76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3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TC 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6"/>
            <a:ext cx="10972800" cy="415604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5A6A8-E67F-4495-8C77-DB6D965D2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56217"/>
            <a:ext cx="1610054" cy="15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4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AEAC-53E9-43E7-AE3A-448BAF47A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47326"/>
            <a:ext cx="1619552" cy="15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5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F38878DE-4658-D147-84A7-944727CC4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6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274638"/>
            <a:ext cx="635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651" y="1600201"/>
            <a:ext cx="625474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0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162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71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7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4676504"/>
            <a:ext cx="2656676" cy="24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148" y="1412776"/>
            <a:ext cx="8544949" cy="1728192"/>
          </a:xfrm>
        </p:spPr>
        <p:txBody>
          <a:bodyPr/>
          <a:lstStyle>
            <a:lvl1pPr algn="ctr">
              <a:defRPr sz="6000" b="1" baseline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382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3072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614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2335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32400" y="274638"/>
            <a:ext cx="635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27651" y="1600201"/>
            <a:ext cx="625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2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04A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406/cheese-production-ppt-1114fc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professional-development/teaching-and-learning/teacher-knowledge-and-skills/food-science-and-cooking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5650/milk-the-journey-c-35fc.docx" TargetMode="External"/><Relationship Id="rId13" Type="http://schemas.openxmlformats.org/officeDocument/2006/relationships/hyperlink" Target="https://www.foodafactoflife.org.uk/media/6735/nutritional-composition-of-cheese-fc.docx" TargetMode="External"/><Relationship Id="rId18" Type="http://schemas.openxmlformats.org/officeDocument/2006/relationships/hyperlink" Target="https://www.foodafactoflife.org.uk/media/1752/rank-cheeses-in-order-of-fat-content-ppt-1114he1.pptx" TargetMode="External"/><Relationship Id="rId3" Type="http://schemas.openxmlformats.org/officeDocument/2006/relationships/hyperlink" Target="https://www.foodafactoflife.org.uk/11-14-years/food-commodities/dairy/" TargetMode="External"/><Relationship Id="rId21" Type="http://schemas.openxmlformats.org/officeDocument/2006/relationships/image" Target="../media/image11.png"/><Relationship Id="rId7" Type="http://schemas.openxmlformats.org/officeDocument/2006/relationships/hyperlink" Target="https://www.foodafactoflife.org.uk/media/6796/milk-processing-ms-1416fcd.docx" TargetMode="External"/><Relationship Id="rId12" Type="http://schemas.openxmlformats.org/officeDocument/2006/relationships/hyperlink" Target="https://www.foodafactoflife.org.uk/media/6733/nutritional-composition-of-milk-fc.docx" TargetMode="External"/><Relationship Id="rId17" Type="http://schemas.openxmlformats.org/officeDocument/2006/relationships/hyperlink" Target="https://www.foodafactoflife.org.uk/14-16-years/food-commodities/dairy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youtube.com/watch?v=9bAIQ4Q9-uE&amp;list=PLSXnX8lDffhQvzy4KNrTn7jOlnGB1rHt6&amp;index=5" TargetMode="Externa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media/6795/milk-processing-ws-1416fcd.docx" TargetMode="External"/><Relationship Id="rId11" Type="http://schemas.openxmlformats.org/officeDocument/2006/relationships/hyperlink" Target="https://www.foodafactoflife.org.uk/media/6581/cheese-production-ms-1416fcd.docx" TargetMode="External"/><Relationship Id="rId5" Type="http://schemas.openxmlformats.org/officeDocument/2006/relationships/hyperlink" Target="https://www.foodafactoflife.org.uk/media/ohgg4sq4/milk-processing-ppt-1416fcd.pptx" TargetMode="External"/><Relationship Id="rId15" Type="http://schemas.openxmlformats.org/officeDocument/2006/relationships/hyperlink" Target="https://www.foodafactoflife.org.uk/media/2289/cheese-tasting-ws-711fcd.docx" TargetMode="External"/><Relationship Id="rId10" Type="http://schemas.openxmlformats.org/officeDocument/2006/relationships/hyperlink" Target="https://www.foodafactoflife.org.uk/media/6583/cheese-production-ws-1416fcd.docx" TargetMode="External"/><Relationship Id="rId19" Type="http://schemas.openxmlformats.org/officeDocument/2006/relationships/hyperlink" Target="https://www.foodafactoflife.org.uk/media/6508/types-of-bread-1416.pptx" TargetMode="External"/><Relationship Id="rId4" Type="http://schemas.openxmlformats.org/officeDocument/2006/relationships/hyperlink" Target="https://www.foodafactoflife.org.uk/14-16-years/food-commodities/" TargetMode="External"/><Relationship Id="rId9" Type="http://schemas.openxmlformats.org/officeDocument/2006/relationships/hyperlink" Target="https://www.foodafactoflife.org.uk/media/qz2jykth/cheese-production-ppt-1416fcd.pptx" TargetMode="External"/><Relationship Id="rId14" Type="http://schemas.openxmlformats.org/officeDocument/2006/relationships/hyperlink" Target="https://www.foodafactoflife.org.uk/media/6734/nutritional-composition-of-yogurt-fc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oodafactoflife.org.uk/media/5637/cheese-making.ppt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oodafactoflife.org.uk/media/5635/cheese-making-information-sheet.pptx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oodafactoflife.org.uk/media/5636/cheese-making-worksheet.docx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1221/cheese-tasting-ws-711lwseg.docx" TargetMode="External"/><Relationship Id="rId3" Type="http://schemas.openxmlformats.org/officeDocument/2006/relationships/hyperlink" Target="https://www.foodafactoflife.org.uk/professional-development/teaching-and-learning/classroom-resources-from-ffl-training/#cooking" TargetMode="External"/><Relationship Id="rId7" Type="http://schemas.openxmlformats.org/officeDocument/2006/relationships/hyperlink" Target="https://www.foodafactoflife.org.uk/media/1166/cheese-tasting-ws-57lwsfv.docx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7-11-years/food-commodities/dairy/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www.foodafactoflife.org.uk/5-7-years/food-commodities/dairy/" TargetMode="External"/><Relationship Id="rId10" Type="http://schemas.openxmlformats.org/officeDocument/2006/relationships/hyperlink" Target="https://www.dairyuk.org/" TargetMode="External"/><Relationship Id="rId4" Type="http://schemas.openxmlformats.org/officeDocument/2006/relationships/hyperlink" Target="https://www.foodafactoflife.org.uk/recipes/" TargetMode="External"/><Relationship Id="rId9" Type="http://schemas.openxmlformats.org/officeDocument/2006/relationships/hyperlink" Target="https://ahdb.org.uk/dai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822" y="2990123"/>
            <a:ext cx="1011026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dirty="0"/>
              <a:t>Practical food skills and recipes masterclass – cheese making</a:t>
            </a:r>
            <a:endParaRPr lang="en-GB" sz="3600" b="0" dirty="0"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452" y="5348177"/>
            <a:ext cx="24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15/09/2021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95728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Practical food skills and recipes masterclass – cheese making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412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105" y="1535859"/>
            <a:ext cx="9720000" cy="720000"/>
          </a:xfrm>
        </p:spPr>
        <p:txBody>
          <a:bodyPr/>
          <a:lstStyle/>
          <a:p>
            <a:r>
              <a:rPr lang="en-US" sz="3400" dirty="0">
                <a:latin typeface="Arial"/>
                <a:cs typeface="Arial"/>
              </a:rPr>
              <a:t>Covered in today’s webinar</a:t>
            </a:r>
            <a:endParaRPr lang="en-US" sz="3400" dirty="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936" y="2372859"/>
            <a:ext cx="10215001" cy="4079032"/>
          </a:xfrm>
        </p:spPr>
        <p:txBody>
          <a:bodyPr/>
          <a:lstStyle/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Traditional cheese making at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Quicke’s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farm in Devon.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of the stages of making cheese.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factors that are important and influence the taste of the finished cheese.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Simple steps to making soft cheese in the classroom.</a:t>
            </a:r>
            <a:endParaRPr lang="en-GB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Links to </a:t>
            </a:r>
            <a:r>
              <a:rPr lang="en-US" sz="2000" i="1" dirty="0">
                <a:hlinkClick r:id="rId3"/>
              </a:rPr>
              <a:t>Food – a fact of life</a:t>
            </a:r>
            <a:r>
              <a:rPr lang="en-US" sz="2000" i="1" dirty="0"/>
              <a:t>.</a:t>
            </a:r>
          </a:p>
          <a:p>
            <a:r>
              <a:rPr lang="en-US" sz="2000" dirty="0"/>
              <a:t>Suggestions for sources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87878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C9F9-C80A-4C10-A848-5DBFD016B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Video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B5CAE-6972-45AB-B18D-9408A4213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/>
              <a:t>You will find videos on cheese making in the dairy and a demonstration of making mozzarella in the classroom here: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>
                <a:hlinkClick r:id="rId2"/>
              </a:rPr>
              <a:t>https://www.foodafactoflife.org.uk/professional-development/teaching-and-learning/teacher-knowledge-and-skills/food-science-and-cooking/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66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86B8-1115-472C-8E11-77CD105A6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Cheese making in the classroom - mozzarella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E4B26-7F3A-4BC8-8C4A-CF44D7BB8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434869"/>
            <a:ext cx="2438397" cy="1325474"/>
          </a:xfrm>
          <a:ln w="25400">
            <a:solidFill>
              <a:srgbClr val="CA6698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400" b="1" dirty="0"/>
              <a:t>Ingredients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2.5g citric acid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60ml warm water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1litre unhomogenised milk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1.25g rennet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15g salt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D0905-3A80-4F98-9403-ED794F3CFDFF}"/>
              </a:ext>
            </a:extLst>
          </p:cNvPr>
          <p:cNvSpPr txBox="1"/>
          <p:nvPr/>
        </p:nvSpPr>
        <p:spPr>
          <a:xfrm>
            <a:off x="6431622" y="2478625"/>
            <a:ext cx="5342562" cy="3447098"/>
          </a:xfrm>
          <a:prstGeom prst="rect">
            <a:avLst/>
          </a:prstGeom>
          <a:noFill/>
          <a:ln w="25400">
            <a:solidFill>
              <a:srgbClr val="CA6698"/>
            </a:solidFill>
          </a:ln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AutoNum type="arabicPeriod" startAt="5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Leave the milk to stand off the heat for 5-10 minutes. The curds will separate from the whey.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AutoNum type="arabicPeriod" startAt="5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Carefully scoop the curds from the pan using a slotted spoon and place them in a sieve over a bowl. Leave the whey in the pan.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AutoNum type="arabicPeriod" startAt="5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Add salt to the whey and heat to 80C.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AutoNum type="arabicPeriod" startAt="5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Put the gloves on. Divide the curds into three balls then dip one ball into the hot whey on a slotted spoon until it is warmed through, then gently stretch the ball or fold it back on itself. Keep doing this until it becomes stretchy and glossy. Don’t overwork it. 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AutoNum type="arabicPeriod" startAt="5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Mould and reshape the cheese into a ball. </a:t>
            </a: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AutoNum type="arabicPeriod" startAt="5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Repeat for the remaining mozzarella.  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AutoNum type="arabicPeriod" startAt="5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Store in a bowl of chilled whey, refrigerate and use within 2 days. 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69627-F5B2-414B-A86D-63F9F0EF7BEE}"/>
              </a:ext>
            </a:extLst>
          </p:cNvPr>
          <p:cNvSpPr txBox="1"/>
          <p:nvPr/>
        </p:nvSpPr>
        <p:spPr>
          <a:xfrm>
            <a:off x="1169274" y="5016592"/>
            <a:ext cx="5087688" cy="1815882"/>
          </a:xfrm>
          <a:prstGeom prst="rect">
            <a:avLst/>
          </a:prstGeom>
          <a:noFill/>
          <a:ln w="25400">
            <a:solidFill>
              <a:srgbClr val="CA6698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Dissolve 2.5g citric acid in 60ml warm water.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 milk into saucepan, heat gently to about 13°C.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the dissolved citric acid to the warm milk increasing heat to 30°C, stirring gently - it will start to curdle. Remove from the heat.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1.25g rennet to the milk. Stir for 30 seconds - no more.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E777E-1E45-4C29-9109-81158BC0263A}"/>
              </a:ext>
            </a:extLst>
          </p:cNvPr>
          <p:cNvSpPr txBox="1"/>
          <p:nvPr/>
        </p:nvSpPr>
        <p:spPr>
          <a:xfrm>
            <a:off x="1169275" y="3911414"/>
            <a:ext cx="5087687" cy="954107"/>
          </a:xfrm>
          <a:prstGeom prst="rect">
            <a:avLst/>
          </a:prstGeom>
          <a:noFill/>
          <a:ln w="25400">
            <a:solidFill>
              <a:srgbClr val="CA6698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r>
              <a:rPr lang="en-GB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Measuring spoons, measuring jug, 1 x small mixing bowl, large saucepan, mixing spoon, temperature probe, slotted spoon, large bowl, sieve, thick rubber gloves.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6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5">
            <a:extLst>
              <a:ext uri="{FF2B5EF4-FFF2-40B4-BE49-F238E27FC236}">
                <a16:creationId xmlns:a16="http://schemas.microsoft.com/office/drawing/2014/main" id="{147B1964-6DCB-45AB-9B41-C1137E32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6" y="2033066"/>
            <a:ext cx="4252844" cy="3842726"/>
          </a:xfrm>
        </p:spPr>
        <p:txBody>
          <a:bodyPr/>
          <a:lstStyle/>
          <a:p>
            <a:endParaRPr lang="en-US" dirty="0"/>
          </a:p>
          <a:p>
            <a:endParaRPr lang="en-US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17E414-C792-48DB-A132-297A2F4D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889" y="1265152"/>
            <a:ext cx="9720000" cy="720000"/>
          </a:xfrm>
        </p:spPr>
        <p:txBody>
          <a:bodyPr/>
          <a:lstStyle/>
          <a:p>
            <a:r>
              <a:rPr lang="en-US" sz="3400" dirty="0"/>
              <a:t>Resources</a:t>
            </a:r>
            <a:endParaRPr lang="en-GB" sz="3400" i="1" dirty="0"/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4063A2AB-B99E-44BE-B6C8-0C74100F7DFA}"/>
              </a:ext>
            </a:extLst>
          </p:cNvPr>
          <p:cNvSpPr txBox="1">
            <a:spLocks/>
          </p:cNvSpPr>
          <p:nvPr/>
        </p:nvSpPr>
        <p:spPr>
          <a:xfrm>
            <a:off x="703175" y="1972282"/>
            <a:ext cx="5318795" cy="3855596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03889" y="1972282"/>
            <a:ext cx="58318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11-14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14-16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dairy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Milk processing presentation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worksheet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answers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Milk journey cards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Cheese production presentation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worksheet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answers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Nutritional composition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milk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cheese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yogurt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Cheese tasting worksheet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Cheese making video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Dairy posters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Rank cheese in order of fat per 100g activity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hlinkClick r:id="rId1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2B5AE-870B-4D9F-9A4C-F9B8283FDDF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0744" y="1675195"/>
            <a:ext cx="3141530" cy="2233681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06017B-593D-4BAE-97C2-8666F084CA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50865" y="4010146"/>
            <a:ext cx="3161409" cy="2233682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</p:spTree>
    <p:extLst>
      <p:ext uri="{BB962C8B-B14F-4D97-AF65-F5344CB8AC3E}">
        <p14:creationId xmlns:p14="http://schemas.microsoft.com/office/powerpoint/2010/main" val="272099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520B-5728-4C06-990B-1B3CDEC0B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Resources – cheese making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C9A20-B73A-4EFA-88E1-45DE3B4BD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12" y="2304905"/>
            <a:ext cx="4017839" cy="3600000"/>
          </a:xfrm>
        </p:spPr>
        <p:txBody>
          <a:bodyPr/>
          <a:lstStyle/>
          <a:p>
            <a:r>
              <a:rPr lang="en-GB" sz="2000" dirty="0">
                <a:hlinkClick r:id="rId2"/>
              </a:rPr>
              <a:t>Cheese making presentation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501453-439C-4C8A-80B8-D90BCA608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581" y="2283798"/>
            <a:ext cx="3543434" cy="1979239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C2FD7-65DB-4FE2-B5F6-928A763F6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318" y="4459273"/>
            <a:ext cx="3521697" cy="1964818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9F9F90-3027-4EB6-8912-808F162D7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275" y="3486727"/>
            <a:ext cx="3429391" cy="1954955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DD1D97-44C3-4198-8383-1729BAD3B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503" y="3490538"/>
            <a:ext cx="3440241" cy="1951144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</p:spTree>
    <p:extLst>
      <p:ext uri="{BB962C8B-B14F-4D97-AF65-F5344CB8AC3E}">
        <p14:creationId xmlns:p14="http://schemas.microsoft.com/office/powerpoint/2010/main" val="58069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520B-5728-4C06-990B-1B3CDEC0B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Resources – cheese making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C9A20-B73A-4EFA-88E1-45DE3B4BD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36688" cy="3600000"/>
          </a:xfrm>
        </p:spPr>
        <p:txBody>
          <a:bodyPr/>
          <a:lstStyle/>
          <a:p>
            <a:r>
              <a:rPr lang="en-GB" sz="2000" dirty="0">
                <a:hlinkClick r:id="rId2"/>
              </a:rPr>
              <a:t>Cheese making information sheet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FF3E0-BF78-4CF6-A7FC-74098024C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304" y="2431002"/>
            <a:ext cx="2778145" cy="4001911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D7DC1B-7503-4C68-B2C6-02BADDC93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205" y="2406992"/>
            <a:ext cx="2812549" cy="4001911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</p:spTree>
    <p:extLst>
      <p:ext uri="{BB962C8B-B14F-4D97-AF65-F5344CB8AC3E}">
        <p14:creationId xmlns:p14="http://schemas.microsoft.com/office/powerpoint/2010/main" val="115296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520B-5728-4C06-990B-1B3CDEC0B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Resources – cheese making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C9A20-B73A-4EFA-88E1-45DE3B4BD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36688" cy="3600000"/>
          </a:xfrm>
        </p:spPr>
        <p:txBody>
          <a:bodyPr/>
          <a:lstStyle/>
          <a:p>
            <a:r>
              <a:rPr lang="en-GB" sz="2000" dirty="0">
                <a:hlinkClick r:id="rId2"/>
              </a:rPr>
              <a:t>Cheese on toast worksheet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E453A-7095-48E8-A818-983178758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164" y="2414677"/>
            <a:ext cx="5357271" cy="3756415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</p:spTree>
    <p:extLst>
      <p:ext uri="{BB962C8B-B14F-4D97-AF65-F5344CB8AC3E}">
        <p14:creationId xmlns:p14="http://schemas.microsoft.com/office/powerpoint/2010/main" val="381738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5">
            <a:extLst>
              <a:ext uri="{FF2B5EF4-FFF2-40B4-BE49-F238E27FC236}">
                <a16:creationId xmlns:a16="http://schemas.microsoft.com/office/drawing/2014/main" id="{147B1964-6DCB-45AB-9B41-C1137E32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5" y="2033066"/>
            <a:ext cx="6251695" cy="384272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17E414-C792-48DB-A132-297A2F4D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322" y="1252100"/>
            <a:ext cx="9720000" cy="720000"/>
          </a:xfrm>
        </p:spPr>
        <p:txBody>
          <a:bodyPr/>
          <a:lstStyle/>
          <a:p>
            <a:r>
              <a:rPr lang="en-US" sz="3400" dirty="0"/>
              <a:t>Other resources and sources of information</a:t>
            </a:r>
            <a:endParaRPr lang="en-GB" sz="3400" i="1" dirty="0"/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4063A2AB-B99E-44BE-B6C8-0C74100F7DFA}"/>
              </a:ext>
            </a:extLst>
          </p:cNvPr>
          <p:cNvSpPr txBox="1">
            <a:spLocks/>
          </p:cNvSpPr>
          <p:nvPr/>
        </p:nvSpPr>
        <p:spPr>
          <a:xfrm>
            <a:off x="740569" y="2110390"/>
            <a:ext cx="5368131" cy="3855596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30574" y="2033066"/>
            <a:ext cx="74518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Simple food investigation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Milk frothing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Recipes using cheese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Support for primary colleagues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5-7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7-11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dairy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Cheese tasting worksheet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Cheese tasting worksheet – using your senses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Further information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AHDB Dairy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Dairy UK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2A8D9-ABC6-4DE6-98F1-8CE575B281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3022" y="1979957"/>
            <a:ext cx="3428759" cy="1927025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C1F38-DA49-4A1A-A772-5085204997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54952" y="4038189"/>
            <a:ext cx="1706474" cy="2418030"/>
          </a:xfrm>
          <a:prstGeom prst="rect">
            <a:avLst/>
          </a:prstGeom>
          <a:ln w="25400">
            <a:solidFill>
              <a:srgbClr val="CA6698"/>
            </a:solidFill>
          </a:ln>
        </p:spPr>
      </p:pic>
    </p:spTree>
    <p:extLst>
      <p:ext uri="{BB962C8B-B14F-4D97-AF65-F5344CB8AC3E}">
        <p14:creationId xmlns:p14="http://schemas.microsoft.com/office/powerpoint/2010/main" val="36823411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Education">
      <a:dk1>
        <a:srgbClr val="6C0633"/>
      </a:dk1>
      <a:lt1>
        <a:srgbClr val="FFFFFF"/>
      </a:lt1>
      <a:dk2>
        <a:srgbClr val="EE1F60"/>
      </a:dk2>
      <a:lt2>
        <a:srgbClr val="FFFFFF"/>
      </a:lt2>
      <a:accent1>
        <a:srgbClr val="F6A6B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058"/>
      </a:hlink>
      <a:folHlink>
        <a:srgbClr val="005058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Roy Ballam</DisplayName>
        <AccountId>13</AccountId>
        <AccountType/>
      </UserInfo>
    </SharedWithUsers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77E6A-F2A9-4102-8884-58F6975EA6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5BC0D5-8915-4AD8-A6C0-3960C8FE24FF}">
  <ds:schemaRefs>
    <ds:schemaRef ds:uri="http://purl.org/dc/terms/"/>
    <ds:schemaRef ds:uri="c53071f4-7f44-43fd-895c-8e7b6a3746b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ACE691-21F4-46F5-A7A9-5A347D94F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2499</TotalTime>
  <Words>525</Words>
  <Application>Microsoft Office PowerPoint</Application>
  <PresentationFormat>Widescreen</PresentationFormat>
  <Paragraphs>80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Custom Design</vt:lpstr>
      <vt:lpstr>1_Custom Design</vt:lpstr>
      <vt:lpstr>2_Custom Design</vt:lpstr>
      <vt:lpstr>3_Custom Design</vt:lpstr>
      <vt:lpstr>5_Custom Design</vt:lpstr>
      <vt:lpstr>Office Theme</vt:lpstr>
      <vt:lpstr>1_Office Theme</vt:lpstr>
      <vt:lpstr>Practical food skills and recipes masterclass – cheese making</vt:lpstr>
      <vt:lpstr>Covered in today’s webinar</vt:lpstr>
      <vt:lpstr>Video</vt:lpstr>
      <vt:lpstr>Cheese making in the classroom - mozzarella</vt:lpstr>
      <vt:lpstr>Resources</vt:lpstr>
      <vt:lpstr>Resources – cheese making in the classroom</vt:lpstr>
      <vt:lpstr>Resources – cheese making in the classroom</vt:lpstr>
      <vt:lpstr>Resources – cheese making in the classroom</vt:lpstr>
      <vt:lpstr>Other resources and sources of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296</cp:revision>
  <cp:lastPrinted>2019-09-19T12:37:07Z</cp:lastPrinted>
  <dcterms:created xsi:type="dcterms:W3CDTF">2017-10-26T16:07:58Z</dcterms:created>
  <dcterms:modified xsi:type="dcterms:W3CDTF">2022-09-07T16:37:53Z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