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sldIdLst>
    <p:sldId id="256"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61"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wen Trafford" initials="ET" lastIdx="2" clrIdx="0">
    <p:extLst>
      <p:ext uri="{19B8F6BF-5375-455C-9EA6-DF929625EA0E}">
        <p15:presenceInfo xmlns:p15="http://schemas.microsoft.com/office/powerpoint/2012/main" userId="Ewen Trafford" providerId="None"/>
      </p:ext>
    </p:extLst>
  </p:cmAuthor>
  <p:cmAuthor id="2" name="Boardroom " initials="B" lastIdx="1" clrIdx="1">
    <p:extLst>
      <p:ext uri="{19B8F6BF-5375-455C-9EA6-DF929625EA0E}">
        <p15:presenceInfo xmlns:p15="http://schemas.microsoft.com/office/powerpoint/2012/main" userId="Boardroom "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63B83"/>
    <a:srgbClr val="C3C4D9"/>
    <a:srgbClr val="B8B8D1"/>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75"/>
    <p:restoredTop sz="94655"/>
  </p:normalViewPr>
  <p:slideViewPr>
    <p:cSldViewPr snapToGrid="0" snapToObjects="1">
      <p:cViewPr varScale="1">
        <p:scale>
          <a:sx n="89" d="100"/>
          <a:sy n="89" d="100"/>
        </p:scale>
        <p:origin x="75" y="14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ustomXml" Target="../customXml/item3.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 Id="rId30"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White" userId="3da70261-e0e7-408d-aace-eb577feade9e" providerId="ADAL" clId="{71072054-60DF-4152-AD8F-F5EDD47F0675}"/>
    <pc:docChg chg="modSld">
      <pc:chgData name="Alexander White" userId="3da70261-e0e7-408d-aace-eb577feade9e" providerId="ADAL" clId="{71072054-60DF-4152-AD8F-F5EDD47F0675}" dt="2024-02-07T12:03:20.368" v="0" actId="20577"/>
      <pc:docMkLst>
        <pc:docMk/>
      </pc:docMkLst>
      <pc:sldChg chg="modSp mod">
        <pc:chgData name="Alexander White" userId="3da70261-e0e7-408d-aace-eb577feade9e" providerId="ADAL" clId="{71072054-60DF-4152-AD8F-F5EDD47F0675}" dt="2024-02-07T12:03:20.368" v="0" actId="20577"/>
        <pc:sldMkLst>
          <pc:docMk/>
          <pc:sldMk cId="3227605947" sldId="262"/>
        </pc:sldMkLst>
        <pc:spChg chg="mod">
          <ac:chgData name="Alexander White" userId="3da70261-e0e7-408d-aace-eb577feade9e" providerId="ADAL" clId="{71072054-60DF-4152-AD8F-F5EDD47F0675}" dt="2024-02-07T12:03:20.368" v="0" actId="20577"/>
          <ac:spMkLst>
            <pc:docMk/>
            <pc:sldMk cId="3227605947" sldId="262"/>
            <ac:spMk id="3" creationId="{00000000-0000-0000-0000-000000000000}"/>
          </ac:spMkLst>
        </pc:spChg>
      </pc:sldChg>
    </pc:docChg>
  </pc:docChgLst>
  <pc:docChgLst>
    <pc:chgData name="Alexander White" userId="3da70261-e0e7-408d-aace-eb577feade9e" providerId="ADAL" clId="{6180A1D6-4F0C-4A1E-8982-959B20D07652}"/>
    <pc:docChg chg="modSld modMainMaster">
      <pc:chgData name="Alexander White" userId="3da70261-e0e7-408d-aace-eb577feade9e" providerId="ADAL" clId="{6180A1D6-4F0C-4A1E-8982-959B20D07652}" dt="2024-02-05T09:41:30.773" v="5" actId="1076"/>
      <pc:docMkLst>
        <pc:docMk/>
      </pc:docMkLst>
      <pc:sldChg chg="addSp modSp mod">
        <pc:chgData name="Alexander White" userId="3da70261-e0e7-408d-aace-eb577feade9e" providerId="ADAL" clId="{6180A1D6-4F0C-4A1E-8982-959B20D07652}" dt="2024-02-05T09:41:30.773" v="5" actId="1076"/>
        <pc:sldMkLst>
          <pc:docMk/>
          <pc:sldMk cId="1219004254" sldId="261"/>
        </pc:sldMkLst>
        <pc:spChg chg="add mod">
          <ac:chgData name="Alexander White" userId="3da70261-e0e7-408d-aace-eb577feade9e" providerId="ADAL" clId="{6180A1D6-4F0C-4A1E-8982-959B20D07652}" dt="2024-02-05T09:41:30.773" v="5" actId="1076"/>
          <ac:spMkLst>
            <pc:docMk/>
            <pc:sldMk cId="1219004254" sldId="261"/>
            <ac:spMk id="4" creationId="{D4F1BF00-6399-DB53-B55B-06CC8B4FD319}"/>
          </ac:spMkLst>
        </pc:spChg>
      </pc:sldChg>
      <pc:sldMasterChg chg="modSp mod">
        <pc:chgData name="Alexander White" userId="3da70261-e0e7-408d-aace-eb577feade9e" providerId="ADAL" clId="{6180A1D6-4F0C-4A1E-8982-959B20D07652}" dt="2024-02-05T09:18:36.143" v="0"/>
        <pc:sldMasterMkLst>
          <pc:docMk/>
          <pc:sldMasterMk cId="1328885048" sldId="2147483648"/>
        </pc:sldMasterMkLst>
        <pc:spChg chg="mod">
          <ac:chgData name="Alexander White" userId="3da70261-e0e7-408d-aace-eb577feade9e" providerId="ADAL" clId="{6180A1D6-4F0C-4A1E-8982-959B20D07652}" dt="2024-02-05T09:18:36.143" v="0"/>
          <ac:spMkLst>
            <pc:docMk/>
            <pc:sldMasterMk cId="1328885048" sldId="2147483648"/>
            <ac:spMk id="9" creationId="{00000000-0000-0000-0000-000000000000}"/>
          </ac:spMkLst>
        </pc:spChg>
      </pc:sldMasterChg>
      <pc:sldMasterChg chg="modSp mod">
        <pc:chgData name="Alexander White" userId="3da70261-e0e7-408d-aace-eb577feade9e" providerId="ADAL" clId="{6180A1D6-4F0C-4A1E-8982-959B20D07652}" dt="2024-02-05T09:18:40.688" v="1"/>
        <pc:sldMasterMkLst>
          <pc:docMk/>
          <pc:sldMasterMk cId="1498317190" sldId="2147483650"/>
        </pc:sldMasterMkLst>
        <pc:spChg chg="mod">
          <ac:chgData name="Alexander White" userId="3da70261-e0e7-408d-aace-eb577feade9e" providerId="ADAL" clId="{6180A1D6-4F0C-4A1E-8982-959B20D07652}" dt="2024-02-05T09:18:40.688" v="1"/>
          <ac:spMkLst>
            <pc:docMk/>
            <pc:sldMasterMk cId="1498317190" sldId="2147483650"/>
            <ac:spMk id="9" creationId="{00000000-0000-0000-0000-000000000000}"/>
          </ac:spMkLst>
        </pc:spChg>
      </pc:sldMasterChg>
      <pc:sldMasterChg chg="modSp mod">
        <pc:chgData name="Alexander White" userId="3da70261-e0e7-408d-aace-eb577feade9e" providerId="ADAL" clId="{6180A1D6-4F0C-4A1E-8982-959B20D07652}" dt="2024-02-05T09:18:46.025" v="2"/>
        <pc:sldMasterMkLst>
          <pc:docMk/>
          <pc:sldMasterMk cId="1822393236" sldId="2147483652"/>
        </pc:sldMasterMkLst>
        <pc:spChg chg="mod">
          <ac:chgData name="Alexander White" userId="3da70261-e0e7-408d-aace-eb577feade9e" providerId="ADAL" clId="{6180A1D6-4F0C-4A1E-8982-959B20D07652}" dt="2024-02-05T09:18:46.025" v="2"/>
          <ac:spMkLst>
            <pc:docMk/>
            <pc:sldMasterMk cId="1822393236" sldId="2147483652"/>
            <ac:spMk id="9" creationId="{00000000-0000-0000-0000-000000000000}"/>
          </ac:spMkLst>
        </pc:spChg>
      </pc:sldMasterChg>
      <pc:sldMasterChg chg="modSp mod">
        <pc:chgData name="Alexander White" userId="3da70261-e0e7-408d-aace-eb577feade9e" providerId="ADAL" clId="{6180A1D6-4F0C-4A1E-8982-959B20D07652}" dt="2024-02-05T09:18:50.587" v="3"/>
        <pc:sldMasterMkLst>
          <pc:docMk/>
          <pc:sldMasterMk cId="1788143608" sldId="2147483656"/>
        </pc:sldMasterMkLst>
        <pc:spChg chg="mod">
          <ac:chgData name="Alexander White" userId="3da70261-e0e7-408d-aace-eb577feade9e" providerId="ADAL" clId="{6180A1D6-4F0C-4A1E-8982-959B20D07652}" dt="2024-02-05T09:18:50.587" v="3"/>
          <ac:spMkLst>
            <pc:docMk/>
            <pc:sldMasterMk cId="1788143608" sldId="2147483656"/>
            <ac:spMk id="8" creationId="{00000000-0000-0000-0000-000000000000}"/>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452" y="3318826"/>
            <a:ext cx="9144000" cy="733096"/>
          </a:xfrm>
        </p:spPr>
        <p:txBody>
          <a:bodyPr/>
          <a:lstStyle/>
          <a:p>
            <a:r>
              <a:rPr lang="en-GB" dirty="0"/>
              <a:t>Freezing and dehydration</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Dehydration</a:t>
            </a:r>
          </a:p>
        </p:txBody>
      </p:sp>
      <p:sp>
        <p:nvSpPr>
          <p:cNvPr id="3" name="Subtitle 2"/>
          <p:cNvSpPr>
            <a:spLocks noGrp="1"/>
          </p:cNvSpPr>
          <p:nvPr>
            <p:ph type="subTitle" idx="1"/>
          </p:nvPr>
        </p:nvSpPr>
        <p:spPr>
          <a:xfrm>
            <a:off x="1169276" y="2571092"/>
            <a:ext cx="9858115" cy="3600000"/>
          </a:xfrm>
        </p:spPr>
        <p:txBody>
          <a:bodyPr/>
          <a:lstStyle/>
          <a:p>
            <a:pPr marL="0" indent="0">
              <a:buNone/>
            </a:pPr>
            <a:r>
              <a:rPr lang="en-GB" sz="2000" dirty="0"/>
              <a:t>Microorganisms need water in order to grow and reproduce. </a:t>
            </a:r>
            <a:br>
              <a:rPr lang="en-GB" sz="2000" dirty="0"/>
            </a:br>
            <a:br>
              <a:rPr lang="en-GB" sz="2000" dirty="0"/>
            </a:br>
            <a:r>
              <a:rPr lang="en-GB" sz="2000" dirty="0"/>
              <a:t>When moisture is removed from food, it does not kill the microbes but it can limit their growth.</a:t>
            </a:r>
            <a:br>
              <a:rPr lang="en-GB" sz="2000" dirty="0"/>
            </a:br>
            <a:br>
              <a:rPr lang="en-GB" sz="2000" dirty="0"/>
            </a:br>
            <a:r>
              <a:rPr lang="en-GB" sz="2000" dirty="0"/>
              <a:t>Dehydration reduces the water activity level, weight and bulk of the food and helps to preserve the product.</a:t>
            </a:r>
          </a:p>
          <a:p>
            <a:pPr marL="0" indent="0">
              <a:buNone/>
            </a:pPr>
            <a:endParaRPr lang="en-GB" sz="2000" dirty="0"/>
          </a:p>
          <a:p>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218176" y="4617815"/>
            <a:ext cx="8539790" cy="1785980"/>
          </a:xfrm>
          <a:prstGeom prst="rect">
            <a:avLst/>
          </a:prstGeom>
        </p:spPr>
      </p:pic>
      <p:sp>
        <p:nvSpPr>
          <p:cNvPr id="5" name="TextBox 4"/>
          <p:cNvSpPr txBox="1"/>
          <p:nvPr/>
        </p:nvSpPr>
        <p:spPr>
          <a:xfrm>
            <a:off x="136478" y="5272727"/>
            <a:ext cx="3002507" cy="830997"/>
          </a:xfrm>
          <a:prstGeom prst="rect">
            <a:avLst/>
          </a:prstGeom>
          <a:solidFill>
            <a:srgbClr val="263B83"/>
          </a:solidFill>
        </p:spPr>
        <p:txBody>
          <a:bodyPr wrap="square" rtlCol="0">
            <a:spAutoFit/>
          </a:bodyPr>
          <a:lstStyle/>
          <a:p>
            <a:pPr algn="ctr"/>
            <a:r>
              <a:rPr lang="en-GB" sz="1600" b="1" dirty="0">
                <a:solidFill>
                  <a:schemeClr val="bg1"/>
                </a:solidFill>
                <a:latin typeface="Arial" panose="020B0604020202020204" pitchFamily="34" charset="0"/>
                <a:cs typeface="Arial" panose="020B0604020202020204" pitchFamily="34" charset="0"/>
              </a:rPr>
              <a:t>Water is one of the key conditions microorganisms need to grow.</a:t>
            </a:r>
          </a:p>
        </p:txBody>
      </p:sp>
    </p:spTree>
    <p:extLst>
      <p:ext uri="{BB962C8B-B14F-4D97-AF65-F5344CB8AC3E}">
        <p14:creationId xmlns:p14="http://schemas.microsoft.com/office/powerpoint/2010/main" val="1621079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Dehydration</a:t>
            </a:r>
          </a:p>
        </p:txBody>
      </p:sp>
      <p:sp>
        <p:nvSpPr>
          <p:cNvPr id="3" name="Subtitle 2"/>
          <p:cNvSpPr>
            <a:spLocks noGrp="1"/>
          </p:cNvSpPr>
          <p:nvPr>
            <p:ph type="subTitle" idx="1"/>
          </p:nvPr>
        </p:nvSpPr>
        <p:spPr>
          <a:xfrm>
            <a:off x="1169276" y="2571092"/>
            <a:ext cx="6814664" cy="3600000"/>
          </a:xfrm>
        </p:spPr>
        <p:txBody>
          <a:bodyPr/>
          <a:lstStyle/>
          <a:p>
            <a:pPr marL="0" indent="0">
              <a:buNone/>
            </a:pPr>
            <a:r>
              <a:rPr lang="en-GB" sz="2000" dirty="0"/>
              <a:t>There are six main dehydration techniques, each method being suitable for a different range of foods. The main principle behind each method is the same – the removal of moisture to prevent microbial activity. </a:t>
            </a:r>
          </a:p>
          <a:p>
            <a:pPr marL="0" indent="0">
              <a:buNone/>
            </a:pPr>
            <a:endParaRPr lang="en-GB" sz="2000" dirty="0"/>
          </a:p>
          <a:p>
            <a:pPr marL="0" indent="0">
              <a:buNone/>
            </a:pPr>
            <a:r>
              <a:rPr lang="en-GB" sz="2000" dirty="0"/>
              <a:t>Many products such as vegetables are diced before drying, to increase their surface area and make water loss much more rapid.</a:t>
            </a:r>
          </a:p>
          <a:p>
            <a:pPr marL="0" indent="0">
              <a:buNone/>
            </a:pPr>
            <a:endParaRPr lang="en-GB" sz="2000" dirty="0"/>
          </a:p>
          <a:p>
            <a:pPr marL="0" indent="0">
              <a:buNone/>
            </a:pPr>
            <a:r>
              <a:rPr lang="en-GB" sz="2000" dirty="0"/>
              <a:t>Blanching may be necessary to inactivate enzymes which cause browning.</a:t>
            </a:r>
          </a:p>
          <a:p>
            <a:pPr marL="0" indent="0">
              <a:buNone/>
            </a:pPr>
            <a:endParaRPr lang="en-GB" sz="2000" dirty="0"/>
          </a:p>
          <a:p>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983940" y="2571092"/>
            <a:ext cx="4121294" cy="2942604"/>
          </a:xfrm>
          <a:prstGeom prst="rect">
            <a:avLst/>
          </a:prstGeom>
        </p:spPr>
      </p:pic>
    </p:spTree>
    <p:extLst>
      <p:ext uri="{BB962C8B-B14F-4D97-AF65-F5344CB8AC3E}">
        <p14:creationId xmlns:p14="http://schemas.microsoft.com/office/powerpoint/2010/main" val="16210799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Sun drying</a:t>
            </a:r>
          </a:p>
        </p:txBody>
      </p:sp>
      <p:sp>
        <p:nvSpPr>
          <p:cNvPr id="3" name="Subtitle 2"/>
          <p:cNvSpPr>
            <a:spLocks noGrp="1"/>
          </p:cNvSpPr>
          <p:nvPr>
            <p:ph type="subTitle" idx="1"/>
          </p:nvPr>
        </p:nvSpPr>
        <p:spPr>
          <a:xfrm>
            <a:off x="1169276" y="2571092"/>
            <a:ext cx="7294240" cy="3600000"/>
          </a:xfrm>
        </p:spPr>
        <p:txBody>
          <a:bodyPr/>
          <a:lstStyle/>
          <a:p>
            <a:pPr marL="0" indent="0">
              <a:buNone/>
            </a:pPr>
            <a:r>
              <a:rPr lang="en-GB" sz="2000" dirty="0"/>
              <a:t>This is a traditional method of drying. It is slow and only practical in hot, dry climates. However, it is still used today e.g. sun dried chillies, raisins or tomatoes. </a:t>
            </a:r>
          </a:p>
          <a:p>
            <a:pPr marL="0" indent="0">
              <a:buNone/>
            </a:pPr>
            <a:endParaRPr lang="en-GB" sz="2000" dirty="0"/>
          </a:p>
          <a:p>
            <a:pPr marL="0" indent="0">
              <a:buNone/>
            </a:pPr>
            <a:r>
              <a:rPr lang="en-GB" sz="2000" dirty="0"/>
              <a:t>Sun-dried food is also vulnerable to contamination through pollution and vermin (e.g. rodents and flies), particularly foods like fish.</a:t>
            </a:r>
          </a:p>
          <a:p>
            <a:pPr marL="0" indent="0">
              <a:buNone/>
            </a:pPr>
            <a:endParaRPr lang="en-GB" sz="2000" dirty="0"/>
          </a:p>
          <a:p>
            <a:endParaRPr lang="en-US" sz="2000" dirty="0"/>
          </a:p>
        </p:txBody>
      </p:sp>
      <p:pic>
        <p:nvPicPr>
          <p:cNvPr id="4" name="Picture 4" descr="MPj04073260000[1]"/>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676167" y="1773237"/>
            <a:ext cx="3025775" cy="4537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1079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841273" y="2283798"/>
            <a:ext cx="4236995" cy="2804891"/>
          </a:xfrm>
          <a:prstGeom prst="rect">
            <a:avLst/>
          </a:prstGeom>
        </p:spPr>
      </p:pic>
      <p:sp>
        <p:nvSpPr>
          <p:cNvPr id="2" name="Title 1"/>
          <p:cNvSpPr>
            <a:spLocks noGrp="1"/>
          </p:cNvSpPr>
          <p:nvPr>
            <p:ph type="ctrTitle"/>
          </p:nvPr>
        </p:nvSpPr>
        <p:spPr/>
        <p:txBody>
          <a:bodyPr/>
          <a:lstStyle/>
          <a:p>
            <a:r>
              <a:rPr lang="en-US" dirty="0"/>
              <a:t>Spray drying</a:t>
            </a:r>
          </a:p>
        </p:txBody>
      </p:sp>
      <p:sp>
        <p:nvSpPr>
          <p:cNvPr id="3" name="Subtitle 2"/>
          <p:cNvSpPr>
            <a:spLocks noGrp="1"/>
          </p:cNvSpPr>
          <p:nvPr>
            <p:ph type="subTitle" idx="1"/>
          </p:nvPr>
        </p:nvSpPr>
        <p:spPr>
          <a:xfrm>
            <a:off x="1169276" y="2571092"/>
            <a:ext cx="6671997" cy="3600000"/>
          </a:xfrm>
        </p:spPr>
        <p:txBody>
          <a:bodyPr/>
          <a:lstStyle/>
          <a:p>
            <a:pPr marL="0" indent="0">
              <a:buNone/>
            </a:pPr>
            <a:r>
              <a:rPr lang="en-GB" sz="2000" dirty="0"/>
              <a:t>This method is suitable for producing products such as dried milk and coffee powder. A fine spray of liquid is injected into a blast of hot air in a chamber. </a:t>
            </a:r>
          </a:p>
          <a:p>
            <a:pPr marL="0" indent="0">
              <a:buNone/>
            </a:pPr>
            <a:r>
              <a:rPr lang="en-GB" sz="2000" dirty="0"/>
              <a:t>Water evaporates within seconds, leaving the solid part of the product behind in powdered form. Usually this powder is too fine to disperse in water, so a little moisture is added to make it ‘clump’ together into larger particles. </a:t>
            </a:r>
          </a:p>
          <a:p>
            <a:pPr marL="0" indent="0">
              <a:buNone/>
            </a:pPr>
            <a:r>
              <a:rPr lang="en-GB" sz="2000" dirty="0"/>
              <a:t>This improves the wettability of the product and helps it dissolve more fully when added to water. Fluidised bed drying is used to granulate these powders.</a:t>
            </a:r>
          </a:p>
          <a:p>
            <a:pPr marL="0" indent="0">
              <a:buNone/>
            </a:pPr>
            <a:endParaRPr lang="en-GB" sz="2000" dirty="0"/>
          </a:p>
          <a:p>
            <a:endParaRPr lang="en-US" sz="2000" dirty="0"/>
          </a:p>
        </p:txBody>
      </p:sp>
    </p:spTree>
    <p:extLst>
      <p:ext uri="{BB962C8B-B14F-4D97-AF65-F5344CB8AC3E}">
        <p14:creationId xmlns:p14="http://schemas.microsoft.com/office/powerpoint/2010/main" val="16210799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Fluidised</a:t>
            </a:r>
            <a:r>
              <a:rPr lang="en-US" dirty="0"/>
              <a:t> bed drying</a:t>
            </a:r>
          </a:p>
        </p:txBody>
      </p:sp>
      <p:sp>
        <p:nvSpPr>
          <p:cNvPr id="3" name="Subtitle 2"/>
          <p:cNvSpPr>
            <a:spLocks noGrp="1"/>
          </p:cNvSpPr>
          <p:nvPr>
            <p:ph type="subTitle" idx="1"/>
          </p:nvPr>
        </p:nvSpPr>
        <p:spPr>
          <a:xfrm>
            <a:off x="1169276" y="2571092"/>
            <a:ext cx="6173220" cy="3600000"/>
          </a:xfrm>
        </p:spPr>
        <p:txBody>
          <a:bodyPr/>
          <a:lstStyle/>
          <a:p>
            <a:pPr marL="0" indent="0">
              <a:buNone/>
            </a:pPr>
            <a:r>
              <a:rPr lang="en-GB" sz="2000" dirty="0"/>
              <a:t>Warm air is blown upwards directly underneath the food, causing it to flow and remain separated. This procedure is suitable for small items such as peas and coffee beans. </a:t>
            </a:r>
          </a:p>
          <a:p>
            <a:endParaRPr lang="en-US" sz="2000" dirty="0"/>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746223" y="2178037"/>
            <a:ext cx="4160823" cy="3840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1079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Tunnel drying</a:t>
            </a:r>
          </a:p>
        </p:txBody>
      </p:sp>
      <p:sp>
        <p:nvSpPr>
          <p:cNvPr id="3" name="Subtitle 2"/>
          <p:cNvSpPr>
            <a:spLocks noGrp="1"/>
          </p:cNvSpPr>
          <p:nvPr>
            <p:ph type="subTitle" idx="1"/>
          </p:nvPr>
        </p:nvSpPr>
        <p:spPr>
          <a:xfrm>
            <a:off x="1169276" y="2571092"/>
            <a:ext cx="6336047" cy="3600000"/>
          </a:xfrm>
        </p:spPr>
        <p:txBody>
          <a:bodyPr/>
          <a:lstStyle/>
          <a:p>
            <a:pPr marL="0" indent="0">
              <a:buNone/>
            </a:pPr>
            <a:r>
              <a:rPr lang="en-GB" sz="2000" dirty="0"/>
              <a:t>Hot air is blown over the product (e.g. vegetables). The concurrent system (air blown the same way as the product moves) dries the food rapidly with little shrinkage, but leaves a relatively high moisture content. </a:t>
            </a:r>
            <a:br>
              <a:rPr lang="en-GB" sz="2000" dirty="0"/>
            </a:br>
            <a:br>
              <a:rPr lang="en-GB" sz="2000" dirty="0"/>
            </a:br>
            <a:r>
              <a:rPr lang="en-GB" sz="2000" dirty="0"/>
              <a:t>The counter-current system (air blown in the opposite direction to the product’s movement) is slower, but produces a product with a low moisture level.</a:t>
            </a:r>
          </a:p>
          <a:p>
            <a:pPr marL="0" indent="0">
              <a:buNone/>
            </a:pPr>
            <a:endParaRPr lang="en-GB" sz="2000" dirty="0"/>
          </a:p>
          <a:p>
            <a:pPr marL="0" indent="0">
              <a:buNone/>
            </a:pPr>
            <a:r>
              <a:rPr lang="en-GB" sz="2000" dirty="0"/>
              <a:t>A disadvantage of this process is that the product tends to shrink and is less easy to rehydrate.</a:t>
            </a:r>
          </a:p>
          <a:p>
            <a:pPr marL="0" indent="0">
              <a:buNone/>
            </a:pPr>
            <a:endParaRPr lang="en-GB" sz="2000" dirty="0"/>
          </a:p>
          <a:p>
            <a:endParaRPr lang="en-US" sz="2000" dirty="0"/>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351413" y="2846339"/>
            <a:ext cx="4698652" cy="2076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30974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Roller drying</a:t>
            </a:r>
          </a:p>
        </p:txBody>
      </p:sp>
      <p:sp>
        <p:nvSpPr>
          <p:cNvPr id="3" name="Subtitle 2"/>
          <p:cNvSpPr>
            <a:spLocks noGrp="1"/>
          </p:cNvSpPr>
          <p:nvPr>
            <p:ph type="subTitle" idx="1"/>
          </p:nvPr>
        </p:nvSpPr>
        <p:spPr>
          <a:xfrm>
            <a:off x="1169276" y="2571092"/>
            <a:ext cx="6432527" cy="3600000"/>
          </a:xfrm>
        </p:spPr>
        <p:txBody>
          <a:bodyPr/>
          <a:lstStyle/>
          <a:p>
            <a:pPr marL="0" indent="0">
              <a:buNone/>
            </a:pPr>
            <a:r>
              <a:rPr lang="en-GB" sz="2000" dirty="0"/>
              <a:t>The food product, in a liquid or paste form, is uniformly spread over heated rollers or drums which rotate slowly. </a:t>
            </a:r>
          </a:p>
          <a:p>
            <a:pPr marL="0" indent="0">
              <a:buNone/>
            </a:pPr>
            <a:r>
              <a:rPr lang="en-GB" sz="2000" dirty="0"/>
              <a:t>The heat causes the moisture to evaporate, leaving a dried product behind. </a:t>
            </a:r>
          </a:p>
          <a:p>
            <a:pPr marL="0" indent="0">
              <a:buNone/>
            </a:pPr>
            <a:r>
              <a:rPr lang="en-GB" sz="2000" dirty="0"/>
              <a:t>A scraper then removes this for use. This method is suitable for instant mashed potato and baby foods.</a:t>
            </a:r>
          </a:p>
          <a:p>
            <a:endParaRPr lang="en-US" sz="2000" dirty="0"/>
          </a:p>
        </p:txBody>
      </p:sp>
      <p:pic>
        <p:nvPicPr>
          <p:cNvPr id="4" name="Picture 5"/>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601803" y="2571092"/>
            <a:ext cx="4320636" cy="28061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30974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Accelerated freeze drying</a:t>
            </a:r>
          </a:p>
        </p:txBody>
      </p:sp>
      <p:sp>
        <p:nvSpPr>
          <p:cNvPr id="3" name="Subtitle 2"/>
          <p:cNvSpPr>
            <a:spLocks noGrp="1"/>
          </p:cNvSpPr>
          <p:nvPr>
            <p:ph type="subTitle" idx="1"/>
          </p:nvPr>
        </p:nvSpPr>
        <p:spPr>
          <a:xfrm>
            <a:off x="1169276" y="2571092"/>
            <a:ext cx="6910199" cy="3600000"/>
          </a:xfrm>
        </p:spPr>
        <p:txBody>
          <a:bodyPr/>
          <a:lstStyle/>
          <a:p>
            <a:pPr marL="0" indent="0">
              <a:buNone/>
            </a:pPr>
            <a:r>
              <a:rPr lang="en-GB" sz="2000" dirty="0"/>
              <a:t>This method produces an excellent quality dried product, but is both expensive and time consuming. It is often used for luxury items, such as coffee and certain fruits. </a:t>
            </a:r>
          </a:p>
          <a:p>
            <a:pPr marL="0" indent="0">
              <a:buNone/>
            </a:pPr>
            <a:endParaRPr lang="en-GB" sz="2000" dirty="0"/>
          </a:p>
          <a:p>
            <a:pPr marL="0" indent="0">
              <a:buNone/>
            </a:pPr>
            <a:r>
              <a:rPr lang="en-GB" sz="2000" dirty="0"/>
              <a:t>First, the product is frozen. Then the temperature is increased under a strong vacuum. </a:t>
            </a:r>
          </a:p>
          <a:p>
            <a:pPr marL="0" indent="0">
              <a:buNone/>
            </a:pPr>
            <a:endParaRPr lang="en-GB" sz="2000" dirty="0"/>
          </a:p>
          <a:p>
            <a:pPr marL="0" indent="0">
              <a:buNone/>
            </a:pPr>
            <a:r>
              <a:rPr lang="en-GB" sz="2000" dirty="0"/>
              <a:t>This makes the frozen water sublime (turn from a solid to a gas instantly). This process involves little or no heating, so there is little shrinkage or flavour change and the product rehydrates well. The product, however, is very fragile and crumbles easily.</a:t>
            </a:r>
          </a:p>
          <a:p>
            <a:pPr marL="0" indent="0">
              <a:buNone/>
            </a:pPr>
            <a:endParaRPr lang="en-GB" sz="2000" dirty="0"/>
          </a:p>
          <a:p>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175010" y="1923798"/>
            <a:ext cx="3851480" cy="2800347"/>
          </a:xfrm>
          <a:prstGeom prst="rect">
            <a:avLst/>
          </a:prstGeom>
        </p:spPr>
      </p:pic>
      <p:sp>
        <p:nvSpPr>
          <p:cNvPr id="5" name="TextBox 4"/>
          <p:cNvSpPr txBox="1"/>
          <p:nvPr/>
        </p:nvSpPr>
        <p:spPr>
          <a:xfrm>
            <a:off x="8245709" y="4950646"/>
            <a:ext cx="3710082" cy="1200329"/>
          </a:xfrm>
          <a:prstGeom prst="rect">
            <a:avLst/>
          </a:prstGeom>
          <a:solidFill>
            <a:srgbClr val="263B83"/>
          </a:solidFill>
        </p:spPr>
        <p:txBody>
          <a:bodyPr wrap="square" rtlCol="0">
            <a:spAutoFit/>
          </a:bodyPr>
          <a:lstStyle/>
          <a:p>
            <a:pPr algn="ctr"/>
            <a:r>
              <a:rPr lang="en-GB" b="1" dirty="0">
                <a:solidFill>
                  <a:schemeClr val="bg1"/>
                </a:solidFill>
                <a:latin typeface="Arial" panose="020B0604020202020204" pitchFamily="34" charset="0"/>
                <a:cs typeface="Arial" panose="020B0604020202020204" pitchFamily="34" charset="0"/>
              </a:rPr>
              <a:t>Freeze-dried ice cream was originally designed for astronauts to take to space as it does not require cold storage.</a:t>
            </a:r>
          </a:p>
        </p:txBody>
      </p:sp>
    </p:spTree>
    <p:extLst>
      <p:ext uri="{BB962C8B-B14F-4D97-AF65-F5344CB8AC3E}">
        <p14:creationId xmlns:p14="http://schemas.microsoft.com/office/powerpoint/2010/main" val="753097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t>Freezing and dehydration</a:t>
            </a:r>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D4F1BF00-6399-DB53-B55B-06CC8B4FD319}"/>
              </a:ext>
            </a:extLst>
          </p:cNvPr>
          <p:cNvSpPr txBox="1"/>
          <p:nvPr/>
        </p:nvSpPr>
        <p:spPr>
          <a:xfrm>
            <a:off x="393116" y="5999572"/>
            <a:ext cx="9904396"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004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Freezing</a:t>
            </a:r>
          </a:p>
        </p:txBody>
      </p:sp>
      <p:sp>
        <p:nvSpPr>
          <p:cNvPr id="3" name="Subtitle 2"/>
          <p:cNvSpPr>
            <a:spLocks noGrp="1"/>
          </p:cNvSpPr>
          <p:nvPr>
            <p:ph type="subTitle" idx="1"/>
          </p:nvPr>
        </p:nvSpPr>
        <p:spPr>
          <a:xfrm>
            <a:off x="1169276" y="2571092"/>
            <a:ext cx="6455821" cy="3600000"/>
          </a:xfrm>
        </p:spPr>
        <p:txBody>
          <a:bodyPr/>
          <a:lstStyle/>
          <a:p>
            <a:pPr marL="0" indent="0">
              <a:buNone/>
            </a:pPr>
            <a:r>
              <a:rPr lang="en-GB" sz="2000" dirty="0"/>
              <a:t>There are different methods of commercial freezing available, but they are all based on two principles.</a:t>
            </a:r>
          </a:p>
          <a:p>
            <a:pPr marL="0" indent="0">
              <a:buNone/>
            </a:pPr>
            <a:endParaRPr lang="en-GB" sz="2000" dirty="0"/>
          </a:p>
          <a:p>
            <a:pPr marL="0" indent="0">
              <a:buNone/>
            </a:pPr>
            <a:r>
              <a:rPr lang="en-GB" sz="2000" dirty="0"/>
              <a:t>1) Very low temperatures inhibit growth of micro-organisms and limit enzyme and chemical activity.</a:t>
            </a:r>
          </a:p>
          <a:p>
            <a:pPr marL="0" indent="0">
              <a:buNone/>
            </a:pPr>
            <a:r>
              <a:rPr lang="en-GB" sz="2000" dirty="0"/>
              <a:t>2) The formation of ice crystals draws available water from the food, also preventing growth of micro-organisms.</a:t>
            </a:r>
            <a:br>
              <a:rPr lang="en-GB" sz="2000" dirty="0"/>
            </a:br>
            <a:br>
              <a:rPr lang="en-GB" sz="2000" dirty="0"/>
            </a:br>
            <a:r>
              <a:rPr lang="en-GB" sz="2000" dirty="0"/>
              <a:t>Other products also acquire desirable characteristics when frozen, and are made to be eaten straight from the freezer (e.g. ice cream).</a:t>
            </a:r>
          </a:p>
          <a:p>
            <a:endParaRPr lang="en-GB" sz="2000" dirty="0"/>
          </a:p>
          <a:p>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625097" y="2093370"/>
            <a:ext cx="4360920" cy="3684977"/>
          </a:xfrm>
          <a:prstGeom prst="rect">
            <a:avLst/>
          </a:prstGeom>
        </p:spPr>
      </p:pic>
    </p:spTree>
    <p:extLst>
      <p:ext uri="{BB962C8B-B14F-4D97-AF65-F5344CB8AC3E}">
        <p14:creationId xmlns:p14="http://schemas.microsoft.com/office/powerpoint/2010/main" val="322760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Immersion freezing</a:t>
            </a:r>
          </a:p>
        </p:txBody>
      </p:sp>
      <p:sp>
        <p:nvSpPr>
          <p:cNvPr id="3" name="Subtitle 2"/>
          <p:cNvSpPr>
            <a:spLocks noGrp="1"/>
          </p:cNvSpPr>
          <p:nvPr>
            <p:ph type="subTitle" idx="1"/>
          </p:nvPr>
        </p:nvSpPr>
        <p:spPr>
          <a:xfrm>
            <a:off x="1169276" y="2571092"/>
            <a:ext cx="6156810" cy="3600000"/>
          </a:xfrm>
        </p:spPr>
        <p:txBody>
          <a:bodyPr/>
          <a:lstStyle/>
          <a:p>
            <a:pPr marL="0" indent="0">
              <a:buNone/>
            </a:pPr>
            <a:r>
              <a:rPr lang="en-GB" sz="2000" dirty="0"/>
              <a:t>Traditionally food was immersed in solutions of salt and ice for several hours, e.g. brine, freezing of fish at sea. </a:t>
            </a:r>
            <a:br>
              <a:rPr lang="en-GB" sz="2000" dirty="0"/>
            </a:br>
            <a:br>
              <a:rPr lang="en-GB" sz="2000" dirty="0"/>
            </a:br>
            <a:r>
              <a:rPr lang="en-GB" sz="2000" dirty="0"/>
              <a:t>However, modern methods of freezing have meant that this process is rarely used in industry. Refrigerants are now sprayed directly onto the food.</a:t>
            </a:r>
          </a:p>
          <a:p>
            <a:pPr marL="0" indent="0">
              <a:buNone/>
            </a:pPr>
            <a:endParaRPr lang="en-GB" sz="2000" dirty="0"/>
          </a:p>
          <a:p>
            <a:endParaRPr lang="en-US" sz="2000" dirty="0"/>
          </a:p>
        </p:txBody>
      </p:sp>
      <p:pic>
        <p:nvPicPr>
          <p:cNvPr id="4" name="Picture 6" descr="trout 2424 x 282)"/>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501059" y="2571092"/>
            <a:ext cx="4038600" cy="2686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7605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Plate freezing</a:t>
            </a:r>
          </a:p>
        </p:txBody>
      </p:sp>
      <p:sp>
        <p:nvSpPr>
          <p:cNvPr id="3" name="Subtitle 2"/>
          <p:cNvSpPr>
            <a:spLocks noGrp="1"/>
          </p:cNvSpPr>
          <p:nvPr>
            <p:ph type="subTitle" idx="1"/>
          </p:nvPr>
        </p:nvSpPr>
        <p:spPr>
          <a:xfrm>
            <a:off x="1169276" y="2571092"/>
            <a:ext cx="5394810" cy="3600000"/>
          </a:xfrm>
        </p:spPr>
        <p:txBody>
          <a:bodyPr/>
          <a:lstStyle/>
          <a:p>
            <a:pPr marL="0" indent="0">
              <a:buNone/>
            </a:pPr>
            <a:r>
              <a:rPr lang="en-GB" sz="2000" dirty="0"/>
              <a:t>The food is prepared as normal, then packed between flat, hollow, cold metal plates. </a:t>
            </a:r>
            <a:br>
              <a:rPr lang="en-GB" sz="2000" dirty="0"/>
            </a:br>
            <a:br>
              <a:rPr lang="en-GB" sz="2000" dirty="0"/>
            </a:br>
            <a:r>
              <a:rPr lang="en-GB" sz="2000" dirty="0"/>
              <a:t>These are adjusted to press tightly on the food and reduce any air gaps. The plates may be horizontal or vertical, the latter being used for many bulky products, such as blocks of fish for fish fingers. </a:t>
            </a:r>
            <a:br>
              <a:rPr lang="en-GB" sz="2000" dirty="0"/>
            </a:br>
            <a:br>
              <a:rPr lang="en-GB" sz="2000" dirty="0"/>
            </a:br>
            <a:r>
              <a:rPr lang="en-GB" sz="2000" dirty="0"/>
              <a:t>This system is ideal for freezing large blocks of product, but cannot easily freeze irregular shaped items. </a:t>
            </a:r>
          </a:p>
          <a:p>
            <a:endParaRPr lang="en-US" sz="2000" dirty="0"/>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190646" y="2283798"/>
            <a:ext cx="4772753" cy="32621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1079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Blast freezing</a:t>
            </a:r>
          </a:p>
        </p:txBody>
      </p:sp>
      <p:sp>
        <p:nvSpPr>
          <p:cNvPr id="3" name="Subtitle 2"/>
          <p:cNvSpPr>
            <a:spLocks noGrp="1"/>
          </p:cNvSpPr>
          <p:nvPr>
            <p:ph type="subTitle" idx="1"/>
          </p:nvPr>
        </p:nvSpPr>
        <p:spPr>
          <a:xfrm>
            <a:off x="1169275" y="2571092"/>
            <a:ext cx="5187982" cy="3600000"/>
          </a:xfrm>
        </p:spPr>
        <p:txBody>
          <a:bodyPr/>
          <a:lstStyle/>
          <a:p>
            <a:pPr marL="0" indent="0">
              <a:buNone/>
            </a:pPr>
            <a:r>
              <a:rPr lang="en-GB" sz="2000" dirty="0"/>
              <a:t>Batches of food are subjected to a constant, steady stream of cold air (-40ºC or lower) in a tunnel or large cabinet. </a:t>
            </a:r>
            <a:br>
              <a:rPr lang="en-GB" sz="2000" dirty="0"/>
            </a:br>
            <a:br>
              <a:rPr lang="en-GB" sz="2000" dirty="0"/>
            </a:br>
            <a:r>
              <a:rPr lang="en-GB" sz="2000" dirty="0"/>
              <a:t>This process can freeze irregular shaped foods, including those which have already been packaged, e.g. battered fish pieces.</a:t>
            </a:r>
          </a:p>
          <a:p>
            <a:pPr marL="0" indent="0">
              <a:buNone/>
            </a:pPr>
            <a:endParaRPr lang="en-GB" sz="2000" dirty="0"/>
          </a:p>
          <a:p>
            <a:endParaRPr lang="en-US" sz="2000" dirty="0"/>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049785" y="1923798"/>
            <a:ext cx="4733925" cy="267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5" descr="fish cakes fish sahped"/>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6357257" y="4643235"/>
            <a:ext cx="2181225" cy="1962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1079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Fluidised</a:t>
            </a:r>
            <a:r>
              <a:rPr lang="en-US" dirty="0"/>
              <a:t> bed freezing</a:t>
            </a:r>
          </a:p>
        </p:txBody>
      </p:sp>
      <p:sp>
        <p:nvSpPr>
          <p:cNvPr id="3" name="Subtitle 2"/>
          <p:cNvSpPr>
            <a:spLocks noGrp="1"/>
          </p:cNvSpPr>
          <p:nvPr>
            <p:ph type="subTitle" idx="1"/>
          </p:nvPr>
        </p:nvSpPr>
        <p:spPr/>
        <p:txBody>
          <a:bodyPr/>
          <a:lstStyle/>
          <a:p>
            <a:pPr marL="0" indent="0">
              <a:buNone/>
            </a:pPr>
            <a:r>
              <a:rPr lang="en-GB" sz="2000" dirty="0"/>
              <a:t>Vertical jets of refrigerated air are blown up through the product, causing it to float and remain separated. This is a continuous process which takes up to 10 minutes. The product, e.g. peas, beans, chopped vegetables or prawns, move along a conveyor belt.</a:t>
            </a:r>
          </a:p>
          <a:p>
            <a:pPr marL="0" indent="0">
              <a:buNone/>
            </a:pPr>
            <a:endParaRPr lang="en-GB" sz="2000" dirty="0"/>
          </a:p>
          <a:p>
            <a:endParaRPr lang="en-US" sz="2000" dirty="0"/>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5443612" y="3612746"/>
            <a:ext cx="4662487" cy="2862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5" descr="Peas frozen [320x200]"/>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rot="20849211">
            <a:off x="2562299" y="3757208"/>
            <a:ext cx="1473200" cy="2517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1079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Scraped heat exchangers</a:t>
            </a:r>
          </a:p>
        </p:txBody>
      </p:sp>
      <p:sp>
        <p:nvSpPr>
          <p:cNvPr id="3" name="Subtitle 2"/>
          <p:cNvSpPr>
            <a:spLocks noGrp="1"/>
          </p:cNvSpPr>
          <p:nvPr>
            <p:ph type="subTitle" idx="1"/>
          </p:nvPr>
        </p:nvSpPr>
        <p:spPr/>
        <p:txBody>
          <a:bodyPr/>
          <a:lstStyle/>
          <a:p>
            <a:pPr marL="0" indent="0">
              <a:buNone/>
            </a:pPr>
            <a:r>
              <a:rPr lang="en-GB" sz="2000" dirty="0"/>
              <a:t>Products are frozen using this method in order to stir and freeze simultaneously, such as ice cream. It reduces large ice crystal formation, producing a smooth end product.</a:t>
            </a:r>
          </a:p>
          <a:p>
            <a:pPr marL="0" indent="0">
              <a:buNone/>
            </a:pPr>
            <a:endParaRPr lang="en-GB" sz="2000" dirty="0"/>
          </a:p>
          <a:p>
            <a:endParaRPr lang="en-US" sz="2000" dirty="0"/>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6229535" y="3709988"/>
            <a:ext cx="3940175" cy="2601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5" descr="icecream"/>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836922" y="3679825"/>
            <a:ext cx="3457575" cy="2300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1079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Cryogenic freezing</a:t>
            </a:r>
          </a:p>
        </p:txBody>
      </p:sp>
      <p:sp>
        <p:nvSpPr>
          <p:cNvPr id="3" name="Subtitle 2"/>
          <p:cNvSpPr>
            <a:spLocks noGrp="1"/>
          </p:cNvSpPr>
          <p:nvPr>
            <p:ph type="subTitle" idx="1"/>
          </p:nvPr>
        </p:nvSpPr>
        <p:spPr/>
        <p:txBody>
          <a:bodyPr/>
          <a:lstStyle/>
          <a:p>
            <a:pPr marL="0" indent="0">
              <a:buNone/>
            </a:pPr>
            <a:r>
              <a:rPr lang="en-GB" sz="2000" dirty="0"/>
              <a:t>Liquid nitrogen or carbon dioxide is sprayed directly onto small food items such as soft fruit and prawns. Due to the liquids’ extremely low temperatures (nitrogen -196ºC, carbon dioxide -78ºC) freezing is almost instant. The nitrogen gas produced is removed by fans. Carbon dioxide is used for larger products. The carbon dioxide system is more economical and the gas can be recycled into the system.</a:t>
            </a:r>
          </a:p>
          <a:p>
            <a:pPr marL="0" indent="0">
              <a:buNone/>
            </a:pPr>
            <a:endParaRPr lang="en-GB" sz="2000" dirty="0"/>
          </a:p>
          <a:p>
            <a:endParaRPr lang="en-US" sz="2000" dirty="0"/>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5013215" y="4135013"/>
            <a:ext cx="5165725" cy="2246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5" descr="King prawns cutout"/>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46756" y="4247705"/>
            <a:ext cx="2359430" cy="18510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1079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223379" y="1923798"/>
            <a:ext cx="5859987" cy="4143011"/>
          </a:xfrm>
          <a:prstGeom prst="rect">
            <a:avLst/>
          </a:prstGeom>
        </p:spPr>
      </p:pic>
      <p:sp>
        <p:nvSpPr>
          <p:cNvPr id="2" name="Title 1"/>
          <p:cNvSpPr>
            <a:spLocks noGrp="1"/>
          </p:cNvSpPr>
          <p:nvPr>
            <p:ph type="ctrTitle"/>
          </p:nvPr>
        </p:nvSpPr>
        <p:spPr/>
        <p:txBody>
          <a:bodyPr/>
          <a:lstStyle/>
          <a:p>
            <a:r>
              <a:rPr lang="en-US" dirty="0"/>
              <a:t>Benefits of rapid freezing</a:t>
            </a:r>
          </a:p>
        </p:txBody>
      </p:sp>
      <p:sp>
        <p:nvSpPr>
          <p:cNvPr id="3" name="Subtitle 2"/>
          <p:cNvSpPr>
            <a:spLocks noGrp="1"/>
          </p:cNvSpPr>
          <p:nvPr>
            <p:ph type="subTitle" idx="1"/>
          </p:nvPr>
        </p:nvSpPr>
        <p:spPr>
          <a:xfrm>
            <a:off x="1169276" y="2571092"/>
            <a:ext cx="5054103" cy="3600000"/>
          </a:xfrm>
        </p:spPr>
        <p:txBody>
          <a:bodyPr/>
          <a:lstStyle/>
          <a:p>
            <a:pPr marL="0" indent="0">
              <a:buNone/>
            </a:pPr>
            <a:r>
              <a:rPr lang="en-GB" sz="2000" dirty="0"/>
              <a:t>Rapid freezing produces small ice crystals which reduce the amount of ‘drip’ on thawing, as smaller ice crystals cause less damage to the structure of the food.</a:t>
            </a:r>
          </a:p>
          <a:p>
            <a:endParaRPr lang="en-US" sz="2000" dirty="0"/>
          </a:p>
        </p:txBody>
      </p:sp>
    </p:spTree>
    <p:extLst>
      <p:ext uri="{BB962C8B-B14F-4D97-AF65-F5344CB8AC3E}">
        <p14:creationId xmlns:p14="http://schemas.microsoft.com/office/powerpoint/2010/main" val="16210799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B350CD0-1679-4A63-9DAC-1E71ECF02EEC}"/>
</file>

<file path=customXml/itemProps2.xml><?xml version="1.0" encoding="utf-8"?>
<ds:datastoreItem xmlns:ds="http://schemas.openxmlformats.org/officeDocument/2006/customXml" ds:itemID="{07541FA5-0A69-4450-8EE0-371890CE9C6E}"/>
</file>

<file path=customXml/itemProps3.xml><?xml version="1.0" encoding="utf-8"?>
<ds:datastoreItem xmlns:ds="http://schemas.openxmlformats.org/officeDocument/2006/customXml" ds:itemID="{05B4E634-7467-4F90-88AC-DF4C27B14BE9}"/>
</file>

<file path=docProps/app.xml><?xml version="1.0" encoding="utf-8"?>
<Properties xmlns="http://schemas.openxmlformats.org/officeDocument/2006/extended-properties" xmlns:vt="http://schemas.openxmlformats.org/officeDocument/2006/docPropsVTypes">
  <TotalTime>0</TotalTime>
  <Words>1142</Words>
  <Application>Microsoft Office PowerPoint</Application>
  <PresentationFormat>Widescreen</PresentationFormat>
  <Paragraphs>58</Paragraphs>
  <Slides>18</Slides>
  <Notes>0</Notes>
  <HiddenSlides>0</HiddenSlides>
  <MMClips>0</MMClips>
  <ScaleCrop>false</ScaleCrop>
  <HeadingPairs>
    <vt:vector size="6" baseType="variant">
      <vt:variant>
        <vt:lpstr>Fonts Used</vt:lpstr>
      </vt:variant>
      <vt:variant>
        <vt:i4>1</vt:i4>
      </vt:variant>
      <vt:variant>
        <vt:lpstr>Theme</vt:lpstr>
      </vt:variant>
      <vt:variant>
        <vt:i4>4</vt:i4>
      </vt:variant>
      <vt:variant>
        <vt:lpstr>Slide Titles</vt:lpstr>
      </vt:variant>
      <vt:variant>
        <vt:i4>18</vt:i4>
      </vt:variant>
    </vt:vector>
  </HeadingPairs>
  <TitlesOfParts>
    <vt:vector size="23" baseType="lpstr">
      <vt:lpstr>Arial</vt:lpstr>
      <vt:lpstr>Office Theme</vt:lpstr>
      <vt:lpstr>Custom Design</vt:lpstr>
      <vt:lpstr>1_Custom Design</vt:lpstr>
      <vt:lpstr>3_Custom Design</vt:lpstr>
      <vt:lpstr>Freezing and dehydration</vt:lpstr>
      <vt:lpstr>Freezing</vt:lpstr>
      <vt:lpstr>Immersion freezing</vt:lpstr>
      <vt:lpstr>Plate freezing</vt:lpstr>
      <vt:lpstr>Blast freezing</vt:lpstr>
      <vt:lpstr>Fluidised bed freezing</vt:lpstr>
      <vt:lpstr>Scraped heat exchangers</vt:lpstr>
      <vt:lpstr>Cryogenic freezing</vt:lpstr>
      <vt:lpstr>Benefits of rapid freezing</vt:lpstr>
      <vt:lpstr>Dehydration</vt:lpstr>
      <vt:lpstr>Dehydration</vt:lpstr>
      <vt:lpstr>Sun drying</vt:lpstr>
      <vt:lpstr>Spray drying</vt:lpstr>
      <vt:lpstr>Fluidised bed drying</vt:lpstr>
      <vt:lpstr>Tunnel drying</vt:lpstr>
      <vt:lpstr>Roller drying</vt:lpstr>
      <vt:lpstr>Accelerated freeze drying</vt:lpstr>
      <vt:lpstr>Freezing and dehydration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Alexander White</cp:lastModifiedBy>
  <cp:revision>35</cp:revision>
  <dcterms:created xsi:type="dcterms:W3CDTF">2018-10-10T09:22:08Z</dcterms:created>
  <dcterms:modified xsi:type="dcterms:W3CDTF">2024-02-07T12:03:25Z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