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handoutMasterIdLst>
    <p:handoutMasterId r:id="rId20"/>
  </p:handoutMasterIdLst>
  <p:sldIdLst>
    <p:sldId id="256" r:id="rId8"/>
    <p:sldId id="259" r:id="rId9"/>
    <p:sldId id="262" r:id="rId10"/>
    <p:sldId id="263" r:id="rId11"/>
    <p:sldId id="264" r:id="rId12"/>
    <p:sldId id="265" r:id="rId13"/>
    <p:sldId id="266" r:id="rId14"/>
    <p:sldId id="267" r:id="rId15"/>
    <p:sldId id="269" r:id="rId16"/>
    <p:sldId id="270" r:id="rId17"/>
    <p:sldId id="268" r:id="rId18"/>
    <p:sldId id="261" r:id="rId19"/>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BADD81F6-8E5E-46D2-AB73-DFD61D955FC1}" type="datetimeFigureOut">
              <a:rPr lang="en-GB" smtClean="0"/>
              <a:t>20/10/2023</a:t>
            </a:fld>
            <a:endParaRPr lang="en-GB"/>
          </a:p>
        </p:txBody>
      </p:sp>
      <p:sp>
        <p:nvSpPr>
          <p:cNvPr id="4" name="Footer Placeholder 3"/>
          <p:cNvSpPr>
            <a:spLocks noGrp="1"/>
          </p:cNvSpPr>
          <p:nvPr>
            <p:ph type="ftr" sz="quarter" idx="2"/>
          </p:nvPr>
        </p:nvSpPr>
        <p:spPr>
          <a:xfrm>
            <a:off x="1"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2"/>
            <a:ext cx="4301543" cy="339884"/>
          </a:xfrm>
          <a:prstGeom prst="rect">
            <a:avLst/>
          </a:prstGeom>
        </p:spPr>
        <p:txBody>
          <a:bodyPr vert="horz" lIns="91440" tIns="45720" rIns="91440" bIns="45720" rtlCol="0" anchor="b"/>
          <a:lstStyle>
            <a:lvl1pPr algn="r">
              <a:defRPr sz="1200"/>
            </a:lvl1pPr>
          </a:lstStyle>
          <a:p>
            <a:fld id="{8333EE2B-F059-42BF-851D-176BD29D9CE5}" type="slidenum">
              <a:rPr lang="en-GB" smtClean="0"/>
              <a:t>‹#›</a:t>
            </a:fld>
            <a:endParaRPr lang="en-GB"/>
          </a:p>
        </p:txBody>
      </p:sp>
    </p:spTree>
    <p:extLst>
      <p:ext uri="{BB962C8B-B14F-4D97-AF65-F5344CB8AC3E}">
        <p14:creationId xmlns:p14="http://schemas.microsoft.com/office/powerpoint/2010/main" val="32860751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lay.kahoot.it/#/?quizId=3d2b6762-4413-459b-a4da-89e822913e33" TargetMode="External"/><Relationship Id="rId2" Type="http://schemas.openxmlformats.org/officeDocument/2006/relationships/hyperlink" Target="https://play.kahoot.it/#/?quizId=6c7b9601-18ab-4b28-85e9-561f80f0620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br>
              <a:rPr lang="en-US"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94E4-76D5-59B9-7F3F-650C3A186DF2}"/>
              </a:ext>
            </a:extLst>
          </p:cNvPr>
          <p:cNvSpPr>
            <a:spLocks noGrp="1"/>
          </p:cNvSpPr>
          <p:nvPr>
            <p:ph type="ctrTitle"/>
          </p:nvPr>
        </p:nvSpPr>
        <p:spPr/>
        <p:txBody>
          <a:bodyPr/>
          <a:lstStyle/>
          <a:p>
            <a:r>
              <a:rPr lang="en-GB" dirty="0"/>
              <a:t>Quick facts on hydration</a:t>
            </a:r>
          </a:p>
        </p:txBody>
      </p:sp>
      <p:sp>
        <p:nvSpPr>
          <p:cNvPr id="3" name="Subtitle 2">
            <a:extLst>
              <a:ext uri="{FF2B5EF4-FFF2-40B4-BE49-F238E27FC236}">
                <a16:creationId xmlns:a16="http://schemas.microsoft.com/office/drawing/2014/main" id="{3078DCD3-730A-91E6-4517-E0660BC337B1}"/>
              </a:ext>
            </a:extLst>
          </p:cNvPr>
          <p:cNvSpPr>
            <a:spLocks noGrp="1"/>
          </p:cNvSpPr>
          <p:nvPr>
            <p:ph type="subTitle" idx="1"/>
          </p:nvPr>
        </p:nvSpPr>
        <p:spPr/>
        <p:txBody>
          <a:bodyPr/>
          <a:lstStyle/>
          <a:p>
            <a:pPr marL="342900" indent="-342900" algn="l">
              <a:buFont typeface="+mj-lt"/>
              <a:buAutoNum type="arabicPeriod" startAt="6"/>
            </a:pPr>
            <a:r>
              <a:rPr lang="en-GB" b="0" i="0" dirty="0">
                <a:effectLst/>
                <a:latin typeface="Arial" panose="020B0604020202020204" pitchFamily="34" charset="0"/>
                <a:cs typeface="Arial" panose="020B0604020202020204" pitchFamily="34" charset="0"/>
              </a:rPr>
              <a:t>Plain water is a good choice as it provides us with fluid without any sugar or acids that can harm teeth.</a:t>
            </a:r>
          </a:p>
          <a:p>
            <a:pPr marL="342900" indent="-342900" algn="l">
              <a:buFont typeface="+mj-lt"/>
              <a:buAutoNum type="arabicPeriod" startAt="6"/>
            </a:pPr>
            <a:r>
              <a:rPr lang="en-GB" b="0" i="0" dirty="0">
                <a:effectLst/>
                <a:latin typeface="Arial" panose="020B0604020202020204" pitchFamily="34" charset="0"/>
                <a:cs typeface="Arial" panose="020B0604020202020204" pitchFamily="34" charset="0"/>
              </a:rPr>
              <a:t>Drinks like milk, fruit or vegetable juices and smoothies also provide some vitamins and minerals. It is recommended that we keep juices or smoothies to one small glass (150ml) a day. This is because the natural sugars in fruit and vegetables are released when they are juiced or pureed, so they are counted as ‘free sugars’ - the type we should limit in the diet.</a:t>
            </a:r>
          </a:p>
          <a:p>
            <a:pPr marL="342900" indent="-342900" algn="l">
              <a:buFont typeface="+mj-lt"/>
              <a:buAutoNum type="arabicPeriod" startAt="6"/>
            </a:pPr>
            <a:r>
              <a:rPr lang="en-GB" b="0" i="0" dirty="0">
                <a:effectLst/>
                <a:latin typeface="Arial" panose="020B0604020202020204" pitchFamily="34" charset="0"/>
                <a:cs typeface="Arial" panose="020B0604020202020204" pitchFamily="34" charset="0"/>
              </a:rPr>
              <a:t>It is best to limit sugary drinks like sugary fizzy drinks and swap these for water (or sugar-free versions).</a:t>
            </a:r>
          </a:p>
          <a:p>
            <a:pPr marL="342900" indent="-342900" algn="l">
              <a:buFont typeface="+mj-lt"/>
              <a:buAutoNum type="arabicPeriod" startAt="6"/>
            </a:pPr>
            <a:r>
              <a:rPr lang="en-GB" b="0" i="0" dirty="0">
                <a:effectLst/>
                <a:latin typeface="Arial" panose="020B0604020202020204" pitchFamily="34" charset="0"/>
                <a:cs typeface="Arial" panose="020B0604020202020204" pitchFamily="34" charset="0"/>
              </a:rPr>
              <a:t>Younger children need plenty of fluid and may not be able to or remember to ask for drinks and it is good to encourage them to drink regularly.</a:t>
            </a:r>
          </a:p>
          <a:p>
            <a:pPr marL="342900" indent="-342900" algn="l">
              <a:buFont typeface="+mj-lt"/>
              <a:buAutoNum type="arabicPeriod" startAt="6"/>
            </a:pPr>
            <a:r>
              <a:rPr lang="en-GB" b="0" i="0" dirty="0">
                <a:effectLst/>
                <a:latin typeface="Arial" panose="020B0604020202020204" pitchFamily="34" charset="0"/>
                <a:cs typeface="Arial" panose="020B0604020202020204" pitchFamily="34" charset="0"/>
              </a:rPr>
              <a:t> Older adults who are not in good health or have mobility issues, as well as other vulnerable adults, may be more at risk of dehydration and so need to be supported to drink regularly.</a:t>
            </a:r>
          </a:p>
          <a:p>
            <a:endParaRPr lang="en-GB" dirty="0"/>
          </a:p>
        </p:txBody>
      </p:sp>
    </p:spTree>
    <p:extLst>
      <p:ext uri="{BB962C8B-B14F-4D97-AF65-F5344CB8AC3E}">
        <p14:creationId xmlns:p14="http://schemas.microsoft.com/office/powerpoint/2010/main" val="281469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They can then enter the code (that will come up on the main screen when you start the game) and their own nickname. They can then play along with the quiz choosing the multiple choice answers that correspond with the questions on the main screen. There will then be a leaderboard of the scores after each question and at the end. </a:t>
            </a:r>
          </a:p>
          <a:p>
            <a:pPr marL="0" indent="0">
              <a:spcBef>
                <a:spcPct val="0"/>
              </a:spcBef>
              <a:buNone/>
            </a:pPr>
            <a:endParaRPr lang="en-US" altLang="en-US" sz="2000" dirty="0">
              <a:hlinkClick r:id="rId2"/>
            </a:endParaRPr>
          </a:p>
          <a:p>
            <a:pPr marL="0" indent="0">
              <a:spcBef>
                <a:spcPct val="0"/>
              </a:spcBef>
              <a:buNone/>
            </a:pPr>
            <a:r>
              <a:rPr lang="en-US" altLang="en-US" sz="2000" b="1" dirty="0">
                <a:hlinkClick r:id="rId3"/>
              </a:rPr>
              <a:t>https://play.kahoot.it/#/?quizId=3d2b6762-4413-459b-a4da-89e822913e33</a:t>
            </a:r>
            <a:r>
              <a:rPr lang="en-US" altLang="en-US" sz="2000" b="1" dirty="0"/>
              <a:t> </a:t>
            </a:r>
            <a:endParaRPr lang="en-US" altLang="en-US" sz="2000" b="1" dirty="0">
              <a:hlinkClick r:id="rId2"/>
            </a:endParaRPr>
          </a:p>
          <a:p>
            <a:pPr marL="0" indent="0">
              <a:buNone/>
            </a:pPr>
            <a:endParaRPr lang="en-US" sz="2000" dirty="0"/>
          </a:p>
        </p:txBody>
      </p:sp>
    </p:spTree>
    <p:extLst>
      <p:ext uri="{BB962C8B-B14F-4D97-AF65-F5344CB8AC3E}">
        <p14:creationId xmlns:p14="http://schemas.microsoft.com/office/powerpoint/2010/main" val="389360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75886BD9-980D-B756-B507-D1A681A67C12}"/>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p>
        </p:txBody>
      </p:sp>
      <p:sp>
        <p:nvSpPr>
          <p:cNvPr id="3" name="Subtitle 2"/>
          <p:cNvSpPr>
            <a:spLocks noGrp="1"/>
          </p:cNvSpPr>
          <p:nvPr>
            <p:ph type="subTitle" idx="1"/>
          </p:nvPr>
        </p:nvSpPr>
        <p:spPr>
          <a:xfrm>
            <a:off x="1169276" y="2571092"/>
            <a:ext cx="7868398" cy="3600000"/>
          </a:xfrm>
        </p:spPr>
        <p:txBody>
          <a:bodyPr/>
          <a:lstStyle/>
          <a:p>
            <a:pPr marL="0" indent="0">
              <a:buNone/>
            </a:pPr>
            <a:r>
              <a:rPr lang="en-GB" sz="2000" dirty="0"/>
              <a:t>Water is essential for life. It is the major component of body fluids and helps to maintain normal physical and cognitive functions, as well as the normal regulation of the body’s temperature. Water also helps to get rid of waste substances in the body. </a:t>
            </a:r>
          </a:p>
          <a:p>
            <a:pPr marL="0" indent="0">
              <a:buNone/>
            </a:pPr>
            <a:endParaRPr lang="en-GB" sz="2000" dirty="0"/>
          </a:p>
          <a:p>
            <a:pPr marL="0" indent="0">
              <a:buNone/>
            </a:pPr>
            <a:r>
              <a:rPr lang="en-GB" sz="2000" dirty="0"/>
              <a:t>The body is nearly two-thirds water, so it is important to consume enough fluid to stay hydrated. If we do not consume enough water, we become dehydrated.</a:t>
            </a:r>
          </a:p>
          <a:p>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54673" y="1793071"/>
            <a:ext cx="2751900" cy="4378021"/>
          </a:xfrm>
          <a:prstGeom prst="rect">
            <a:avLst/>
          </a:prstGeom>
          <a:ln>
            <a:noFill/>
          </a:ln>
          <a:effectLst>
            <a:softEdge rad="112500"/>
          </a:effectLst>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p>
        </p:txBody>
      </p:sp>
      <p:sp>
        <p:nvSpPr>
          <p:cNvPr id="3" name="Subtitle 2"/>
          <p:cNvSpPr>
            <a:spLocks noGrp="1"/>
          </p:cNvSpPr>
          <p:nvPr>
            <p:ph type="subTitle" idx="1"/>
          </p:nvPr>
        </p:nvSpPr>
        <p:spPr>
          <a:xfrm>
            <a:off x="1169277" y="2571092"/>
            <a:ext cx="5721380" cy="3600000"/>
          </a:xfrm>
        </p:spPr>
        <p:txBody>
          <a:bodyPr/>
          <a:lstStyle/>
          <a:p>
            <a:pPr marL="0" indent="0">
              <a:buNone/>
            </a:pPr>
            <a:r>
              <a:rPr lang="en-GB" sz="2000" dirty="0"/>
              <a:t>Our bodies lose water all the time, when we go to the toilet, from sweat and also through respiration. We need to replace this water by drinking regularly to prevent dehydration.</a:t>
            </a:r>
          </a:p>
          <a:p>
            <a:pPr marL="0" indent="0">
              <a:buNone/>
            </a:pPr>
            <a:r>
              <a:rPr lang="en-GB" sz="2000" dirty="0"/>
              <a:t>Even mild dehydration can lead to headaches, irritability and loss of concentration. </a:t>
            </a:r>
          </a:p>
          <a:p>
            <a:pPr marL="0" indent="0">
              <a:buNone/>
            </a:pPr>
            <a:endParaRPr lang="en-GB" sz="2000" dirty="0"/>
          </a:p>
          <a:p>
            <a:pPr marL="0" indent="0">
              <a:buNone/>
            </a:pPr>
            <a:r>
              <a:rPr lang="en-GB" sz="2000" b="1" dirty="0"/>
              <a:t>Did you know?</a:t>
            </a:r>
          </a:p>
          <a:p>
            <a:pPr marL="0" indent="0">
              <a:buNone/>
            </a:pPr>
            <a:r>
              <a:rPr lang="en-GB" sz="2000" dirty="0"/>
              <a:t>Humans can survive for a few weeks without food, but they can only survive for a much shorter time without fluids.</a:t>
            </a:r>
          </a:p>
          <a:p>
            <a:pPr marL="0" indent="0">
              <a:buNone/>
            </a:pPr>
            <a:endParaRPr lang="en-GB" sz="2000" dirty="0"/>
          </a:p>
          <a:p>
            <a:pPr marL="0" indent="0">
              <a:buNone/>
            </a:pPr>
            <a:endParaRPr lang="en-GB" sz="2000" dirty="0"/>
          </a:p>
        </p:txBody>
      </p:sp>
      <p:pic>
        <p:nvPicPr>
          <p:cNvPr id="1026" name="Picture 2" descr="C:\Users\AWhite\Downloads\shutterstock_10958743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094" y="2776451"/>
            <a:ext cx="4332179" cy="288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1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Sources of water </a:t>
            </a:r>
            <a:br>
              <a:rPr lang="en-US" altLang="en-US" dirty="0"/>
            </a:br>
            <a:endParaRPr lang="en-US" dirty="0"/>
          </a:p>
        </p:txBody>
      </p:sp>
      <p:sp>
        <p:nvSpPr>
          <p:cNvPr id="3" name="Subtitle 2"/>
          <p:cNvSpPr>
            <a:spLocks noGrp="1"/>
          </p:cNvSpPr>
          <p:nvPr>
            <p:ph type="subTitle" idx="1"/>
          </p:nvPr>
        </p:nvSpPr>
        <p:spPr>
          <a:xfrm>
            <a:off x="1169277" y="2571092"/>
            <a:ext cx="7109278" cy="3600000"/>
          </a:xfrm>
        </p:spPr>
        <p:txBody>
          <a:bodyPr/>
          <a:lstStyle/>
          <a:p>
            <a:pPr marL="0" indent="0">
              <a:buNone/>
            </a:pPr>
            <a:r>
              <a:rPr lang="en-GB" sz="2000" dirty="0"/>
              <a:t>20% of water is provided by food such as soups, yogurts, fruit and vegetables. The other 80% is provided by drinks such as water, milk and juice.</a:t>
            </a:r>
          </a:p>
          <a:p>
            <a:pPr marL="0" indent="0">
              <a:buNone/>
            </a:pPr>
            <a:endParaRPr lang="en-GB" sz="2000" dirty="0"/>
          </a:p>
          <a:p>
            <a:pPr marL="0" indent="0">
              <a:buNone/>
            </a:pPr>
            <a:r>
              <a:rPr lang="en-GB" sz="2000" dirty="0"/>
              <a:t>Water is a good choice of drink because it hydrates </a:t>
            </a:r>
            <a:r>
              <a:rPr lang="en-GB" sz="2000"/>
              <a:t>without providing </a:t>
            </a:r>
            <a:r>
              <a:rPr lang="en-GB" sz="2000" dirty="0"/>
              <a:t>energy.</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35686" y="3232591"/>
            <a:ext cx="3918001" cy="2938501"/>
          </a:xfrm>
          <a:prstGeom prst="rect">
            <a:avLst/>
          </a:prstGeom>
          <a:ln>
            <a:noFill/>
          </a:ln>
          <a:effectLst>
            <a:softEdge rad="112500"/>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818" y="761116"/>
            <a:ext cx="1625596" cy="2354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0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much water do we need?</a:t>
            </a:r>
            <a:br>
              <a:rPr lang="en-GB" dirty="0"/>
            </a:br>
            <a:endParaRPr lang="en-US" dirty="0"/>
          </a:p>
        </p:txBody>
      </p:sp>
      <p:sp>
        <p:nvSpPr>
          <p:cNvPr id="3" name="Subtitle 2"/>
          <p:cNvSpPr>
            <a:spLocks noGrp="1"/>
          </p:cNvSpPr>
          <p:nvPr>
            <p:ph type="subTitle" idx="1"/>
          </p:nvPr>
        </p:nvSpPr>
        <p:spPr>
          <a:xfrm>
            <a:off x="1169277" y="2571092"/>
            <a:ext cx="5852009" cy="3600000"/>
          </a:xfrm>
        </p:spPr>
        <p:txBody>
          <a:bodyPr/>
          <a:lstStyle/>
          <a:p>
            <a:pPr marL="0" indent="0">
              <a:buNone/>
            </a:pPr>
            <a:r>
              <a:rPr lang="en-GB" sz="2000" dirty="0"/>
              <a:t>The amount of water and other fluids that we need to drink each day varies from person to person. </a:t>
            </a:r>
          </a:p>
          <a:p>
            <a:pPr marL="0" indent="0">
              <a:buNone/>
            </a:pPr>
            <a:endParaRPr lang="en-GB" sz="2000" dirty="0"/>
          </a:p>
          <a:p>
            <a:pPr marL="0" indent="0">
              <a:buNone/>
            </a:pPr>
            <a:r>
              <a:rPr lang="en-GB" sz="2000" dirty="0"/>
              <a:t>The recommendation is to drink about 6 to 8 glasses of fluids a day to prevent dehydration. This is in addition to the fluid we get from food. </a:t>
            </a:r>
          </a:p>
          <a:p>
            <a:pPr marL="0" indent="0">
              <a:buNone/>
            </a:pPr>
            <a:endParaRPr lang="en-GB" sz="2000" dirty="0"/>
          </a:p>
          <a:p>
            <a:pPr marL="0" indent="0">
              <a:buNone/>
            </a:pPr>
            <a:r>
              <a:rPr lang="en-GB" sz="2000" dirty="0"/>
              <a:t>We need to drink more when the weather is hot or when we are active. </a:t>
            </a:r>
          </a:p>
          <a:p>
            <a:pPr marL="0" indent="0">
              <a:buNone/>
            </a:pPr>
            <a:endParaRPr lang="en-US" sz="2000" dirty="0"/>
          </a:p>
        </p:txBody>
      </p:sp>
      <p:pic>
        <p:nvPicPr>
          <p:cNvPr id="2050" name="Picture 2" descr="C:\Users\AWhite\Downloads\shutterstock_794240977.jpg"/>
          <p:cNvPicPr>
            <a:picLocks noChangeAspect="1" noChangeArrowheads="1"/>
          </p:cNvPicPr>
          <p:nvPr/>
        </p:nvPicPr>
        <p:blipFill rotWithShape="1">
          <a:blip r:embed="rId2">
            <a:extLst>
              <a:ext uri="{28A0092B-C50C-407E-A947-70E740481C1C}">
                <a14:useLocalDpi xmlns:a14="http://schemas.microsoft.com/office/drawing/2010/main" val="0"/>
              </a:ext>
            </a:extLst>
          </a:blip>
          <a:srcRect r="27350"/>
          <a:stretch/>
        </p:blipFill>
        <p:spPr bwMode="auto">
          <a:xfrm>
            <a:off x="7587343" y="2427104"/>
            <a:ext cx="4077950" cy="374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0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thirst?</a:t>
            </a:r>
            <a:br>
              <a:rPr lang="en-US" dirty="0"/>
            </a:br>
            <a:endParaRPr lang="en-US" dirty="0"/>
          </a:p>
        </p:txBody>
      </p:sp>
      <p:sp>
        <p:nvSpPr>
          <p:cNvPr id="3" name="Subtitle 2"/>
          <p:cNvSpPr>
            <a:spLocks noGrp="1"/>
          </p:cNvSpPr>
          <p:nvPr>
            <p:ph type="subTitle" idx="1"/>
          </p:nvPr>
        </p:nvSpPr>
        <p:spPr>
          <a:xfrm>
            <a:off x="1169276" y="2571092"/>
            <a:ext cx="7443096" cy="3600000"/>
          </a:xfrm>
        </p:spPr>
        <p:txBody>
          <a:bodyPr/>
          <a:lstStyle/>
          <a:p>
            <a:pPr marL="0" indent="0">
              <a:buNone/>
            </a:pPr>
            <a:r>
              <a:rPr lang="en-GB" sz="2000" dirty="0"/>
              <a:t>The body’s first response when dehydration is detected is to signal the kidneys to conserve water. </a:t>
            </a:r>
          </a:p>
          <a:p>
            <a:pPr marL="0" indent="0">
              <a:buNone/>
            </a:pPr>
            <a:endParaRPr lang="en-GB" sz="2000" dirty="0"/>
          </a:p>
          <a:p>
            <a:pPr marL="0" indent="0">
              <a:buNone/>
            </a:pPr>
            <a:r>
              <a:rPr lang="en-GB" sz="2000" dirty="0"/>
              <a:t>The thirst response is initiated when 1-2% of body mass is lost due to dehydration so it is important to drink if we are thirsty. Dehydration can be very serious and a loss of as little as 2% can result headache and fatigue.</a:t>
            </a:r>
          </a:p>
          <a:p>
            <a:pPr marL="0" indent="0">
              <a:buNone/>
            </a:pPr>
            <a:endParaRPr lang="en-GB" sz="2000" dirty="0"/>
          </a:p>
          <a:p>
            <a:pPr marL="0" indent="0">
              <a:buNone/>
            </a:pPr>
            <a:r>
              <a:rPr lang="en-GB" sz="2000" dirty="0"/>
              <a:t>The easiest way to spot that you might not be getting enough water is if your urine is a dark yellow colour during the day. If you are getting enough water your urine should be a pale straw colour. </a:t>
            </a:r>
          </a:p>
        </p:txBody>
      </p:sp>
      <p:pic>
        <p:nvPicPr>
          <p:cNvPr id="3074" name="Picture 2" descr="C:\Users\AWhite\Downloads\shutterstock_784753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25"/>
          <a:stretch/>
        </p:blipFill>
        <p:spPr bwMode="auto">
          <a:xfrm>
            <a:off x="8659332" y="2921859"/>
            <a:ext cx="3341444" cy="286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0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Which population groups may be at risk of dehydration?</a:t>
            </a:r>
            <a:endParaRPr lang="en-US" dirty="0"/>
          </a:p>
        </p:txBody>
      </p:sp>
      <p:sp>
        <p:nvSpPr>
          <p:cNvPr id="3" name="Subtitle 2"/>
          <p:cNvSpPr>
            <a:spLocks noGrp="1"/>
          </p:cNvSpPr>
          <p:nvPr>
            <p:ph type="subTitle" idx="1"/>
          </p:nvPr>
        </p:nvSpPr>
        <p:spPr>
          <a:xfrm>
            <a:off x="1169277" y="2571092"/>
            <a:ext cx="5726824" cy="3600000"/>
          </a:xfrm>
        </p:spPr>
        <p:txBody>
          <a:bodyPr/>
          <a:lstStyle/>
          <a:p>
            <a:pPr>
              <a:spcBef>
                <a:spcPct val="0"/>
              </a:spcBef>
            </a:pPr>
            <a:endParaRPr lang="en-GB" altLang="en-US" sz="2000" b="1" dirty="0"/>
          </a:p>
          <a:p>
            <a:pPr>
              <a:spcBef>
                <a:spcPct val="0"/>
              </a:spcBef>
            </a:pPr>
            <a:r>
              <a:rPr lang="en-GB" altLang="en-US" sz="2000" b="1" dirty="0"/>
              <a:t>Older adults</a:t>
            </a:r>
            <a:r>
              <a:rPr lang="en-GB" altLang="en-US" sz="2000" dirty="0"/>
              <a:t> may have a weaker sense of thirst. If necessary, they should be helped and encouraged to drink regularly. </a:t>
            </a:r>
          </a:p>
          <a:p>
            <a:pPr>
              <a:spcBef>
                <a:spcPct val="0"/>
              </a:spcBef>
            </a:pPr>
            <a:endParaRPr lang="en-GB" altLang="en-US" sz="2000" dirty="0"/>
          </a:p>
          <a:p>
            <a:pPr>
              <a:spcBef>
                <a:spcPct val="0"/>
              </a:spcBef>
            </a:pPr>
            <a:r>
              <a:rPr lang="en-GB" altLang="en-US" sz="2000" b="1" dirty="0"/>
              <a:t>Children </a:t>
            </a:r>
            <a:r>
              <a:rPr lang="en-GB" altLang="en-US" sz="2000" dirty="0"/>
              <a:t>need plenty of fluid and they should be encouraged to drink regularly, especially if they are very active. </a:t>
            </a:r>
            <a:br>
              <a:rPr lang="en-GB" altLang="en-US" sz="2000" dirty="0"/>
            </a:br>
            <a:endParaRPr lang="en-GB" altLang="en-US" sz="2000" dirty="0"/>
          </a:p>
          <a:p>
            <a:pPr>
              <a:spcBef>
                <a:spcPct val="0"/>
              </a:spcBef>
            </a:pPr>
            <a:r>
              <a:rPr lang="en-GB" altLang="en-US" sz="2000" dirty="0"/>
              <a:t>People who are very </a:t>
            </a:r>
            <a:r>
              <a:rPr lang="en-GB" altLang="en-US" sz="2000" b="1" dirty="0"/>
              <a:t>physically active</a:t>
            </a:r>
            <a:r>
              <a:rPr lang="en-GB" altLang="en-US" sz="2000" dirty="0"/>
              <a:t> should drink enough fluid to replace the water loss through sweating.</a:t>
            </a:r>
          </a:p>
        </p:txBody>
      </p:sp>
      <p:pic>
        <p:nvPicPr>
          <p:cNvPr id="4098" name="Picture 2" descr="C:\Users\AWhite\Downloads\shutterstock_679795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629" y="2897417"/>
            <a:ext cx="4300490" cy="286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0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happens if we drink too much water?</a:t>
            </a:r>
            <a:endParaRPr lang="en-US" dirty="0"/>
          </a:p>
        </p:txBody>
      </p:sp>
      <p:sp>
        <p:nvSpPr>
          <p:cNvPr id="3" name="Subtitle 2"/>
          <p:cNvSpPr>
            <a:spLocks noGrp="1"/>
          </p:cNvSpPr>
          <p:nvPr>
            <p:ph type="subTitle" idx="1"/>
          </p:nvPr>
        </p:nvSpPr>
        <p:spPr>
          <a:xfrm>
            <a:off x="1169276" y="2571092"/>
            <a:ext cx="5117224" cy="3600000"/>
          </a:xfrm>
        </p:spPr>
        <p:txBody>
          <a:bodyPr/>
          <a:lstStyle/>
          <a:p>
            <a:pPr marL="0" indent="0">
              <a:spcBef>
                <a:spcPct val="0"/>
              </a:spcBef>
              <a:buNone/>
            </a:pPr>
            <a:r>
              <a:rPr lang="en-GB" altLang="en-US" sz="2000" dirty="0"/>
              <a:t>Drinking too much water can lead to ‘water intoxication’ with potentially life-threatening </a:t>
            </a:r>
            <a:r>
              <a:rPr lang="en-GB" altLang="en-US" sz="2000" b="1" dirty="0"/>
              <a:t>hyponatraemia</a:t>
            </a:r>
            <a:r>
              <a:rPr lang="en-GB" altLang="en-US" sz="2000" dirty="0"/>
              <a:t>.</a:t>
            </a:r>
          </a:p>
          <a:p>
            <a:pPr marL="0" indent="0">
              <a:spcBef>
                <a:spcPct val="0"/>
              </a:spcBef>
              <a:buNone/>
            </a:pPr>
            <a:endParaRPr lang="en-GB" altLang="en-US" sz="2000" dirty="0"/>
          </a:p>
          <a:p>
            <a:pPr marL="0" indent="0">
              <a:spcBef>
                <a:spcPct val="0"/>
              </a:spcBef>
              <a:buNone/>
            </a:pPr>
            <a:r>
              <a:rPr lang="en-GB" altLang="en-US" sz="2000" dirty="0"/>
              <a:t>This is caused when the concentration of sodium in the blood gets too low.</a:t>
            </a:r>
          </a:p>
          <a:p>
            <a:pPr marL="0" indent="0">
              <a:spcBef>
                <a:spcPct val="0"/>
              </a:spcBef>
              <a:buNone/>
            </a:pPr>
            <a:endParaRPr lang="en-GB" altLang="en-US" sz="2000" dirty="0"/>
          </a:p>
          <a:p>
            <a:pPr marL="0" indent="0">
              <a:spcBef>
                <a:spcPct val="0"/>
              </a:spcBef>
              <a:buNone/>
            </a:pPr>
            <a:r>
              <a:rPr lang="en-GB" altLang="en-US" sz="2000" dirty="0"/>
              <a:t>Symptoms of hyponatremia include nausea, vomiting and headache.</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6307" y="2650902"/>
            <a:ext cx="4577527" cy="3053212"/>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9360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94E4-76D5-59B9-7F3F-650C3A186DF2}"/>
              </a:ext>
            </a:extLst>
          </p:cNvPr>
          <p:cNvSpPr>
            <a:spLocks noGrp="1"/>
          </p:cNvSpPr>
          <p:nvPr>
            <p:ph type="ctrTitle"/>
          </p:nvPr>
        </p:nvSpPr>
        <p:spPr/>
        <p:txBody>
          <a:bodyPr/>
          <a:lstStyle/>
          <a:p>
            <a:r>
              <a:rPr lang="en-GB" dirty="0"/>
              <a:t>Quick facts on hydration</a:t>
            </a:r>
          </a:p>
        </p:txBody>
      </p:sp>
      <p:sp>
        <p:nvSpPr>
          <p:cNvPr id="3" name="Subtitle 2">
            <a:extLst>
              <a:ext uri="{FF2B5EF4-FFF2-40B4-BE49-F238E27FC236}">
                <a16:creationId xmlns:a16="http://schemas.microsoft.com/office/drawing/2014/main" id="{3078DCD3-730A-91E6-4517-E0660BC337B1}"/>
              </a:ext>
            </a:extLst>
          </p:cNvPr>
          <p:cNvSpPr>
            <a:spLocks noGrp="1"/>
          </p:cNvSpPr>
          <p:nvPr>
            <p:ph type="subTitle" idx="1"/>
          </p:nvPr>
        </p:nvSpPr>
        <p:spPr>
          <a:xfrm>
            <a:off x="1169276" y="2571092"/>
            <a:ext cx="7141967" cy="3600000"/>
          </a:xfrm>
        </p:spPr>
        <p:txBody>
          <a:bodyPr/>
          <a:lstStyle/>
          <a:p>
            <a:pPr algn="l">
              <a:buFont typeface="+mj-lt"/>
              <a:buAutoNum type="arabicPeriod"/>
            </a:pPr>
            <a:r>
              <a:rPr lang="en-GB" b="0" i="0" dirty="0">
                <a:effectLst/>
                <a:latin typeface="Arial" panose="020B0604020202020204" pitchFamily="34" charset="0"/>
                <a:cs typeface="Arial" panose="020B0604020202020204" pitchFamily="34" charset="0"/>
              </a:rPr>
              <a:t>Water makes up over half our bodyweight and fluids are essential for good health.</a:t>
            </a:r>
          </a:p>
          <a:p>
            <a:pPr algn="l">
              <a:buFont typeface="+mj-lt"/>
              <a:buAutoNum type="arabicPeriod"/>
            </a:pPr>
            <a:r>
              <a:rPr lang="en-GB" b="0" i="0" dirty="0">
                <a:effectLst/>
                <a:latin typeface="Arial" panose="020B0604020202020204" pitchFamily="34" charset="0"/>
                <a:cs typeface="Arial" panose="020B0604020202020204" pitchFamily="34" charset="0"/>
              </a:rPr>
              <a:t>If we are dehydrated this can make us feel tired, cause headaches and make it difficult to concentrate.</a:t>
            </a:r>
          </a:p>
          <a:p>
            <a:pPr algn="l">
              <a:buFont typeface="+mj-lt"/>
              <a:buAutoNum type="arabicPeriod"/>
            </a:pPr>
            <a:r>
              <a:rPr lang="en-GB" b="0" i="0" dirty="0">
                <a:effectLst/>
                <a:latin typeface="Arial" panose="020B0604020202020204" pitchFamily="34" charset="0"/>
                <a:cs typeface="Arial" panose="020B0604020202020204" pitchFamily="34" charset="0"/>
              </a:rPr>
              <a:t>The body loses water throughout the day, through our skin, when we breathe and when we go to the toilet and so it is important to drink regularly.</a:t>
            </a:r>
          </a:p>
          <a:p>
            <a:pPr algn="l">
              <a:buFont typeface="+mj-lt"/>
              <a:buAutoNum type="arabicPeriod"/>
            </a:pPr>
            <a:r>
              <a:rPr lang="en-GB" b="0" i="0" dirty="0">
                <a:effectLst/>
                <a:latin typeface="Arial" panose="020B0604020202020204" pitchFamily="34" charset="0"/>
                <a:cs typeface="Arial" panose="020B0604020202020204" pitchFamily="34" charset="0"/>
              </a:rPr>
              <a:t>We need about 6-8 cups or glasses of fluid a day – more if it is hot or if we are physically active.</a:t>
            </a:r>
          </a:p>
          <a:p>
            <a:pPr algn="l">
              <a:buFont typeface="+mj-lt"/>
              <a:buAutoNum type="arabicPeriod"/>
            </a:pPr>
            <a:r>
              <a:rPr lang="en-GB" b="0" i="0" dirty="0">
                <a:effectLst/>
                <a:latin typeface="Arial" panose="020B0604020202020204" pitchFamily="34" charset="0"/>
                <a:cs typeface="Arial" panose="020B0604020202020204" pitchFamily="34" charset="0"/>
              </a:rPr>
              <a:t>All non-alcoholic drinks, including tea and coffee, can hydrate us.</a:t>
            </a:r>
          </a:p>
          <a:p>
            <a:endParaRPr lang="en-GB" dirty="0"/>
          </a:p>
        </p:txBody>
      </p:sp>
    </p:spTree>
    <p:extLst>
      <p:ext uri="{BB962C8B-B14F-4D97-AF65-F5344CB8AC3E}">
        <p14:creationId xmlns:p14="http://schemas.microsoft.com/office/powerpoint/2010/main" val="381640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C9F5D2-985F-401B-AF9C-425D35F0A73A}">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82D09344-0ADB-4F79-BA57-905F92516793}">
  <ds:schemaRefs>
    <ds:schemaRef ds:uri="http://schemas.microsoft.com/sharepoint/v3/contenttype/forms"/>
  </ds:schemaRefs>
</ds:datastoreItem>
</file>

<file path=customXml/itemProps3.xml><?xml version="1.0" encoding="utf-8"?>
<ds:datastoreItem xmlns:ds="http://schemas.openxmlformats.org/officeDocument/2006/customXml" ds:itemID="{B501A2EF-A0ED-4AF5-954E-21534E300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947</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12</vt:i4>
      </vt:variant>
    </vt:vector>
  </HeadingPairs>
  <TitlesOfParts>
    <vt:vector size="18" baseType="lpstr">
      <vt:lpstr>Arial</vt:lpstr>
      <vt:lpstr>Calibri</vt:lpstr>
      <vt:lpstr>Office Theme</vt:lpstr>
      <vt:lpstr>Custom Design</vt:lpstr>
      <vt:lpstr>1_Custom Design</vt:lpstr>
      <vt:lpstr>3_Custom Design</vt:lpstr>
      <vt:lpstr>Water </vt:lpstr>
      <vt:lpstr>Water</vt:lpstr>
      <vt:lpstr>Water</vt:lpstr>
      <vt:lpstr>Sources of water  </vt:lpstr>
      <vt:lpstr>How much water do we need? </vt:lpstr>
      <vt:lpstr>What is thirst? </vt:lpstr>
      <vt:lpstr>Which population groups may be at risk of dehydration?</vt:lpstr>
      <vt:lpstr>What happens if we drink too much water?</vt:lpstr>
      <vt:lpstr>Quick facts on hydration</vt:lpstr>
      <vt:lpstr>Quick facts on hydration</vt:lpstr>
      <vt:lpstr>Quiz- Kahoot </vt:lpstr>
      <vt:lpstr>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32</cp:revision>
  <cp:lastPrinted>2019-04-12T12:59:11Z</cp:lastPrinted>
  <dcterms:created xsi:type="dcterms:W3CDTF">2018-10-10T09:22:08Z</dcterms:created>
  <dcterms:modified xsi:type="dcterms:W3CDTF">2023-10-20T14:28:29Z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